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686" r:id="rId2"/>
    <p:sldMasterId id="2147483699" r:id="rId3"/>
    <p:sldMasterId id="2147483712" r:id="rId4"/>
  </p:sldMasterIdLst>
  <p:notesMasterIdLst>
    <p:notesMasterId r:id="rId25"/>
  </p:notesMasterIdLst>
  <p:sldIdLst>
    <p:sldId id="257" r:id="rId5"/>
    <p:sldId id="258" r:id="rId6"/>
    <p:sldId id="259" r:id="rId7"/>
    <p:sldId id="260" r:id="rId8"/>
    <p:sldId id="274" r:id="rId9"/>
    <p:sldId id="275" r:id="rId10"/>
    <p:sldId id="272" r:id="rId11"/>
    <p:sldId id="277" r:id="rId12"/>
    <p:sldId id="267" r:id="rId13"/>
    <p:sldId id="263" r:id="rId14"/>
    <p:sldId id="29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</p:sldIdLst>
  <p:sldSz cx="12192000" cy="6858000"/>
  <p:notesSz cx="6858000" cy="9144000"/>
  <p:defaultTextStyle>
    <a:defPPr>
      <a:defRPr lang="ru-RU"/>
    </a:defPPr>
    <a:lvl1pPr marL="0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7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6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14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92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70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9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28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257" userDrawn="1">
          <p15:clr>
            <a:srgbClr val="A4A3A4"/>
          </p15:clr>
        </p15:guide>
        <p15:guide id="3" pos="710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12121"/>
    <a:srgbClr val="1D1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5"/>
    <p:restoredTop sz="94651"/>
  </p:normalViewPr>
  <p:slideViewPr>
    <p:cSldViewPr snapToGrid="0" snapToObjects="1">
      <p:cViewPr varScale="1">
        <p:scale>
          <a:sx n="100" d="100"/>
          <a:sy n="100" d="100"/>
        </p:scale>
        <p:origin x="90" y="312"/>
      </p:cViewPr>
      <p:guideLst>
        <p:guide orient="horz" pos="391"/>
        <p:guide pos="257"/>
        <p:guide pos="7106"/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Посещаемость детских садов города</a:t>
            </a:r>
            <a:r>
              <a:rPr lang="ru-RU" sz="1400" baseline="0" dirty="0">
                <a:latin typeface="Times New Roman" pitchFamily="18" charset="0"/>
                <a:cs typeface="Times New Roman" pitchFamily="18" charset="0"/>
              </a:rPr>
              <a:t> Якутска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2015893170114979E-2"/>
          <c:y val="0.2777761294993058"/>
          <c:w val="0.59679287873115083"/>
          <c:h val="0.652627784436822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12700"/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28F-466F-8729-F45529307F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28F-466F-8729-F45529307FE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Доля детей в муниципальных детских садах</c:v>
                </c:pt>
                <c:pt idx="1">
                  <c:v>Доля дететй в частных детских садах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0.82000000000000017</c:v>
                </c:pt>
                <c:pt idx="1">
                  <c:v>0.18000000000000005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28F-466F-8729-F45529307FE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План сокращения</a:t>
            </a:r>
            <a:r>
              <a:rPr lang="ru-RU" sz="1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очередности в</a:t>
            </a:r>
            <a:r>
              <a:rPr lang="ru-RU" sz="1400" b="1" baseline="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ДДУ</a:t>
            </a:r>
          </a:p>
        </c:rich>
      </c:tx>
      <c:layout>
        <c:manualLayout>
          <c:xMode val="edge"/>
          <c:yMode val="edge"/>
          <c:x val="0.1228669827903917"/>
          <c:y val="2.638640012877255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детей всего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8596096711725119E-17"/>
                  <c:y val="-0.286939543746042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124-4016-995F-998E9DD55DC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0573770622737487E-3"/>
                  <c:y val="-0.2749837294232904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124-4016-995F-998E9DD55DC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2431015578959524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124-4016-995F-998E9DD55DC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0.2191899292504489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124-4016-995F-998E9DD55DC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Лист1!$A$5:$A$8</c:f>
              <c:strCache>
                <c:ptCount val="4"/>
                <c:pt idx="0">
                  <c:v>2022 прогноз</c:v>
                </c:pt>
                <c:pt idx="1">
                  <c:v>2023 прогноз</c:v>
                </c:pt>
                <c:pt idx="2">
                  <c:v>2024 прогноз</c:v>
                </c:pt>
                <c:pt idx="3">
                  <c:v>2025 прогноз</c:v>
                </c:pt>
              </c:strCache>
            </c:strRef>
          </c:cat>
          <c:val>
            <c:numRef>
              <c:f>Лист1!$B$5:$B$8</c:f>
              <c:numCache>
                <c:formatCode>#,##0</c:formatCode>
                <c:ptCount val="4"/>
                <c:pt idx="0">
                  <c:v>18287</c:v>
                </c:pt>
                <c:pt idx="1">
                  <c:v>16787</c:v>
                </c:pt>
                <c:pt idx="2">
                  <c:v>15287</c:v>
                </c:pt>
                <c:pt idx="3">
                  <c:v>13787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124-4016-995F-998E9DD55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100"/>
        <c:axId val="911272928"/>
        <c:axId val="911270752"/>
      </c:barChart>
      <c:catAx>
        <c:axId val="91127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11270752"/>
        <c:crosses val="autoZero"/>
        <c:auto val="1"/>
        <c:lblAlgn val="ctr"/>
        <c:lblOffset val="100"/>
        <c:noMultiLvlLbl val="0"/>
      </c:catAx>
      <c:valAx>
        <c:axId val="9112707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one"/>
        <c:crossAx val="91127292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1.7374425611542454E-2"/>
          <c:y val="0.89264807964314374"/>
          <c:w val="0.94753246517604861"/>
          <c:h val="0.104198090673593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Посещаемость частных детских садов</a:t>
            </a:r>
          </a:p>
        </c:rich>
      </c:tx>
      <c:layout>
        <c:manualLayout>
          <c:xMode val="edge"/>
          <c:yMode val="edge"/>
          <c:x val="0.33098628474865366"/>
          <c:y val="3.3583202089924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606375643987602E-2"/>
          <c:y val="0.20024027945255371"/>
          <c:w val="0.96787248712024798"/>
          <c:h val="0.523578809217670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Субсидированные места в д/с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 прогноз</c:v>
                </c:pt>
                <c:pt idx="4">
                  <c:v>2023 прогноз</c:v>
                </c:pt>
                <c:pt idx="5">
                  <c:v>2024 прогноз</c:v>
                </c:pt>
                <c:pt idx="6">
                  <c:v>2025 прогноз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2232</c:v>
                </c:pt>
                <c:pt idx="1">
                  <c:v>2325</c:v>
                </c:pt>
                <c:pt idx="2">
                  <c:v>3500</c:v>
                </c:pt>
                <c:pt idx="3">
                  <c:v>4000</c:v>
                </c:pt>
                <c:pt idx="4">
                  <c:v>4000</c:v>
                </c:pt>
                <c:pt idx="5">
                  <c:v>4000</c:v>
                </c:pt>
                <c:pt idx="6">
                  <c:v>4000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BF0-43F9-AF07-547BF082FC5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Несубсидированные места в д/с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 прогноз</c:v>
                </c:pt>
                <c:pt idx="4">
                  <c:v>2023 прогноз</c:v>
                </c:pt>
                <c:pt idx="5">
                  <c:v>2024 прогноз</c:v>
                </c:pt>
                <c:pt idx="6">
                  <c:v>2025 прогноз</c:v>
                </c:pt>
              </c:strCache>
            </c:strRef>
          </c:cat>
          <c:val>
            <c:numRef>
              <c:f>Лист1!$C$2:$C$8</c:f>
              <c:numCache>
                <c:formatCode>#,##0</c:formatCode>
                <c:ptCount val="7"/>
                <c:pt idx="0">
                  <c:v>1280</c:v>
                </c:pt>
                <c:pt idx="1">
                  <c:v>1384</c:v>
                </c:pt>
                <c:pt idx="2">
                  <c:v>723</c:v>
                </c:pt>
                <c:pt idx="3">
                  <c:v>500</c:v>
                </c:pt>
                <c:pt idx="4">
                  <c:v>829</c:v>
                </c:pt>
                <c:pt idx="5">
                  <c:v>1158</c:v>
                </c:pt>
                <c:pt idx="6">
                  <c:v>1487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BF0-43F9-AF07-547BF082FC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911271840"/>
        <c:axId val="911272384"/>
      </c:barChart>
      <c:catAx>
        <c:axId val="91127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11272384"/>
        <c:crosses val="autoZero"/>
        <c:auto val="1"/>
        <c:lblAlgn val="ctr"/>
        <c:lblOffset val="100"/>
        <c:noMultiLvlLbl val="0"/>
      </c:catAx>
      <c:valAx>
        <c:axId val="9112723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911271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734761968935891E-2"/>
          <c:y val="0.87767180798603195"/>
          <c:w val="0.93891138555821152"/>
          <c:h val="0.122079674118500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AF4A41-15A9-4318-BE09-74F7D13F52CE}" type="doc">
      <dgm:prSet loTypeId="urn:microsoft.com/office/officeart/2005/8/layout/process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D332B1-1BBA-4E0D-AEAF-EFF015BB7779}">
      <dgm:prSet phldrT="[Текст]" custT="1"/>
      <dgm:spPr/>
      <dgm:t>
        <a:bodyPr/>
        <a:lstStyle/>
        <a:p>
          <a:r>
            <a:rPr lang="ru-RU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подпункта 3-2.1.1. «Обеспечение доступности качественного общего образования» пункта СЦ-2.1. «Доступное и качественное образование» Стратегии социально-экономического развития городского округа «город Якутск» на период до 2032 года от 06 февраля 2019 года №РЯГД-5-2</a:t>
          </a:r>
          <a:endParaRPr lang="ru-RU" sz="15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FE436E-2444-46B9-A1C1-89F8D46BC1D7}" type="parTrans" cxnId="{6F85A98F-3594-49CD-B795-15F2B9F44377}">
      <dgm:prSet/>
      <dgm:spPr/>
      <dgm:t>
        <a:bodyPr/>
        <a:lstStyle/>
        <a:p>
          <a:endParaRPr lang="ru-RU"/>
        </a:p>
      </dgm:t>
    </dgm:pt>
    <dgm:pt modelId="{1EE4CEEB-6279-484D-BED5-0F4C4D272F8B}" type="sibTrans" cxnId="{6F85A98F-3594-49CD-B795-15F2B9F44377}">
      <dgm:prSet/>
      <dgm:spPr/>
      <dgm:t>
        <a:bodyPr/>
        <a:lstStyle/>
        <a:p>
          <a:endParaRPr lang="ru-RU"/>
        </a:p>
      </dgm:t>
    </dgm:pt>
    <dgm:pt modelId="{C4B23FD2-379F-4C8F-88DD-E21CE93697A0}">
      <dgm:prSet custT="1"/>
      <dgm:spPr/>
      <dgm:t>
        <a:bodyPr/>
        <a:lstStyle/>
        <a:p>
          <a:r>
            <a: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пунктов 3.4., 4 Указа Главы РС(Я) «О развитии города Якутска- столицы Республики Саха (Якутия) </a:t>
          </a:r>
        </a:p>
        <a:p>
          <a:r>
            <a: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на период до 2032 года» от 08.09.2021 года №2046; </a:t>
          </a:r>
        </a:p>
      </dgm:t>
    </dgm:pt>
    <dgm:pt modelId="{C9EB3B2F-292B-4312-AEDF-90F795C47264}" type="parTrans" cxnId="{329E872A-E9DE-41BF-B6FC-CBA0391FE7B6}">
      <dgm:prSet/>
      <dgm:spPr/>
      <dgm:t>
        <a:bodyPr/>
        <a:lstStyle/>
        <a:p>
          <a:endParaRPr lang="ru-RU"/>
        </a:p>
      </dgm:t>
    </dgm:pt>
    <dgm:pt modelId="{536AAB61-6CFB-4F1F-B877-B47B0CA003CE}" type="sibTrans" cxnId="{329E872A-E9DE-41BF-B6FC-CBA0391FE7B6}">
      <dgm:prSet/>
      <dgm:spPr/>
      <dgm:t>
        <a:bodyPr/>
        <a:lstStyle/>
        <a:p>
          <a:endParaRPr lang="ru-RU"/>
        </a:p>
      </dgm:t>
    </dgm:pt>
    <dgm:pt modelId="{55DD5869-BF3F-44AB-B228-9F828B17C59D}" type="pres">
      <dgm:prSet presAssocID="{7BAF4A41-15A9-4318-BE09-74F7D13F52C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31A795-9D9D-41B8-AC2A-59487B635CAA}" type="pres">
      <dgm:prSet presAssocID="{92D332B1-1BBA-4E0D-AEAF-EFF015BB7779}" presName="boxAndChildren" presStyleCnt="0"/>
      <dgm:spPr/>
    </dgm:pt>
    <dgm:pt modelId="{957786E3-B813-46BA-8018-9D42F6AB38AA}" type="pres">
      <dgm:prSet presAssocID="{92D332B1-1BBA-4E0D-AEAF-EFF015BB7779}" presName="parentTextBox" presStyleLbl="node1" presStyleIdx="0" presStyleCnt="2"/>
      <dgm:spPr/>
      <dgm:t>
        <a:bodyPr/>
        <a:lstStyle/>
        <a:p>
          <a:endParaRPr lang="ru-RU"/>
        </a:p>
      </dgm:t>
    </dgm:pt>
    <dgm:pt modelId="{CF012E24-EBA7-4AB0-AFCB-077CE01E93F2}" type="pres">
      <dgm:prSet presAssocID="{536AAB61-6CFB-4F1F-B877-B47B0CA003CE}" presName="sp" presStyleCnt="0"/>
      <dgm:spPr/>
    </dgm:pt>
    <dgm:pt modelId="{AC4DDFE3-6C50-46EE-B236-D47997A0814B}" type="pres">
      <dgm:prSet presAssocID="{C4B23FD2-379F-4C8F-88DD-E21CE93697A0}" presName="arrowAndChildren" presStyleCnt="0"/>
      <dgm:spPr/>
    </dgm:pt>
    <dgm:pt modelId="{56B1F1DF-42D3-4272-95A2-8B7F705C2D0A}" type="pres">
      <dgm:prSet presAssocID="{C4B23FD2-379F-4C8F-88DD-E21CE93697A0}" presName="parentTextArrow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EC882127-BA70-4F23-852A-7905EE814790}" type="presOf" srcId="{C4B23FD2-379F-4C8F-88DD-E21CE93697A0}" destId="{56B1F1DF-42D3-4272-95A2-8B7F705C2D0A}" srcOrd="0" destOrd="0" presId="urn:microsoft.com/office/officeart/2005/8/layout/process4"/>
    <dgm:cxn modelId="{AC512725-D0F8-49CE-A9BE-345C7F2B3BD7}" type="presOf" srcId="{92D332B1-1BBA-4E0D-AEAF-EFF015BB7779}" destId="{957786E3-B813-46BA-8018-9D42F6AB38AA}" srcOrd="0" destOrd="0" presId="urn:microsoft.com/office/officeart/2005/8/layout/process4"/>
    <dgm:cxn modelId="{329E872A-E9DE-41BF-B6FC-CBA0391FE7B6}" srcId="{7BAF4A41-15A9-4318-BE09-74F7D13F52CE}" destId="{C4B23FD2-379F-4C8F-88DD-E21CE93697A0}" srcOrd="0" destOrd="0" parTransId="{C9EB3B2F-292B-4312-AEDF-90F795C47264}" sibTransId="{536AAB61-6CFB-4F1F-B877-B47B0CA003CE}"/>
    <dgm:cxn modelId="{5A29B891-7FD5-412C-BF8B-763C45992BC6}" type="presOf" srcId="{7BAF4A41-15A9-4318-BE09-74F7D13F52CE}" destId="{55DD5869-BF3F-44AB-B228-9F828B17C59D}" srcOrd="0" destOrd="0" presId="urn:microsoft.com/office/officeart/2005/8/layout/process4"/>
    <dgm:cxn modelId="{6F85A98F-3594-49CD-B795-15F2B9F44377}" srcId="{7BAF4A41-15A9-4318-BE09-74F7D13F52CE}" destId="{92D332B1-1BBA-4E0D-AEAF-EFF015BB7779}" srcOrd="1" destOrd="0" parTransId="{77FE436E-2444-46B9-A1C1-89F8D46BC1D7}" sibTransId="{1EE4CEEB-6279-484D-BED5-0F4C4D272F8B}"/>
    <dgm:cxn modelId="{EF25F4BE-AC5E-456F-B5DF-016AB2EB276F}" type="presParOf" srcId="{55DD5869-BF3F-44AB-B228-9F828B17C59D}" destId="{5231A795-9D9D-41B8-AC2A-59487B635CAA}" srcOrd="0" destOrd="0" presId="urn:microsoft.com/office/officeart/2005/8/layout/process4"/>
    <dgm:cxn modelId="{E99D6958-1047-402A-8649-A178671F9E6B}" type="presParOf" srcId="{5231A795-9D9D-41B8-AC2A-59487B635CAA}" destId="{957786E3-B813-46BA-8018-9D42F6AB38AA}" srcOrd="0" destOrd="0" presId="urn:microsoft.com/office/officeart/2005/8/layout/process4"/>
    <dgm:cxn modelId="{18EBB29D-EC32-43B3-8C89-821B5C0680FD}" type="presParOf" srcId="{55DD5869-BF3F-44AB-B228-9F828B17C59D}" destId="{CF012E24-EBA7-4AB0-AFCB-077CE01E93F2}" srcOrd="1" destOrd="0" presId="urn:microsoft.com/office/officeart/2005/8/layout/process4"/>
    <dgm:cxn modelId="{E1B78B54-529C-46EB-A5BB-E9B3C864A8C5}" type="presParOf" srcId="{55DD5869-BF3F-44AB-B228-9F828B17C59D}" destId="{AC4DDFE3-6C50-46EE-B236-D47997A0814B}" srcOrd="2" destOrd="0" presId="urn:microsoft.com/office/officeart/2005/8/layout/process4"/>
    <dgm:cxn modelId="{4A8BFCB9-4E06-4DCF-BC9F-F78A8C554841}" type="presParOf" srcId="{AC4DDFE3-6C50-46EE-B236-D47997A0814B}" destId="{56B1F1DF-42D3-4272-95A2-8B7F705C2D0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786E3-B813-46BA-8018-9D42F6AB38AA}">
      <dsp:nvSpPr>
        <dsp:cNvPr id="0" name=""/>
        <dsp:cNvSpPr/>
      </dsp:nvSpPr>
      <dsp:spPr>
        <a:xfrm>
          <a:off x="0" y="1480874"/>
          <a:ext cx="5451469" cy="9716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подпункта 3-2.1.1. «Обеспечение доступности качественного общего образования» пункта СЦ-2.1. «Доступное и качественное образование» Стратегии социально-экономического развития городского округа «город Якутск» на период до 2032 года от 06 февраля 2019 года №РЯГД-5-2</a:t>
          </a:r>
          <a:endParaRPr lang="ru-RU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80874"/>
        <a:ext cx="5451469" cy="971614"/>
      </dsp:txXfrm>
    </dsp:sp>
    <dsp:sp modelId="{56B1F1DF-42D3-4272-95A2-8B7F705C2D0A}">
      <dsp:nvSpPr>
        <dsp:cNvPr id="0" name=""/>
        <dsp:cNvSpPr/>
      </dsp:nvSpPr>
      <dsp:spPr>
        <a:xfrm rot="10800000">
          <a:off x="0" y="1106"/>
          <a:ext cx="5451469" cy="1494342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пунктов 3.4., 4 Указа Главы РС(Я) «О развитии города Якутска- столицы Республики Саха (Якутия)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на период до 2032 года» от 08.09.2021 года №2046; </a:t>
          </a:r>
        </a:p>
      </dsp:txBody>
      <dsp:txXfrm rot="10800000">
        <a:off x="0" y="1106"/>
        <a:ext cx="5451469" cy="970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0.13096</cdr:x>
      <cdr:y>0.1676</cdr:y>
    </cdr:from>
    <cdr:to>
      <cdr:x>0.19312</cdr:x>
      <cdr:y>0.33049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38941" y="358629"/>
          <a:ext cx="540580" cy="3485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>
              <a:solidFill>
                <a:schemeClr val="accent6"/>
              </a:solidFill>
            </a:rPr>
            <a:t>197</a:t>
          </a:r>
        </a:p>
      </cdr:txBody>
    </cdr:sp>
  </cdr:relSizeAnchor>
  <cdr:relSizeAnchor xmlns:cdr="http://schemas.openxmlformats.org/drawingml/2006/chartDrawing">
    <cdr:from>
      <cdr:x>0.2619</cdr:x>
      <cdr:y>0.1671</cdr:y>
    </cdr:from>
    <cdr:to>
      <cdr:x>0.33124</cdr:x>
      <cdr:y>0.33643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277660" y="357556"/>
          <a:ext cx="603022" cy="362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>
              <a:solidFill>
                <a:schemeClr val="accent6"/>
              </a:solidFill>
            </a:rPr>
            <a:t>514</a:t>
          </a:r>
        </a:p>
      </cdr:txBody>
    </cdr:sp>
  </cdr:relSizeAnchor>
  <cdr:relSizeAnchor xmlns:cdr="http://schemas.openxmlformats.org/drawingml/2006/chartDrawing">
    <cdr:from>
      <cdr:x>0.40584</cdr:x>
      <cdr:y>0.1671</cdr:y>
    </cdr:from>
    <cdr:to>
      <cdr:x>0.47518</cdr:x>
      <cdr:y>0.28672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529427" y="357555"/>
          <a:ext cx="603021" cy="2559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>
              <a:solidFill>
                <a:schemeClr val="accent6"/>
              </a:solidFill>
            </a:rPr>
            <a:t>277</a:t>
          </a:r>
        </a:p>
      </cdr:txBody>
    </cdr:sp>
  </cdr:relSizeAnchor>
  <cdr:relSizeAnchor xmlns:cdr="http://schemas.openxmlformats.org/drawingml/2006/chartDrawing">
    <cdr:from>
      <cdr:x>0.54104</cdr:x>
      <cdr:y>0.1671</cdr:y>
    </cdr:from>
    <cdr:to>
      <cdr:x>0.61038</cdr:x>
      <cdr:y>0.27412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4705206" y="357556"/>
          <a:ext cx="603022" cy="2290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>
              <a:solidFill>
                <a:schemeClr val="accent6"/>
              </a:solidFill>
            </a:rPr>
            <a:t>329</a:t>
          </a:r>
          <a:endParaRPr lang="ru-RU" sz="1100" dirty="0">
            <a:solidFill>
              <a:schemeClr val="accent6"/>
            </a:solidFill>
          </a:endParaRPr>
        </a:p>
      </cdr:txBody>
    </cdr:sp>
  </cdr:relSizeAnchor>
  <cdr:relSizeAnchor xmlns:cdr="http://schemas.openxmlformats.org/drawingml/2006/chartDrawing">
    <cdr:from>
      <cdr:x>0.67359</cdr:x>
      <cdr:y>0.1671</cdr:y>
    </cdr:from>
    <cdr:to>
      <cdr:x>0.74293</cdr:x>
      <cdr:y>0.27103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5857940" y="357555"/>
          <a:ext cx="603022" cy="2223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>
              <a:solidFill>
                <a:schemeClr val="accent6"/>
              </a:solidFill>
            </a:rPr>
            <a:t>329</a:t>
          </a:r>
          <a:endParaRPr lang="ru-RU" sz="1100" dirty="0">
            <a:solidFill>
              <a:schemeClr val="accent6"/>
            </a:solidFill>
          </a:endParaRPr>
        </a:p>
      </cdr:txBody>
    </cdr:sp>
  </cdr:relSizeAnchor>
  <cdr:relSizeAnchor xmlns:cdr="http://schemas.openxmlformats.org/drawingml/2006/chartDrawing">
    <cdr:from>
      <cdr:x>0.8068</cdr:x>
      <cdr:y>0.17095</cdr:y>
    </cdr:from>
    <cdr:to>
      <cdr:x>0.87614</cdr:x>
      <cdr:y>0.2649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7016414" y="365794"/>
          <a:ext cx="603022" cy="2010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>
              <a:solidFill>
                <a:schemeClr val="accent6"/>
              </a:solidFill>
            </a:rPr>
            <a:t>329</a:t>
          </a:r>
          <a:endParaRPr lang="ru-RU" sz="1100" dirty="0">
            <a:solidFill>
              <a:schemeClr val="accent6"/>
            </a:solidFill>
          </a:endParaRPr>
        </a:p>
      </cdr:txBody>
    </cdr:sp>
  </cdr:relSizeAnchor>
  <cdr:relSizeAnchor xmlns:cdr="http://schemas.openxmlformats.org/drawingml/2006/chartDrawing">
    <cdr:from>
      <cdr:x>0.13012</cdr:x>
      <cdr:y>0.27487</cdr:y>
    </cdr:from>
    <cdr:to>
      <cdr:x>0.17721</cdr:x>
      <cdr:y>0.30448</cdr:y>
    </cdr:to>
    <cdr:cxnSp macro="">
      <cdr:nvCxnSpPr>
        <cdr:cNvPr id="10" name="Прямая со стрелкой 9">
          <a:extLst xmlns:a="http://schemas.openxmlformats.org/drawingml/2006/main">
            <a:ext uri="{FF2B5EF4-FFF2-40B4-BE49-F238E27FC236}">
              <a16:creationId xmlns:a16="http://schemas.microsoft.com/office/drawing/2014/main" xmlns="" id="{CA575919-F749-5211-813A-60760B397E4A}"/>
            </a:ext>
          </a:extLst>
        </cdr:cNvPr>
        <cdr:cNvCxnSpPr/>
      </cdr:nvCxnSpPr>
      <cdr:spPr>
        <a:xfrm xmlns:a="http://schemas.openxmlformats.org/drawingml/2006/main" flipV="1">
          <a:off x="1131585" y="588171"/>
          <a:ext cx="409537" cy="6334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0.26763</cdr:x>
      <cdr:y>0.27487</cdr:y>
    </cdr:from>
    <cdr:to>
      <cdr:x>0.31472</cdr:x>
      <cdr:y>0.30448</cdr:y>
    </cdr:to>
    <cdr:cxnSp macro="">
      <cdr:nvCxnSpPr>
        <cdr:cNvPr id="11" name="Прямая со стрелкой 10">
          <a:extLst xmlns:a="http://schemas.openxmlformats.org/drawingml/2006/main">
            <a:ext uri="{FF2B5EF4-FFF2-40B4-BE49-F238E27FC236}">
              <a16:creationId xmlns:a16="http://schemas.microsoft.com/office/drawing/2014/main" xmlns="" id="{F4DD81A3-CD4B-F18A-32C3-C3B7A6F1FD69}"/>
            </a:ext>
          </a:extLst>
        </cdr:cNvPr>
        <cdr:cNvCxnSpPr/>
      </cdr:nvCxnSpPr>
      <cdr:spPr>
        <a:xfrm xmlns:a="http://schemas.openxmlformats.org/drawingml/2006/main" flipV="1">
          <a:off x="2327445" y="588171"/>
          <a:ext cx="409537" cy="6334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0.40229</cdr:x>
      <cdr:y>0.27676</cdr:y>
    </cdr:from>
    <cdr:to>
      <cdr:x>0.44939</cdr:x>
      <cdr:y>0.30637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xmlns="" id="{02162FC6-30E1-210D-3900-7910ED125888}"/>
            </a:ext>
          </a:extLst>
        </cdr:cNvPr>
        <cdr:cNvCxnSpPr/>
      </cdr:nvCxnSpPr>
      <cdr:spPr>
        <a:xfrm xmlns:a="http://schemas.openxmlformats.org/drawingml/2006/main" flipV="1">
          <a:off x="3498591" y="592213"/>
          <a:ext cx="409537" cy="6334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0.54549</cdr:x>
      <cdr:y>0.27676</cdr:y>
    </cdr:from>
    <cdr:to>
      <cdr:x>0.59258</cdr:x>
      <cdr:y>0.30637</cdr:y>
    </cdr:to>
    <cdr:cxnSp macro="">
      <cdr:nvCxnSpPr>
        <cdr:cNvPr id="13" name="Прямая со стрелкой 12">
          <a:extLst xmlns:a="http://schemas.openxmlformats.org/drawingml/2006/main">
            <a:ext uri="{FF2B5EF4-FFF2-40B4-BE49-F238E27FC236}">
              <a16:creationId xmlns:a16="http://schemas.microsoft.com/office/drawing/2014/main" xmlns="" id="{48750735-286B-746E-6E86-19BED90AA0A1}"/>
            </a:ext>
          </a:extLst>
        </cdr:cNvPr>
        <cdr:cNvCxnSpPr/>
      </cdr:nvCxnSpPr>
      <cdr:spPr>
        <a:xfrm xmlns:a="http://schemas.openxmlformats.org/drawingml/2006/main" flipV="1">
          <a:off x="4743878" y="592213"/>
          <a:ext cx="409537" cy="6334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0.683</cdr:x>
      <cdr:y>0.27676</cdr:y>
    </cdr:from>
    <cdr:to>
      <cdr:x>0.73009</cdr:x>
      <cdr:y>0.30637</cdr:y>
    </cdr:to>
    <cdr:cxnSp macro="">
      <cdr:nvCxnSpPr>
        <cdr:cNvPr id="14" name="Прямая со стрелкой 13">
          <a:extLst xmlns:a="http://schemas.openxmlformats.org/drawingml/2006/main">
            <a:ext uri="{FF2B5EF4-FFF2-40B4-BE49-F238E27FC236}">
              <a16:creationId xmlns:a16="http://schemas.microsoft.com/office/drawing/2014/main" xmlns="" id="{9DA3ADB2-8622-4A94-4888-12CB33D9BBDF}"/>
            </a:ext>
          </a:extLst>
        </cdr:cNvPr>
        <cdr:cNvCxnSpPr/>
      </cdr:nvCxnSpPr>
      <cdr:spPr>
        <a:xfrm xmlns:a="http://schemas.openxmlformats.org/drawingml/2006/main" flipV="1">
          <a:off x="5939738" y="592213"/>
          <a:ext cx="409537" cy="6334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0.81672</cdr:x>
      <cdr:y>0.2697</cdr:y>
    </cdr:from>
    <cdr:to>
      <cdr:x>0.86381</cdr:x>
      <cdr:y>0.29931</cdr:y>
    </cdr:to>
    <cdr:cxnSp macro="">
      <cdr:nvCxnSpPr>
        <cdr:cNvPr id="15" name="Прямая со стрелкой 14">
          <a:extLst xmlns:a="http://schemas.openxmlformats.org/drawingml/2006/main">
            <a:ext uri="{FF2B5EF4-FFF2-40B4-BE49-F238E27FC236}">
              <a16:creationId xmlns:a16="http://schemas.microsoft.com/office/drawing/2014/main" xmlns="" id="{9355740C-C98B-80E7-4172-3E4C37BF8DD3}"/>
            </a:ext>
          </a:extLst>
        </cdr:cNvPr>
        <cdr:cNvCxnSpPr/>
      </cdr:nvCxnSpPr>
      <cdr:spPr>
        <a:xfrm xmlns:a="http://schemas.openxmlformats.org/drawingml/2006/main" flipV="1">
          <a:off x="7102646" y="577110"/>
          <a:ext cx="409537" cy="6334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9F2C5-A7C1-4E70-A75D-461DBFE35E3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F81A7-C9D5-4EE0-ACF0-C456BF5E80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23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7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6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14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92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70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9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28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F81A7-C9D5-4EE0-ACF0-C456BF5E803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48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F81A7-C9D5-4EE0-ACF0-C456BF5E803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41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A5AE96-DC86-8945-9073-2DE13DEE3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790FB00-1290-4E40-BC73-C7693F2F6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7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4" indent="0" algn="ctr">
              <a:buNone/>
              <a:defRPr sz="1600"/>
            </a:lvl5pPr>
            <a:lvl6pPr marL="2285892" indent="0" algn="ctr">
              <a:buNone/>
              <a:defRPr sz="1600"/>
            </a:lvl6pPr>
            <a:lvl7pPr marL="2743070" indent="0" algn="ctr">
              <a:buNone/>
              <a:defRPr sz="1600"/>
            </a:lvl7pPr>
            <a:lvl8pPr marL="3200249" indent="0" algn="ctr">
              <a:buNone/>
              <a:defRPr sz="1600"/>
            </a:lvl8pPr>
            <a:lvl9pPr marL="3657428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DA4FE9-ABD1-6540-91A9-BEE4334B1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B7ECB7B-5BEE-E14A-94BA-36028BE9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A22241-7FA4-944D-B68C-19CF51AE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3759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3A6242-1A60-164E-942C-BAA6E1681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4A80A18-2DC3-4A49-BB2C-A19EBF59A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AEB5D74-3290-F24F-8653-D7DCC50E6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0E61995-D944-4F4F-AAAE-8628478F2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0DEA914-5E73-C140-978F-AFA229ED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3986843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11319B8-FA2C-9C48-8D43-F0BF646A9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97ED009-8D33-5B4C-B2AF-1A8213A06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FD70D7B-931B-E644-80C2-0CCDD3E1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AED562-FCF3-E64C-BFFF-968C23014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B923181-F511-3A4F-88B6-8C98D82DA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0596396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D49DE97-5594-4A62-982E-7A8199A097CB}"/>
              </a:ext>
            </a:extLst>
          </p:cNvPr>
          <p:cNvSpPr/>
          <p:nvPr userDrawn="1"/>
        </p:nvSpPr>
        <p:spPr>
          <a:xfrm>
            <a:off x="2" y="1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6152E"/>
              </a:gs>
              <a:gs pos="0">
                <a:srgbClr val="24285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A5DB4C1-80C0-4633-81D3-A68726D1EF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4" y="554729"/>
            <a:ext cx="4808190" cy="11153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A59C00-6B68-4706-819E-D0958CCD6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5" t="7303"/>
          <a:stretch/>
        </p:blipFill>
        <p:spPr>
          <a:xfrm>
            <a:off x="6749228" y="1053679"/>
            <a:ext cx="5369989" cy="58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0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178" algn="ctr">
              <a:buSzTx/>
              <a:buFontTx/>
              <a:buNone/>
              <a:defRPr sz="2400"/>
            </a:lvl2pPr>
            <a:lvl3pPr marL="0" indent="914357" algn="ctr">
              <a:buSzTx/>
              <a:buFontTx/>
              <a:buNone/>
              <a:defRPr sz="2400"/>
            </a:lvl3pPr>
            <a:lvl4pPr marL="0" indent="1371536" algn="ctr">
              <a:buSzTx/>
              <a:buFontTx/>
              <a:buNone/>
              <a:defRPr sz="2400"/>
            </a:lvl4pPr>
            <a:lvl5pPr marL="0" indent="1828714" algn="ctr">
              <a:buSzTx/>
              <a:buFont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922078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342251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178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357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536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714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466298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052204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4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178">
              <a:buSzTx/>
              <a:buFontTx/>
              <a:buNone/>
              <a:defRPr sz="2400" b="1"/>
            </a:lvl2pPr>
            <a:lvl3pPr marL="0" indent="914357">
              <a:buSzTx/>
              <a:buFontTx/>
              <a:buNone/>
              <a:defRPr sz="2400" b="1"/>
            </a:lvl3pPr>
            <a:lvl4pPr marL="0" indent="1371536">
              <a:buSzTx/>
              <a:buFontTx/>
              <a:buNone/>
              <a:defRPr sz="2400" b="1"/>
            </a:lvl4pPr>
            <a:lvl5pPr marL="0" indent="1828714">
              <a:buSzTx/>
              <a:buFont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21"/>
          </p:nvPr>
        </p:nvSpPr>
        <p:spPr>
          <a:xfrm>
            <a:off x="6172200" y="1681164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lvl="0" indent="0">
              <a:buSzTx/>
              <a:buFontTx/>
              <a:buNone/>
              <a:defRPr sz="2400" b="1"/>
            </a:pPr>
            <a:r>
              <a:rPr lang="ru-RU" dirty="0"/>
              <a:t>Образец текста</a:t>
            </a:r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66588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213348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55275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95B6B0-A4F6-3B45-9F9B-07765021F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73180C-4DB0-4B4C-8D88-B1718E83E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F007316-F3F9-0A4F-BDE9-5EE09310B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BC2FC15-01DC-1046-B9AA-B803CF154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2DD9B58-A8F6-954C-99F2-E9C883908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2625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8" y="987426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23" indent="-261244">
              <a:defRPr sz="3200"/>
            </a:lvl2pPr>
            <a:lvl3pPr marL="1219142" indent="-304786">
              <a:defRPr sz="3200"/>
            </a:lvl3pPr>
            <a:lvl4pPr marL="1737278" indent="-365743">
              <a:defRPr sz="3200"/>
            </a:lvl4pPr>
            <a:lvl5pPr marL="2194457" indent="-365743"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74" name="Текст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lvl="0" indent="0">
              <a:buSzTx/>
              <a:buFontTx/>
              <a:buNone/>
              <a:defRPr sz="1600"/>
            </a:pPr>
            <a:r>
              <a:rPr lang="ru-RU" dirty="0"/>
              <a:t>Образец текста</a:t>
            </a:r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968146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5183188" y="987426"/>
            <a:ext cx="6172201" cy="4873625"/>
          </a:xfrm>
          <a:prstGeom prst="rect">
            <a:avLst/>
          </a:prstGeom>
        </p:spPr>
        <p:txBody>
          <a:bodyPr lIns="91434" rIns="91434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178">
              <a:buSzTx/>
              <a:buFontTx/>
              <a:buNone/>
              <a:defRPr sz="1600"/>
            </a:lvl2pPr>
            <a:lvl3pPr marL="0" indent="914357">
              <a:buSzTx/>
              <a:buFontTx/>
              <a:buNone/>
              <a:defRPr sz="1600"/>
            </a:lvl3pPr>
            <a:lvl4pPr marL="0" indent="1371536">
              <a:buSzTx/>
              <a:buFontTx/>
              <a:buNone/>
              <a:defRPr sz="1600"/>
            </a:lvl4pPr>
            <a:lvl5pPr marL="0" indent="1828714">
              <a:buSzTx/>
              <a:buFont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898778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 иконками в 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4" descr="Рисунок 4"/>
          <p:cNvPicPr>
            <a:picLocks noChangeAspect="1"/>
          </p:cNvPicPr>
          <p:nvPr/>
        </p:nvPicPr>
        <p:blipFill>
          <a:blip r:embed="rId2"/>
          <a:srcRect l="39395" t="7303"/>
          <a:stretch>
            <a:fillRect/>
          </a:stretch>
        </p:blipFill>
        <p:spPr>
          <a:xfrm>
            <a:off x="6838428" y="1053678"/>
            <a:ext cx="5369990" cy="5804324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36652" y="6433920"/>
            <a:ext cx="371383" cy="366894"/>
          </a:xfrm>
          <a:prstGeom prst="rect">
            <a:avLst/>
          </a:prstGeom>
        </p:spPr>
        <p:txBody>
          <a:bodyPr lIns="52133" tIns="52133" rIns="52133" bIns="52133" anchor="t"/>
          <a:lstStyle>
            <a:lvl1pPr defTabSz="986866">
              <a:spcBef>
                <a:spcPts val="400"/>
              </a:spcBef>
              <a:defRPr sz="17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>
              <a:defRPr/>
            </a:pPr>
            <a:fld id="{86CB4B4D-7CA3-9044-876B-883B54F8677D}" type="slidenum">
              <a:rPr lang="ru-RU" kern="0" smtClean="0"/>
              <a:pPr hangingPunct="0">
                <a:defRPr/>
              </a:pPr>
              <a:t>‹#›</a:t>
            </a:fld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362712168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8248" y="713503"/>
            <a:ext cx="7368343" cy="368562"/>
          </a:xfrm>
        </p:spPr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7299" y="6487230"/>
            <a:ext cx="2412599" cy="141064"/>
          </a:xfrm>
          <a:prstGeom prst="rect">
            <a:avLst/>
          </a:prstGeom>
        </p:spPr>
        <p:txBody>
          <a:bodyPr lIns="0" tIns="0" rIns="0" bIns="0"/>
          <a:lstStyle>
            <a:lvl1pPr marL="7700" hangingPunct="0">
              <a:lnSpc>
                <a:spcPts val="1055"/>
              </a:lnSpc>
              <a:defRPr sz="9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endParaRPr lang="ru-RU" kern="0" spc="23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603211" y="6429909"/>
            <a:ext cx="750590" cy="218008"/>
          </a:xfrm>
        </p:spPr>
        <p:txBody>
          <a:bodyPr lIns="0" tIns="0" rIns="0" bIns="0"/>
          <a:lstStyle>
            <a:lvl1pPr marL="122829" hangingPunct="0">
              <a:lnSpc>
                <a:spcPts val="1719"/>
              </a:lnSpc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1D60167-4931-47E6-BA6A-407CBD079E47}" type="slidenum">
              <a:rPr lang="ru-RU" sz="1400" kern="0" spc="452" smtClean="0">
                <a:solidFill>
                  <a:srgbClr val="031B83"/>
                </a:solidFill>
                <a:sym typeface="Calibri"/>
              </a:rPr>
              <a:pPr>
                <a:defRPr/>
              </a:pPr>
              <a:t>‹#›</a:t>
            </a:fld>
            <a:r>
              <a:rPr lang="ru-RU" kern="0" spc="194" dirty="0">
                <a:solidFill>
                  <a:prstClr val="black"/>
                </a:solidFill>
                <a:sym typeface="Calibri"/>
              </a:rPr>
              <a:t>/16</a:t>
            </a:r>
            <a:endParaRPr lang="ru-RU" sz="1400" kern="0" dirty="0">
              <a:solidFill>
                <a:prstClr val="black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544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D49DE97-5594-4A62-982E-7A8199A097CB}"/>
              </a:ext>
            </a:extLst>
          </p:cNvPr>
          <p:cNvSpPr/>
          <p:nvPr userDrawn="1"/>
        </p:nvSpPr>
        <p:spPr>
          <a:xfrm>
            <a:off x="2" y="1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6152E"/>
              </a:gs>
              <a:gs pos="0">
                <a:srgbClr val="24285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A5DB4C1-80C0-4633-81D3-A68726D1EF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4" y="554729"/>
            <a:ext cx="4808190" cy="11153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A59C00-6B68-4706-819E-D0958CCD6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5" t="7303"/>
          <a:stretch/>
        </p:blipFill>
        <p:spPr>
          <a:xfrm>
            <a:off x="6749228" y="1053679"/>
            <a:ext cx="5369989" cy="58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044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A5AE96-DC86-8945-9073-2DE13DEE3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790FB00-1290-4E40-BC73-C7693F2F6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7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4" indent="0" algn="ctr">
              <a:buNone/>
              <a:defRPr sz="1600"/>
            </a:lvl5pPr>
            <a:lvl6pPr marL="2285892" indent="0" algn="ctr">
              <a:buNone/>
              <a:defRPr sz="1600"/>
            </a:lvl6pPr>
            <a:lvl7pPr marL="2743070" indent="0" algn="ctr">
              <a:buNone/>
              <a:defRPr sz="1600"/>
            </a:lvl7pPr>
            <a:lvl8pPr marL="3200249" indent="0" algn="ctr">
              <a:buNone/>
              <a:defRPr sz="1600"/>
            </a:lvl8pPr>
            <a:lvl9pPr marL="3657428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DA4FE9-ABD1-6540-91A9-BEE4334B1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B7ECB7B-5BEE-E14A-94BA-36028BE9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A22241-7FA4-944D-B68C-19CF51AE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3759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95B6B0-A4F6-3B45-9F9B-07765021F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73180C-4DB0-4B4C-8D88-B1718E83E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F007316-F3F9-0A4F-BDE9-5EE09310B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BC2FC15-01DC-1046-B9AA-B803CF154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2DD9B58-A8F6-954C-99F2-E9C883908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2625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3BC56B-7BD7-B146-A75E-9FAC7779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7F6FA4F-FA73-8B44-9802-13EADCDC2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126810A-3CAF-C74A-82DF-519C1E0F4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D1B6EE-682B-D941-9A75-8A7C4F64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557FA12-975B-6A48-9A4A-347DF66CF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7037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A0BDA0-9F5A-534C-9514-E431E3674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4EC7541-F2AA-4344-BB5D-A0EC8D318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4BDF3EA-5ED3-F344-BAFF-9E2AF8157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47E3705-C791-1C4B-9FFC-FA538E278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2D8E5A7-4192-E04A-8731-72C746CE8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F88F4D8-8321-8345-9C80-598DD6BC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1032495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4A9F09-72E3-F240-984A-B93E55B30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05C2AEF-EFED-8141-8EC7-4906227E1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7" indent="0">
              <a:buNone/>
              <a:defRPr sz="1800" b="1"/>
            </a:lvl3pPr>
            <a:lvl4pPr marL="1371536" indent="0">
              <a:buNone/>
              <a:defRPr sz="1600" b="1"/>
            </a:lvl4pPr>
            <a:lvl5pPr marL="1828714" indent="0">
              <a:buNone/>
              <a:defRPr sz="1600" b="1"/>
            </a:lvl5pPr>
            <a:lvl6pPr marL="2285892" indent="0">
              <a:buNone/>
              <a:defRPr sz="1600" b="1"/>
            </a:lvl6pPr>
            <a:lvl7pPr marL="2743070" indent="0">
              <a:buNone/>
              <a:defRPr sz="1600" b="1"/>
            </a:lvl7pPr>
            <a:lvl8pPr marL="3200249" indent="0">
              <a:buNone/>
              <a:defRPr sz="1600" b="1"/>
            </a:lvl8pPr>
            <a:lvl9pPr marL="365742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A627D97-CED1-BB4A-9061-15CF73C6B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6B0D498-E165-E446-8A2B-AEFFF4CCA8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7" indent="0">
              <a:buNone/>
              <a:defRPr sz="1800" b="1"/>
            </a:lvl3pPr>
            <a:lvl4pPr marL="1371536" indent="0">
              <a:buNone/>
              <a:defRPr sz="1600" b="1"/>
            </a:lvl4pPr>
            <a:lvl5pPr marL="1828714" indent="0">
              <a:buNone/>
              <a:defRPr sz="1600" b="1"/>
            </a:lvl5pPr>
            <a:lvl6pPr marL="2285892" indent="0">
              <a:buNone/>
              <a:defRPr sz="1600" b="1"/>
            </a:lvl6pPr>
            <a:lvl7pPr marL="2743070" indent="0">
              <a:buNone/>
              <a:defRPr sz="1600" b="1"/>
            </a:lvl7pPr>
            <a:lvl8pPr marL="3200249" indent="0">
              <a:buNone/>
              <a:defRPr sz="1600" b="1"/>
            </a:lvl8pPr>
            <a:lvl9pPr marL="365742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D1D8EF4-F50F-E942-94C7-A7BA8E38CC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82AEC82-7056-CF4E-8091-60A5DB7F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060AA64-EC84-7846-862C-922300346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054B50C-ABE8-6544-A005-AEF705168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4283423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3BC56B-7BD7-B146-A75E-9FAC7779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7F6FA4F-FA73-8B44-9802-13EADCDC2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126810A-3CAF-C74A-82DF-519C1E0F4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D1B6EE-682B-D941-9A75-8A7C4F64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557FA12-975B-6A48-9A4A-347DF66CF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70379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1CED4D-2F0D-CA4B-802E-2DE06896A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22A4D7B-4C73-504C-BBFE-49D3D9A8B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16F6D4E-9C2C-D44F-8352-A6C49DD8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702CD6F-0B5B-6C4D-ACA3-AAF89980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9290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A05DB1A-AC0B-C147-AC45-C77B41BD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DBE5F30-1667-034B-8D3B-7F3EC51C7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6E0956B-CEF6-B84C-BF90-5A9842CF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6977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DF95F4-B2B9-264B-B261-E7D33CA8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FDA485D-3DE1-D849-BB51-2010FD71C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FBFCC22-FBD0-1645-ADBB-2C0206C24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7" indent="0">
              <a:buNone/>
              <a:defRPr sz="1200"/>
            </a:lvl3pPr>
            <a:lvl4pPr marL="1371536" indent="0">
              <a:buNone/>
              <a:defRPr sz="1000"/>
            </a:lvl4pPr>
            <a:lvl5pPr marL="1828714" indent="0">
              <a:buNone/>
              <a:defRPr sz="1000"/>
            </a:lvl5pPr>
            <a:lvl6pPr marL="2285892" indent="0">
              <a:buNone/>
              <a:defRPr sz="1000"/>
            </a:lvl6pPr>
            <a:lvl7pPr marL="2743070" indent="0">
              <a:buNone/>
              <a:defRPr sz="1000"/>
            </a:lvl7pPr>
            <a:lvl8pPr marL="3200249" indent="0">
              <a:buNone/>
              <a:defRPr sz="1000"/>
            </a:lvl8pPr>
            <a:lvl9pPr marL="365742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F224E08-02A8-7846-A699-E978AFBA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E03BB73-84B9-3A4B-A530-2DA2109E8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AA26553-0871-2C4C-826F-16907D87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5883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0C359B-1E21-CD4C-9A01-8DB2DB83C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4815717-AF2E-FF41-B259-5B5819BC47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7" indent="0">
              <a:buNone/>
              <a:defRPr sz="2400"/>
            </a:lvl3pPr>
            <a:lvl4pPr marL="1371536" indent="0">
              <a:buNone/>
              <a:defRPr sz="2000"/>
            </a:lvl4pPr>
            <a:lvl5pPr marL="1828714" indent="0">
              <a:buNone/>
              <a:defRPr sz="2000"/>
            </a:lvl5pPr>
            <a:lvl6pPr marL="2285892" indent="0">
              <a:buNone/>
              <a:defRPr sz="2000"/>
            </a:lvl6pPr>
            <a:lvl7pPr marL="2743070" indent="0">
              <a:buNone/>
              <a:defRPr sz="2000"/>
            </a:lvl7pPr>
            <a:lvl8pPr marL="3200249" indent="0">
              <a:buNone/>
              <a:defRPr sz="2000"/>
            </a:lvl8pPr>
            <a:lvl9pPr marL="3657428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617A98A-B497-E443-BE66-62A9C55F2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7" indent="0">
              <a:buNone/>
              <a:defRPr sz="1200"/>
            </a:lvl3pPr>
            <a:lvl4pPr marL="1371536" indent="0">
              <a:buNone/>
              <a:defRPr sz="1000"/>
            </a:lvl4pPr>
            <a:lvl5pPr marL="1828714" indent="0">
              <a:buNone/>
              <a:defRPr sz="1000"/>
            </a:lvl5pPr>
            <a:lvl6pPr marL="2285892" indent="0">
              <a:buNone/>
              <a:defRPr sz="1000"/>
            </a:lvl6pPr>
            <a:lvl7pPr marL="2743070" indent="0">
              <a:buNone/>
              <a:defRPr sz="1000"/>
            </a:lvl7pPr>
            <a:lvl8pPr marL="3200249" indent="0">
              <a:buNone/>
              <a:defRPr sz="1000"/>
            </a:lvl8pPr>
            <a:lvl9pPr marL="365742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41BB99B-DD0E-FD44-8E25-132EFFDD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3C511BA-4597-E648-B31D-B7DB97949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E3BD76C-3BB4-A647-AF1B-14C9FE37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6608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3A6242-1A60-164E-942C-BAA6E1681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4A80A18-2DC3-4A49-BB2C-A19EBF59A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AEB5D74-3290-F24F-8653-D7DCC50E6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0E61995-D944-4F4F-AAAE-8628478F2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0DEA914-5E73-C140-978F-AFA229ED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3986843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11319B8-FA2C-9C48-8D43-F0BF646A9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97ED009-8D33-5B4C-B2AF-1A8213A06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FD70D7B-931B-E644-80C2-0CCDD3E1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AED562-FCF3-E64C-BFFF-968C23014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B923181-F511-3A4F-88B6-8C98D82DA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0596396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 иконками в 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50917" y="6433920"/>
            <a:ext cx="357118" cy="351208"/>
          </a:xfrm>
          <a:prstGeom prst="rect">
            <a:avLst/>
          </a:prstGeom>
        </p:spPr>
        <p:txBody>
          <a:bodyPr lIns="52133" tIns="52133" rIns="52133" bIns="52133" anchor="t"/>
          <a:lstStyle>
            <a:lvl1pPr defTabSz="986866">
              <a:spcBef>
                <a:spcPts val="400"/>
              </a:spcBef>
              <a:defRPr sz="17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>
              <a:defRPr/>
            </a:pPr>
            <a:fld id="{86CB4B4D-7CA3-9044-876B-883B54F8677D}" type="slidenum">
              <a:rPr lang="ru-RU" kern="0" smtClean="0"/>
              <a:pPr hangingPunct="0">
                <a:defRPr/>
              </a:pPr>
              <a:t>‹#›</a:t>
            </a:fld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362712168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178" algn="ctr">
              <a:buSzTx/>
              <a:buFontTx/>
              <a:buNone/>
              <a:defRPr sz="2400"/>
            </a:lvl2pPr>
            <a:lvl3pPr marL="0" indent="914357" algn="ctr">
              <a:buSzTx/>
              <a:buFontTx/>
              <a:buNone/>
              <a:defRPr sz="2400"/>
            </a:lvl3pPr>
            <a:lvl4pPr marL="0" indent="1371536" algn="ctr">
              <a:buSzTx/>
              <a:buFontTx/>
              <a:buNone/>
              <a:defRPr sz="2400"/>
            </a:lvl4pPr>
            <a:lvl5pPr marL="0" indent="1828714" algn="ctr">
              <a:buSzTx/>
              <a:buFont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922078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342251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178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357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536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714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466298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A0BDA0-9F5A-534C-9514-E431E3674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4EC7541-F2AA-4344-BB5D-A0EC8D318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4BDF3EA-5ED3-F344-BAFF-9E2AF8157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47E3705-C791-1C4B-9FFC-FA538E278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2D8E5A7-4192-E04A-8731-72C746CE8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F88F4D8-8321-8345-9C80-598DD6BC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1032495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052204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4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178">
              <a:buSzTx/>
              <a:buFontTx/>
              <a:buNone/>
              <a:defRPr sz="2400" b="1"/>
            </a:lvl2pPr>
            <a:lvl3pPr marL="0" indent="914357">
              <a:buSzTx/>
              <a:buFontTx/>
              <a:buNone/>
              <a:defRPr sz="2400" b="1"/>
            </a:lvl3pPr>
            <a:lvl4pPr marL="0" indent="1371536">
              <a:buSzTx/>
              <a:buFontTx/>
              <a:buNone/>
              <a:defRPr sz="2400" b="1"/>
            </a:lvl4pPr>
            <a:lvl5pPr marL="0" indent="1828714">
              <a:buSzTx/>
              <a:buFont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21"/>
          </p:nvPr>
        </p:nvSpPr>
        <p:spPr>
          <a:xfrm>
            <a:off x="6172200" y="1681164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lvl="0" indent="0">
              <a:buSzTx/>
              <a:buFontTx/>
              <a:buNone/>
              <a:defRPr sz="2400" b="1"/>
            </a:pPr>
            <a:r>
              <a:rPr lang="ru-RU" dirty="0"/>
              <a:t>Образец текста</a:t>
            </a:r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665885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2133484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552754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8" y="987426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23" indent="-261244">
              <a:defRPr sz="3200"/>
            </a:lvl2pPr>
            <a:lvl3pPr marL="1219142" indent="-304786">
              <a:defRPr sz="3200"/>
            </a:lvl3pPr>
            <a:lvl4pPr marL="1737278" indent="-365743">
              <a:defRPr sz="3200"/>
            </a:lvl4pPr>
            <a:lvl5pPr marL="2194457" indent="-365743">
              <a:defRPr sz="3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74" name="Текст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lvl="0" indent="0">
              <a:buSzTx/>
              <a:buFontTx/>
              <a:buNone/>
              <a:defRPr sz="1600"/>
            </a:pPr>
            <a:r>
              <a:rPr lang="ru-RU" dirty="0"/>
              <a:t>Образец текста</a:t>
            </a:r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968146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5183188" y="987426"/>
            <a:ext cx="6172201" cy="4873625"/>
          </a:xfrm>
          <a:prstGeom prst="rect">
            <a:avLst/>
          </a:prstGeom>
        </p:spPr>
        <p:txBody>
          <a:bodyPr lIns="91434" rIns="91434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178">
              <a:buSzTx/>
              <a:buFontTx/>
              <a:buNone/>
              <a:defRPr sz="1600"/>
            </a:lvl2pPr>
            <a:lvl3pPr marL="0" indent="914357">
              <a:buSzTx/>
              <a:buFontTx/>
              <a:buNone/>
              <a:defRPr sz="1600"/>
            </a:lvl3pPr>
            <a:lvl4pPr marL="0" indent="1371536">
              <a:buSzTx/>
              <a:buFontTx/>
              <a:buNone/>
              <a:defRPr sz="1600"/>
            </a:lvl4pPr>
            <a:lvl5pPr marL="0" indent="1828714">
              <a:buSzTx/>
              <a:buFont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898778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 иконками в 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4" descr="Рисунок 4"/>
          <p:cNvPicPr>
            <a:picLocks noChangeAspect="1"/>
          </p:cNvPicPr>
          <p:nvPr/>
        </p:nvPicPr>
        <p:blipFill>
          <a:blip r:embed="rId2"/>
          <a:srcRect l="39395" t="7303"/>
          <a:stretch>
            <a:fillRect/>
          </a:stretch>
        </p:blipFill>
        <p:spPr>
          <a:xfrm>
            <a:off x="6838428" y="1053678"/>
            <a:ext cx="5369990" cy="5804324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36652" y="6433920"/>
            <a:ext cx="371383" cy="366894"/>
          </a:xfrm>
          <a:prstGeom prst="rect">
            <a:avLst/>
          </a:prstGeom>
        </p:spPr>
        <p:txBody>
          <a:bodyPr lIns="52133" tIns="52133" rIns="52133" bIns="52133" anchor="t"/>
          <a:lstStyle>
            <a:lvl1pPr defTabSz="986866">
              <a:spcBef>
                <a:spcPts val="400"/>
              </a:spcBef>
              <a:defRPr sz="17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>
              <a:defRPr/>
            </a:pPr>
            <a:fld id="{86CB4B4D-7CA3-9044-876B-883B54F8677D}" type="slidenum">
              <a:rPr lang="ru-RU" kern="0" smtClean="0"/>
              <a:pPr hangingPunct="0">
                <a:defRPr/>
              </a:pPr>
              <a:t>‹#›</a:t>
            </a:fld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3627121689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8248" y="713503"/>
            <a:ext cx="7368343" cy="368562"/>
          </a:xfrm>
        </p:spPr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7299" y="6487230"/>
            <a:ext cx="2412599" cy="141064"/>
          </a:xfrm>
          <a:prstGeom prst="rect">
            <a:avLst/>
          </a:prstGeom>
        </p:spPr>
        <p:txBody>
          <a:bodyPr lIns="0" tIns="0" rIns="0" bIns="0"/>
          <a:lstStyle>
            <a:lvl1pPr marL="7700" hangingPunct="0">
              <a:lnSpc>
                <a:spcPts val="1055"/>
              </a:lnSpc>
              <a:defRPr sz="9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endParaRPr lang="ru-RU" kern="0" spc="23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603211" y="6429909"/>
            <a:ext cx="750590" cy="218008"/>
          </a:xfrm>
        </p:spPr>
        <p:txBody>
          <a:bodyPr lIns="0" tIns="0" rIns="0" bIns="0"/>
          <a:lstStyle>
            <a:lvl1pPr marL="122829" hangingPunct="0">
              <a:lnSpc>
                <a:spcPts val="1719"/>
              </a:lnSpc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1D60167-4931-47E6-BA6A-407CBD079E47}" type="slidenum">
              <a:rPr lang="ru-RU" sz="1400" kern="0" spc="452" smtClean="0">
                <a:solidFill>
                  <a:srgbClr val="031B83"/>
                </a:solidFill>
                <a:sym typeface="Calibri"/>
              </a:rPr>
              <a:pPr>
                <a:defRPr/>
              </a:pPr>
              <a:t>‹#›</a:t>
            </a:fld>
            <a:r>
              <a:rPr lang="ru-RU" kern="0" spc="194" dirty="0">
                <a:solidFill>
                  <a:prstClr val="black"/>
                </a:solidFill>
                <a:sym typeface="Calibri"/>
              </a:rPr>
              <a:t>/16</a:t>
            </a:r>
            <a:endParaRPr lang="ru-RU" sz="1400" kern="0" dirty="0">
              <a:solidFill>
                <a:prstClr val="black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544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D49DE97-5594-4A62-982E-7A8199A097CB}"/>
              </a:ext>
            </a:extLst>
          </p:cNvPr>
          <p:cNvSpPr/>
          <p:nvPr userDrawn="1"/>
        </p:nvSpPr>
        <p:spPr>
          <a:xfrm>
            <a:off x="2" y="1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6152E"/>
              </a:gs>
              <a:gs pos="0">
                <a:srgbClr val="24285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A5DB4C1-80C0-4633-81D3-A68726D1EF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4" y="554729"/>
            <a:ext cx="4808190" cy="11153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A59C00-6B68-4706-819E-D0958CCD6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5" t="7303"/>
          <a:stretch/>
        </p:blipFill>
        <p:spPr>
          <a:xfrm>
            <a:off x="6749228" y="1053679"/>
            <a:ext cx="5369989" cy="58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04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4A9F09-72E3-F240-984A-B93E55B30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05C2AEF-EFED-8141-8EC7-4906227E1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7" indent="0">
              <a:buNone/>
              <a:defRPr sz="1800" b="1"/>
            </a:lvl3pPr>
            <a:lvl4pPr marL="1371536" indent="0">
              <a:buNone/>
              <a:defRPr sz="1600" b="1"/>
            </a:lvl4pPr>
            <a:lvl5pPr marL="1828714" indent="0">
              <a:buNone/>
              <a:defRPr sz="1600" b="1"/>
            </a:lvl5pPr>
            <a:lvl6pPr marL="2285892" indent="0">
              <a:buNone/>
              <a:defRPr sz="1600" b="1"/>
            </a:lvl6pPr>
            <a:lvl7pPr marL="2743070" indent="0">
              <a:buNone/>
              <a:defRPr sz="1600" b="1"/>
            </a:lvl7pPr>
            <a:lvl8pPr marL="3200249" indent="0">
              <a:buNone/>
              <a:defRPr sz="1600" b="1"/>
            </a:lvl8pPr>
            <a:lvl9pPr marL="365742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A627D97-CED1-BB4A-9061-15CF73C6B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6B0D498-E165-E446-8A2B-AEFFF4CCA8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7" indent="0">
              <a:buNone/>
              <a:defRPr sz="1800" b="1"/>
            </a:lvl3pPr>
            <a:lvl4pPr marL="1371536" indent="0">
              <a:buNone/>
              <a:defRPr sz="1600" b="1"/>
            </a:lvl4pPr>
            <a:lvl5pPr marL="1828714" indent="0">
              <a:buNone/>
              <a:defRPr sz="1600" b="1"/>
            </a:lvl5pPr>
            <a:lvl6pPr marL="2285892" indent="0">
              <a:buNone/>
              <a:defRPr sz="1600" b="1"/>
            </a:lvl6pPr>
            <a:lvl7pPr marL="2743070" indent="0">
              <a:buNone/>
              <a:defRPr sz="1600" b="1"/>
            </a:lvl7pPr>
            <a:lvl8pPr marL="3200249" indent="0">
              <a:buNone/>
              <a:defRPr sz="1600" b="1"/>
            </a:lvl8pPr>
            <a:lvl9pPr marL="365742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D1D8EF4-F50F-E942-94C7-A7BA8E38CC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82AEC82-7056-CF4E-8091-60A5DB7F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060AA64-EC84-7846-862C-922300346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054B50C-ABE8-6544-A005-AEF705168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4283423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1CED4D-2F0D-CA4B-802E-2DE06896A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22A4D7B-4C73-504C-BBFE-49D3D9A8B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16F6D4E-9C2C-D44F-8352-A6C49DD8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702CD6F-0B5B-6C4D-ACA3-AAF89980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92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A05DB1A-AC0B-C147-AC45-C77B41BD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DBE5F30-1667-034B-8D3B-7F3EC51C7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6E0956B-CEF6-B84C-BF90-5A9842CF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6977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DF95F4-B2B9-264B-B261-E7D33CA8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FDA485D-3DE1-D849-BB51-2010FD71C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FBFCC22-FBD0-1645-ADBB-2C0206C24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7" indent="0">
              <a:buNone/>
              <a:defRPr sz="1200"/>
            </a:lvl3pPr>
            <a:lvl4pPr marL="1371536" indent="0">
              <a:buNone/>
              <a:defRPr sz="1000"/>
            </a:lvl4pPr>
            <a:lvl5pPr marL="1828714" indent="0">
              <a:buNone/>
              <a:defRPr sz="1000"/>
            </a:lvl5pPr>
            <a:lvl6pPr marL="2285892" indent="0">
              <a:buNone/>
              <a:defRPr sz="1000"/>
            </a:lvl6pPr>
            <a:lvl7pPr marL="2743070" indent="0">
              <a:buNone/>
              <a:defRPr sz="1000"/>
            </a:lvl7pPr>
            <a:lvl8pPr marL="3200249" indent="0">
              <a:buNone/>
              <a:defRPr sz="1000"/>
            </a:lvl8pPr>
            <a:lvl9pPr marL="365742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F224E08-02A8-7846-A699-E978AFBA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E03BB73-84B9-3A4B-A530-2DA2109E8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AA26553-0871-2C4C-826F-16907D87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5883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0C359B-1E21-CD4C-9A01-8DB2DB83C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4815717-AF2E-FF41-B259-5B5819BC47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7" indent="0">
              <a:buNone/>
              <a:defRPr sz="2400"/>
            </a:lvl3pPr>
            <a:lvl4pPr marL="1371536" indent="0">
              <a:buNone/>
              <a:defRPr sz="2000"/>
            </a:lvl4pPr>
            <a:lvl5pPr marL="1828714" indent="0">
              <a:buNone/>
              <a:defRPr sz="2000"/>
            </a:lvl5pPr>
            <a:lvl6pPr marL="2285892" indent="0">
              <a:buNone/>
              <a:defRPr sz="2000"/>
            </a:lvl6pPr>
            <a:lvl7pPr marL="2743070" indent="0">
              <a:buNone/>
              <a:defRPr sz="2000"/>
            </a:lvl7pPr>
            <a:lvl8pPr marL="3200249" indent="0">
              <a:buNone/>
              <a:defRPr sz="2000"/>
            </a:lvl8pPr>
            <a:lvl9pPr marL="3657428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617A98A-B497-E443-BE66-62A9C55F2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7" indent="0">
              <a:buNone/>
              <a:defRPr sz="1200"/>
            </a:lvl3pPr>
            <a:lvl4pPr marL="1371536" indent="0">
              <a:buNone/>
              <a:defRPr sz="1000"/>
            </a:lvl4pPr>
            <a:lvl5pPr marL="1828714" indent="0">
              <a:buNone/>
              <a:defRPr sz="1000"/>
            </a:lvl5pPr>
            <a:lvl6pPr marL="2285892" indent="0">
              <a:buNone/>
              <a:defRPr sz="1000"/>
            </a:lvl6pPr>
            <a:lvl7pPr marL="2743070" indent="0">
              <a:buNone/>
              <a:defRPr sz="1000"/>
            </a:lvl7pPr>
            <a:lvl8pPr marL="3200249" indent="0">
              <a:buNone/>
              <a:defRPr sz="1000"/>
            </a:lvl8pPr>
            <a:lvl9pPr marL="365742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41BB99B-DD0E-FD44-8E25-132EFFDD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3C511BA-4597-E648-B31D-B7DB97949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E3BD76C-3BB4-A647-AF1B-14C9FE37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660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E2D10E-E093-6040-B710-F0CA6F6AC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08C6086-5E49-C046-91D3-820CF3725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BCD11CD-94E2-9D41-A1D8-4D8D430A4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9941492-E277-124A-BE68-635CCC7A3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F37DB5-9B0E-9A46-9665-36C89752E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248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72" r:id="rId12"/>
  </p:sldLayoutIdLst>
  <p:hf hdr="0" dt="0"/>
  <p:txStyles>
    <p:titleStyle>
      <a:lvl1pPr algn="l" defTabSz="91435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0" indent="-228590" algn="l" defTabSz="91435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8" indent="-228590" algn="l" defTabSz="9143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6" indent="-228590" algn="l" defTabSz="9143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4" indent="-228590" algn="l" defTabSz="9143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03" indent="-228590" algn="l" defTabSz="9143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82" indent="-228590" algn="l" defTabSz="9143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0" indent="-228590" algn="l" defTabSz="9143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38" indent="-228590" algn="l" defTabSz="9143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16" indent="-228590" algn="l" defTabSz="9143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7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6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4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92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0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9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28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7" tIns="45718" rIns="45717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7" tIns="45718" rIns="45717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8731" y="6400415"/>
            <a:ext cx="275069" cy="276995"/>
          </a:xfrm>
          <a:prstGeom prst="rect">
            <a:avLst/>
          </a:prstGeom>
          <a:ln w="12700">
            <a:miter lim="400000"/>
          </a:ln>
        </p:spPr>
        <p:txBody>
          <a:bodyPr wrap="none" lIns="45717" tIns="45718" rIns="45717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hangingPunct="0">
              <a:defRPr/>
            </a:pPr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969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spd="med"/>
  <p:hf hdr="0" dt="0"/>
  <p:txStyles>
    <p:titleStyle>
      <a:lvl1pPr marL="0" marR="0" indent="0" algn="l" defTabSz="914357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357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357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357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357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357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357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357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357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590" marR="0" indent="-228590" algn="l" defTabSz="914357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865" marR="0" indent="-266687" algn="l" defTabSz="914357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381" marR="0" indent="-320024" algn="l" defTabSz="914357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118" marR="0" indent="-355584" algn="l" defTabSz="914357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297" marR="0" indent="-355584" algn="l" defTabSz="914357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476" marR="0" indent="-355584" algn="l" defTabSz="914357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654" marR="0" indent="-355584" algn="l" defTabSz="914357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5832" marR="0" indent="-355584" algn="l" defTabSz="914357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010" marR="0" indent="-355584" algn="l" defTabSz="914357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3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178" algn="r" defTabSz="9143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357" algn="r" defTabSz="9143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536" algn="r" defTabSz="9143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714" algn="r" defTabSz="9143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892" algn="r" defTabSz="9143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070" algn="r" defTabSz="9143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249" algn="r" defTabSz="9143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428" algn="r" defTabSz="9143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E2D10E-E093-6040-B710-F0CA6F6AC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08C6086-5E49-C046-91D3-820CF3725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BCD11CD-94E2-9D41-A1D8-4D8D430A4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ECCCD-7510-2C40-BDF5-C8CA5E1B7F73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9941492-E277-124A-BE68-635CCC7A3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F37DB5-9B0E-9A46-9665-36C89752E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defRPr/>
            </a:pPr>
            <a:fld id="{86CB4B4D-7CA3-9044-876B-883B54F8677D}" type="slidenum">
              <a:rPr lang="ru-RU" kern="0" smtClean="0">
                <a:solidFill>
                  <a:srgbClr val="888888"/>
                </a:solidFill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solidFill>
                <a:srgbClr val="888888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248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dt="0"/>
  <p:txStyles>
    <p:titleStyle>
      <a:lvl1pPr algn="l" defTabSz="91435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0" indent="-228590" algn="l" defTabSz="91435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8" indent="-228590" algn="l" defTabSz="9143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6" indent="-228590" algn="l" defTabSz="9143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4" indent="-228590" algn="l" defTabSz="9143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03" indent="-228590" algn="l" defTabSz="9143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82" indent="-228590" algn="l" defTabSz="9143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0" indent="-228590" algn="l" defTabSz="9143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38" indent="-228590" algn="l" defTabSz="9143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16" indent="-228590" algn="l" defTabSz="91435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7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6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4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92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0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9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28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7" tIns="45718" rIns="45717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7" tIns="45718" rIns="45717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8731" y="6400415"/>
            <a:ext cx="275069" cy="276995"/>
          </a:xfrm>
          <a:prstGeom prst="rect">
            <a:avLst/>
          </a:prstGeom>
          <a:ln w="12700">
            <a:miter lim="400000"/>
          </a:ln>
        </p:spPr>
        <p:txBody>
          <a:bodyPr wrap="none" lIns="45717" tIns="45718" rIns="45717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hangingPunct="0">
              <a:defRPr/>
            </a:pPr>
            <a:fld id="{86CB4B4D-7CA3-9044-876B-883B54F8677D}" type="slidenum">
              <a:rPr lang="ru-RU" kern="0" smtClean="0">
                <a:latin typeface="Calibri"/>
                <a:cs typeface="Calibri"/>
                <a:sym typeface="Calibri"/>
              </a:rPr>
              <a:pPr hangingPunct="0">
                <a:defRPr/>
              </a:pPr>
              <a:t>‹#›</a:t>
            </a:fld>
            <a:endParaRPr lang="ru-RU" kern="0" dirty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969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 spd="med"/>
  <p:hf hdr="0" dt="0"/>
  <p:txStyles>
    <p:titleStyle>
      <a:lvl1pPr marL="0" marR="0" indent="0" algn="l" defTabSz="914357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357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357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357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357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357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357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357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357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590" marR="0" indent="-228590" algn="l" defTabSz="914357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865" marR="0" indent="-266687" algn="l" defTabSz="914357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381" marR="0" indent="-320024" algn="l" defTabSz="914357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118" marR="0" indent="-355584" algn="l" defTabSz="914357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297" marR="0" indent="-355584" algn="l" defTabSz="914357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476" marR="0" indent="-355584" algn="l" defTabSz="914357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654" marR="0" indent="-355584" algn="l" defTabSz="914357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5832" marR="0" indent="-355584" algn="l" defTabSz="914357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010" marR="0" indent="-355584" algn="l" defTabSz="914357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3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178" algn="r" defTabSz="9143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357" algn="r" defTabSz="9143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536" algn="r" defTabSz="9143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714" algn="r" defTabSz="9143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892" algn="r" defTabSz="9143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070" algn="r" defTabSz="9143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249" algn="r" defTabSz="9143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428" algn="r" defTabSz="91435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.pn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5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97733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2"/>
          <p:cNvSpPr/>
          <p:nvPr/>
        </p:nvSpPr>
        <p:spPr>
          <a:xfrm>
            <a:off x="0" y="-55498"/>
            <a:ext cx="12192000" cy="1238226"/>
          </a:xfrm>
          <a:custGeom>
            <a:avLst/>
            <a:gdLst/>
            <a:ahLst/>
            <a:cxnLst/>
            <a:rect l="l" t="t" r="r" b="b"/>
            <a:pathLst>
              <a:path w="3960495" h="347345">
                <a:moveTo>
                  <a:pt x="0" y="347294"/>
                </a:moveTo>
                <a:lnTo>
                  <a:pt x="3959999" y="347294"/>
                </a:lnTo>
                <a:lnTo>
                  <a:pt x="3959999" y="0"/>
                </a:lnTo>
                <a:lnTo>
                  <a:pt x="0" y="0"/>
                </a:lnTo>
                <a:lnTo>
                  <a:pt x="0" y="347294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88957" y="41256"/>
            <a:ext cx="10103371" cy="830993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в резолюцию и внесению изменений в комплексный план по развитии города Якутска до 2032 года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lum bright="20000" contrast="10000"/>
          </a:blip>
          <a:stretch>
            <a:fillRect/>
          </a:stretch>
        </p:blipFill>
        <p:spPr>
          <a:xfrm>
            <a:off x="145289" y="0"/>
            <a:ext cx="1097375" cy="1182728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/>
        </p:nvGraphicFramePr>
        <p:xfrm>
          <a:off x="145290" y="1566612"/>
          <a:ext cx="5451470" cy="2453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81772" y="4704182"/>
            <a:ext cx="5214988" cy="830993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lvl="0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В целях обеспечения развитой инфраструктуры </a:t>
            </a:r>
          </a:p>
          <a:p>
            <a:pPr lvl="0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общеобразовательных учреждений реализовать </a:t>
            </a:r>
          </a:p>
          <a:p>
            <a:pPr lvl="0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следующие первоочередные мероприятия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09611" y="1166502"/>
            <a:ext cx="2052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основании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Стрелка вправо 14"/>
          <p:cNvSpPr/>
          <p:nvPr/>
        </p:nvSpPr>
        <p:spPr>
          <a:xfrm rot="20146471">
            <a:off x="4646024" y="5182145"/>
            <a:ext cx="948154" cy="7060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Текст 17"/>
          <p:cNvSpPr>
            <a:spLocks noGrp="1"/>
          </p:cNvSpPr>
          <p:nvPr>
            <p:ph type="body" sz="half" idx="2"/>
          </p:nvPr>
        </p:nvSpPr>
        <p:spPr>
          <a:xfrm>
            <a:off x="5936977" y="1182728"/>
            <a:ext cx="5755351" cy="567527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Улучшения условий дошкольных образовательных учреждений как один из факторов повышения качества и доступности дошкольного образования, обеспечение ФГОС ДО в ГО «город Якутск»;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Обеспечить капитальный ремонт и строительство дошкольных образовательных учреждений в городском округе «город Якутск» в целях обеспечения равных условий для всех категорий граждан;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доступности частных дошкольных учреждений путем усиления государственной поддержки;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 усилении ответственности и развития партнерских отношений частных детских садиков и органов местного самоуправления по вопросам эффективности государственных вложений;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условий для обеспечения педагогическими кадрами 5000 новых мест в новых дошкольных образовательных учреждениях;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Рассмотреть возможность обеспечения медицинскими кадрами ДОУ</a:t>
            </a:r>
          </a:p>
        </p:txBody>
      </p:sp>
    </p:spTree>
    <p:extLst>
      <p:ext uri="{BB962C8B-B14F-4D97-AF65-F5344CB8AC3E}">
        <p14:creationId xmlns:p14="http://schemas.microsoft.com/office/powerpoint/2010/main" val="235209130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311A02D-BC7F-3F4C-87DB-0D66FD89B73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485229" y="723900"/>
            <a:ext cx="11392446" cy="517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9618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 flipH="1">
            <a:off x="1524000" y="1052736"/>
            <a:ext cx="9144000" cy="0"/>
          </a:xfrm>
          <a:prstGeom prst="line">
            <a:avLst/>
          </a:prstGeom>
          <a:ln w="38100">
            <a:solidFill>
              <a:srgbClr val="357DA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2"/>
          <p:cNvSpPr/>
          <p:nvPr/>
        </p:nvSpPr>
        <p:spPr>
          <a:xfrm>
            <a:off x="0" y="-41052"/>
            <a:ext cx="12192000" cy="1315628"/>
          </a:xfrm>
          <a:custGeom>
            <a:avLst/>
            <a:gdLst/>
            <a:ahLst/>
            <a:cxnLst/>
            <a:rect l="l" t="t" r="r" b="b"/>
            <a:pathLst>
              <a:path w="3960495" h="347345">
                <a:moveTo>
                  <a:pt x="0" y="347294"/>
                </a:moveTo>
                <a:lnTo>
                  <a:pt x="3959999" y="347294"/>
                </a:lnTo>
                <a:lnTo>
                  <a:pt x="3959999" y="0"/>
                </a:lnTo>
                <a:lnTo>
                  <a:pt x="0" y="0"/>
                </a:lnTo>
                <a:lnTo>
                  <a:pt x="0" y="347294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Заголовок 20"/>
          <p:cNvSpPr txBox="1">
            <a:spLocks noGrp="1"/>
          </p:cNvSpPr>
          <p:nvPr>
            <p:ph type="title"/>
          </p:nvPr>
        </p:nvSpPr>
        <p:spPr>
          <a:xfrm>
            <a:off x="1242663" y="128643"/>
            <a:ext cx="10949337" cy="86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 о наполняемости дошкольных образовательных учреждениях ГО "город Якутск".</a:t>
            </a: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145289" y="1274573"/>
          <a:ext cx="11901424" cy="50051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071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13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2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5317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14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149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149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2149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2149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2149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459634"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Округа/</a:t>
                      </a:r>
                    </a:p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Пригороды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 </a:t>
                      </a:r>
                      <a:r>
                        <a:rPr lang="ru-RU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ru-RU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ОУ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Проектная мощность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учеников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Коэффициент наполнения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92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6869">
                <a:tc rowSpan="5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Автодорожный округ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МБДОУ Д/с №102 "Подснежник"</a:t>
                      </a:r>
                    </a:p>
                  </a:txBody>
                  <a:tcP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233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232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1,94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1,93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№40 "Солнышко"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350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350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345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348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0,99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0,99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59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№18 "Прометейчик"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479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479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560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566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1,17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1,18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№45 "Земляничка"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317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317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365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370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1,15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1,17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6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Итого по округу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1266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1266</a:t>
                      </a:r>
                      <a:endParaRPr lang="ru-RU" sz="105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1503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1516</a:t>
                      </a:r>
                      <a:endParaRPr lang="ru-RU" sz="105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1,19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1,20</a:t>
                      </a:r>
                      <a:endParaRPr lang="ru-RU" sz="105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7390">
                <a:tc rowSpan="4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Гагаринский округ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 Д/с № 5 "Радуга"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448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421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1,87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1,75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59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ЦРР-Д/с №33 "Теремок"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170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290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260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1,71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1,53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№97 "Незабудка"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330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361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1,38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1,50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59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№35 "Северная сказка"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280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1,17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0,84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0129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Итого по округу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890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890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1348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1243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1,51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1,40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lum bright="20000" contrast="10000"/>
          </a:blip>
          <a:stretch>
            <a:fillRect/>
          </a:stretch>
        </p:blipFill>
        <p:spPr>
          <a:xfrm>
            <a:off x="145289" y="0"/>
            <a:ext cx="1097375" cy="11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106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311A02D-BC7F-3F4C-87DB-0D66FD89B73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9672000" y="5599152"/>
            <a:ext cx="2520000" cy="114392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H="1">
            <a:off x="1524000" y="1052736"/>
            <a:ext cx="9144000" cy="0"/>
          </a:xfrm>
          <a:prstGeom prst="line">
            <a:avLst/>
          </a:prstGeom>
          <a:ln w="38100">
            <a:solidFill>
              <a:srgbClr val="357DA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2"/>
          <p:cNvSpPr/>
          <p:nvPr/>
        </p:nvSpPr>
        <p:spPr>
          <a:xfrm>
            <a:off x="0" y="-41052"/>
            <a:ext cx="12192000" cy="1315628"/>
          </a:xfrm>
          <a:custGeom>
            <a:avLst/>
            <a:gdLst/>
            <a:ahLst/>
            <a:cxnLst/>
            <a:rect l="l" t="t" r="r" b="b"/>
            <a:pathLst>
              <a:path w="3960495" h="347345">
                <a:moveTo>
                  <a:pt x="0" y="347294"/>
                </a:moveTo>
                <a:lnTo>
                  <a:pt x="3959999" y="347294"/>
                </a:lnTo>
                <a:lnTo>
                  <a:pt x="3959999" y="0"/>
                </a:lnTo>
                <a:lnTo>
                  <a:pt x="0" y="0"/>
                </a:lnTo>
                <a:lnTo>
                  <a:pt x="0" y="347294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Заголовок 20"/>
          <p:cNvSpPr txBox="1">
            <a:spLocks noGrp="1"/>
          </p:cNvSpPr>
          <p:nvPr>
            <p:ph type="title"/>
          </p:nvPr>
        </p:nvSpPr>
        <p:spPr>
          <a:xfrm>
            <a:off x="1242663" y="128643"/>
            <a:ext cx="10949337" cy="86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 о наполняемости дошкольных образовательных учреждениях ГО "город Якутск".</a:t>
            </a: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145288" y="1573803"/>
          <a:ext cx="11901424" cy="377245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071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13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2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7922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168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1685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0234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0234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502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1502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29445"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Округа/</a:t>
                      </a:r>
                    </a:p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Пригороды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 </a:t>
                      </a:r>
                      <a:r>
                        <a:rPr lang="ru-RU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ru-RU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ОУ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Проектная мощность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учеников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Коэффициент наполнения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44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390">
                <a:tc rowSpan="8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Губинский округ</a:t>
                      </a:r>
                      <a:endParaRPr lang="ru-RU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№27 "Кораблик"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245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2,04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2,04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ЦРР- Д/с №26 "Кустук"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396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354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1,65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1,48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 Д/с №29 "Золотая рыбка"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183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165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1,53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1,38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59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 Д/с №85 "Золотой ключик"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255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176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1,06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0,73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№77 "Сказка"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199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1,66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1,68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59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№23 "Цветик семисветик"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478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478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748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692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1,56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1,45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 24 "Сардаана"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315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315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450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465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1,43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1,48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6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Итого по округу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1633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1633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2476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2298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1,52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1,41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lum bright="20000" contrast="10000"/>
          </a:blip>
          <a:stretch>
            <a:fillRect/>
          </a:stretch>
        </p:blipFill>
        <p:spPr>
          <a:xfrm>
            <a:off x="145289" y="0"/>
            <a:ext cx="1097375" cy="11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2482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311A02D-BC7F-3F4C-87DB-0D66FD89B73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9672000" y="5599152"/>
            <a:ext cx="2520000" cy="114392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H="1">
            <a:off x="1524000" y="1052736"/>
            <a:ext cx="9144000" cy="0"/>
          </a:xfrm>
          <a:prstGeom prst="line">
            <a:avLst/>
          </a:prstGeom>
          <a:ln w="38100">
            <a:solidFill>
              <a:srgbClr val="357DA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2"/>
          <p:cNvSpPr/>
          <p:nvPr/>
        </p:nvSpPr>
        <p:spPr>
          <a:xfrm>
            <a:off x="0" y="-41052"/>
            <a:ext cx="12192000" cy="1315628"/>
          </a:xfrm>
          <a:custGeom>
            <a:avLst/>
            <a:gdLst/>
            <a:ahLst/>
            <a:cxnLst/>
            <a:rect l="l" t="t" r="r" b="b"/>
            <a:pathLst>
              <a:path w="3960495" h="347345">
                <a:moveTo>
                  <a:pt x="0" y="347294"/>
                </a:moveTo>
                <a:lnTo>
                  <a:pt x="3959999" y="347294"/>
                </a:lnTo>
                <a:lnTo>
                  <a:pt x="3959999" y="0"/>
                </a:lnTo>
                <a:lnTo>
                  <a:pt x="0" y="0"/>
                </a:lnTo>
                <a:lnTo>
                  <a:pt x="0" y="347294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Заголовок 20"/>
          <p:cNvSpPr txBox="1">
            <a:spLocks noGrp="1"/>
          </p:cNvSpPr>
          <p:nvPr>
            <p:ph type="title"/>
          </p:nvPr>
        </p:nvSpPr>
        <p:spPr>
          <a:xfrm>
            <a:off x="1242663" y="128643"/>
            <a:ext cx="10949337" cy="86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 о наполняемости дошкольных образовательных учреждениях ГО "город Якутск" на 2022-2023 уч.г. на 05.09.2022 г.</a:t>
            </a: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145288" y="1573803"/>
          <a:ext cx="11901424" cy="429256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071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13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2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7922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94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3062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3016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6816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502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1502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444183"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Округа/</a:t>
                      </a:r>
                    </a:p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Пригороды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 </a:t>
                      </a:r>
                      <a:r>
                        <a:rPr lang="ru-RU" sz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ru-RU" sz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ОУ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Проектная мощность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учеников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Коэффициент наполнения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79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390">
                <a:tc rowSpan="8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Октябрьский округ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ЦРР-Д/с №7 "Остров сокровищ"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420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420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1,75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1,75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№88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269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289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1,12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1,20</a:t>
                      </a:r>
                      <a:endParaRPr lang="ru-RU" sz="1600" b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ЦРР-Д/с №104 "Ладушки"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225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190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1,88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1,58</a:t>
                      </a:r>
                      <a:endParaRPr lang="ru-RU" sz="1600" b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59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ЦРР-Д/с №105 "Умка"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395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394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1,65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1,64</a:t>
                      </a:r>
                      <a:endParaRPr lang="ru-RU" sz="1600" b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ЦРР-Д/с №89 "Парус"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456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466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1,90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1,94</a:t>
                      </a:r>
                      <a:endParaRPr lang="ru-RU" sz="1600" b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59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ЦРР-Д/с №21 "Кэнчээри"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464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441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1,93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1,84</a:t>
                      </a:r>
                      <a:endParaRPr lang="ru-RU" sz="1600" b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№39 "Ромашка"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110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162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170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1,47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1,55</a:t>
                      </a:r>
                      <a:endParaRPr lang="ru-RU" sz="1600" b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6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№43 "Улыбка"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186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186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1,86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1,86</a:t>
                      </a:r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6413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8415" marR="0" indent="0" algn="ctr" defTabSz="91435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Итого по округу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1530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1530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2577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2556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1,68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1,67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lum bright="20000" contrast="10000"/>
          </a:blip>
          <a:stretch>
            <a:fillRect/>
          </a:stretch>
        </p:blipFill>
        <p:spPr>
          <a:xfrm>
            <a:off x="145289" y="0"/>
            <a:ext cx="1097375" cy="11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0653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311A02D-BC7F-3F4C-87DB-0D66FD89B73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9672000" y="5599152"/>
            <a:ext cx="2520000" cy="114392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H="1">
            <a:off x="1524000" y="1052736"/>
            <a:ext cx="9144000" cy="0"/>
          </a:xfrm>
          <a:prstGeom prst="line">
            <a:avLst/>
          </a:prstGeom>
          <a:ln w="38100">
            <a:solidFill>
              <a:srgbClr val="357DA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2"/>
          <p:cNvSpPr/>
          <p:nvPr/>
        </p:nvSpPr>
        <p:spPr>
          <a:xfrm>
            <a:off x="0" y="-41052"/>
            <a:ext cx="12192000" cy="1315628"/>
          </a:xfrm>
          <a:custGeom>
            <a:avLst/>
            <a:gdLst/>
            <a:ahLst/>
            <a:cxnLst/>
            <a:rect l="l" t="t" r="r" b="b"/>
            <a:pathLst>
              <a:path w="3960495" h="347345">
                <a:moveTo>
                  <a:pt x="0" y="347294"/>
                </a:moveTo>
                <a:lnTo>
                  <a:pt x="3959999" y="347294"/>
                </a:lnTo>
                <a:lnTo>
                  <a:pt x="3959999" y="0"/>
                </a:lnTo>
                <a:lnTo>
                  <a:pt x="0" y="0"/>
                </a:lnTo>
                <a:lnTo>
                  <a:pt x="0" y="347294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Заголовок 20"/>
          <p:cNvSpPr txBox="1">
            <a:spLocks noGrp="1"/>
          </p:cNvSpPr>
          <p:nvPr>
            <p:ph type="title"/>
          </p:nvPr>
        </p:nvSpPr>
        <p:spPr>
          <a:xfrm>
            <a:off x="1242663" y="128643"/>
            <a:ext cx="10949337" cy="86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 о наполняемости дошкольных образовательных учреждениях ГО "город Якутск" на 2022-2023 уч.г. на 05.09.2022 г.</a:t>
            </a: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145288" y="1274576"/>
          <a:ext cx="11901424" cy="330996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071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13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2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7922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168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1685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000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0465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2414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0589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428100"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Округа/</a:t>
                      </a:r>
                    </a:p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Пригороды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 </a:t>
                      </a:r>
                      <a:r>
                        <a:rPr lang="ru-RU" sz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ru-RU" sz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ОУ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Проектная мощность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учеников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Коэффициент наполнения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07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390">
                <a:tc rowSpan="5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Промышленный округ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№1 "Звездочка" </a:t>
                      </a:r>
                    </a:p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(+ филиал на 203 мкр)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340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420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420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1,24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1,24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ДЦРР-Д/с №2 "Оленек"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427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378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1,78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1,58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ДЦРР-Д/с №3 "Катюша"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410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346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1,71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1,44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59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№84 "Искорка"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389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400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1,62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1,67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№100 "Белоснежка"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210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213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0,88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0,89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6413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8415" marR="0" indent="0" algn="ctr" defTabSz="91435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Итого по округу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1300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1300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1856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1757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1,43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1,35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lum bright="20000" contrast="10000"/>
          </a:blip>
          <a:stretch>
            <a:fillRect/>
          </a:stretch>
        </p:blipFill>
        <p:spPr>
          <a:xfrm>
            <a:off x="145289" y="0"/>
            <a:ext cx="1097375" cy="11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1134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311A02D-BC7F-3F4C-87DB-0D66FD89B73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9672000" y="5599152"/>
            <a:ext cx="2520000" cy="114392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H="1">
            <a:off x="1524000" y="1052736"/>
            <a:ext cx="9144000" cy="0"/>
          </a:xfrm>
          <a:prstGeom prst="line">
            <a:avLst/>
          </a:prstGeom>
          <a:ln w="38100">
            <a:solidFill>
              <a:srgbClr val="357DA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2"/>
          <p:cNvSpPr/>
          <p:nvPr/>
        </p:nvSpPr>
        <p:spPr>
          <a:xfrm>
            <a:off x="0" y="-41052"/>
            <a:ext cx="12192000" cy="1315628"/>
          </a:xfrm>
          <a:custGeom>
            <a:avLst/>
            <a:gdLst/>
            <a:ahLst/>
            <a:cxnLst/>
            <a:rect l="l" t="t" r="r" b="b"/>
            <a:pathLst>
              <a:path w="3960495" h="347345">
                <a:moveTo>
                  <a:pt x="0" y="347294"/>
                </a:moveTo>
                <a:lnTo>
                  <a:pt x="3959999" y="347294"/>
                </a:lnTo>
                <a:lnTo>
                  <a:pt x="3959999" y="0"/>
                </a:lnTo>
                <a:lnTo>
                  <a:pt x="0" y="0"/>
                </a:lnTo>
                <a:lnTo>
                  <a:pt x="0" y="347294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Заголовок 20"/>
          <p:cNvSpPr txBox="1">
            <a:spLocks noGrp="1"/>
          </p:cNvSpPr>
          <p:nvPr>
            <p:ph type="title"/>
          </p:nvPr>
        </p:nvSpPr>
        <p:spPr>
          <a:xfrm>
            <a:off x="1242663" y="128643"/>
            <a:ext cx="10949337" cy="86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 о наполняемости дошкольных образовательных учреждениях ГО "город Якутск" на 2022-2023 уч.г. на 05.09.2022 г.</a:t>
            </a: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145288" y="1274576"/>
          <a:ext cx="11901424" cy="400911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071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13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2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4769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725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765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0234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0234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1874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1130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459631"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Округа/</a:t>
                      </a:r>
                    </a:p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Пригороды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 </a:t>
                      </a:r>
                      <a:r>
                        <a:rPr lang="ru-RU" sz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ru-RU" sz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ОУ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Проектная мощность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учеников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Коэффициент наполнения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92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390">
                <a:tc rowSpan="8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Сайсарский округ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№20 "Надежда"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372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372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514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480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1,38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1,29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№42 "Мамонтенок"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190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1,58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1,33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№41 "Росинка"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225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1,83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1,88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59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 51 "Кэскил"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402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363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1,68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1,51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№75 "Ивушка"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393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351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1,64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1,46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№56 "Пушинка"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102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6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1,02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0,50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№52 "Белочка"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225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210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1,88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1,75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 96 "Брусничка"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157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143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1,96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1,79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6413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8415" marR="0" indent="0" algn="ctr" defTabSz="91435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Итого по округу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1392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1392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2203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1982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1,58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1,42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lum bright="20000" contrast="10000"/>
          </a:blip>
          <a:stretch>
            <a:fillRect/>
          </a:stretch>
        </p:blipFill>
        <p:spPr>
          <a:xfrm>
            <a:off x="145289" y="0"/>
            <a:ext cx="1097375" cy="11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5782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311A02D-BC7F-3F4C-87DB-0D66FD89B73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72000" y="5599152"/>
            <a:ext cx="2520000" cy="114392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H="1">
            <a:off x="1524000" y="1052736"/>
            <a:ext cx="9144000" cy="0"/>
          </a:xfrm>
          <a:prstGeom prst="line">
            <a:avLst/>
          </a:prstGeom>
          <a:ln w="38100">
            <a:solidFill>
              <a:srgbClr val="357DA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2"/>
          <p:cNvSpPr/>
          <p:nvPr/>
        </p:nvSpPr>
        <p:spPr>
          <a:xfrm>
            <a:off x="0" y="-41052"/>
            <a:ext cx="12192000" cy="1315628"/>
          </a:xfrm>
          <a:custGeom>
            <a:avLst/>
            <a:gdLst/>
            <a:ahLst/>
            <a:cxnLst/>
            <a:rect l="l" t="t" r="r" b="b"/>
            <a:pathLst>
              <a:path w="3960495" h="347345">
                <a:moveTo>
                  <a:pt x="0" y="347294"/>
                </a:moveTo>
                <a:lnTo>
                  <a:pt x="3959999" y="347294"/>
                </a:lnTo>
                <a:lnTo>
                  <a:pt x="3959999" y="0"/>
                </a:lnTo>
                <a:lnTo>
                  <a:pt x="0" y="0"/>
                </a:lnTo>
                <a:lnTo>
                  <a:pt x="0" y="347294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Заголовок 20"/>
          <p:cNvSpPr txBox="1">
            <a:spLocks noGrp="1"/>
          </p:cNvSpPr>
          <p:nvPr>
            <p:ph type="title"/>
          </p:nvPr>
        </p:nvSpPr>
        <p:spPr>
          <a:xfrm>
            <a:off x="1242663" y="128643"/>
            <a:ext cx="10949337" cy="86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 о наполняемости дошкольных образовательных учреждениях ГО "город Якутск" на 2022-2023 уч.г. на 05.09.2022 г.</a:t>
            </a: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145288" y="1274576"/>
          <a:ext cx="11901424" cy="511740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071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13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2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7922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168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1685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0234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0234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1874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1130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585755"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Округа/</a:t>
                      </a:r>
                    </a:p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Пригороды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 </a:t>
                      </a:r>
                      <a:r>
                        <a:rPr lang="ru-RU" sz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ru-RU" sz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ОУ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Проектная мощность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учеников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Коэффициент наполнения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07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390">
                <a:tc rowSpan="11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 rowSpan="1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Строительный округ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№8 "Родничек"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265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199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2,21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1,66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№79 "Лучик"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288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239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1,00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№82 "Мичээр"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250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210</a:t>
                      </a:r>
                      <a:endParaRPr lang="ru-RU" sz="16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2,08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1,75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59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ЦРР-Д/с №12 "Улыбка"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291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275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1,21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1,15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ЦРР-Д/с №19 "Василек"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6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225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225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1,88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1,88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ЦРР-Д/с №11 "Подснежник"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296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268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1,23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1,12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№17 "Кунчээн"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180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280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270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1,56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1,50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№15 "Северные звездочки"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400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400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558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534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1,34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ЦРР-Д/с №86 "Колокольчик"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335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334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1,39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№30" Малышок"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340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493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446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1,45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1,31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 95 "Зоренька"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206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147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1,72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1,23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6413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8415" marR="0" indent="0" algn="ctr" defTabSz="91435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Итого по округу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2360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2360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3487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3147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1,48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1,33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lum bright="20000" contrast="10000"/>
          </a:blip>
          <a:stretch>
            <a:fillRect/>
          </a:stretch>
        </p:blipFill>
        <p:spPr>
          <a:xfrm>
            <a:off x="145289" y="0"/>
            <a:ext cx="1097375" cy="11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926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311A02D-BC7F-3F4C-87DB-0D66FD89B73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72000" y="5599152"/>
            <a:ext cx="2520000" cy="114392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H="1">
            <a:off x="1524000" y="1052736"/>
            <a:ext cx="9144000" cy="0"/>
          </a:xfrm>
          <a:prstGeom prst="line">
            <a:avLst/>
          </a:prstGeom>
          <a:ln w="38100">
            <a:solidFill>
              <a:srgbClr val="357DA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2"/>
          <p:cNvSpPr/>
          <p:nvPr/>
        </p:nvSpPr>
        <p:spPr>
          <a:xfrm>
            <a:off x="0" y="-41052"/>
            <a:ext cx="12192000" cy="1315628"/>
          </a:xfrm>
          <a:custGeom>
            <a:avLst/>
            <a:gdLst/>
            <a:ahLst/>
            <a:cxnLst/>
            <a:rect l="l" t="t" r="r" b="b"/>
            <a:pathLst>
              <a:path w="3960495" h="347345">
                <a:moveTo>
                  <a:pt x="0" y="347294"/>
                </a:moveTo>
                <a:lnTo>
                  <a:pt x="3959999" y="347294"/>
                </a:lnTo>
                <a:lnTo>
                  <a:pt x="3959999" y="0"/>
                </a:lnTo>
                <a:lnTo>
                  <a:pt x="0" y="0"/>
                </a:lnTo>
                <a:lnTo>
                  <a:pt x="0" y="347294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Заголовок 20"/>
          <p:cNvSpPr txBox="1">
            <a:spLocks noGrp="1"/>
          </p:cNvSpPr>
          <p:nvPr>
            <p:ph type="title"/>
          </p:nvPr>
        </p:nvSpPr>
        <p:spPr>
          <a:xfrm>
            <a:off x="1242663" y="128643"/>
            <a:ext cx="10949337" cy="86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 о наполняемости дошкольных образовательных учреждениях ГО "город Якутск" на 2022-2023 уч.г. на 05.09.2022 г.</a:t>
            </a: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145288" y="1274576"/>
          <a:ext cx="11901424" cy="545184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071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13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2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7922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168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1685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0234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0234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502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1502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491162"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Округа/</a:t>
                      </a:r>
                    </a:p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Пригороды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 </a:t>
                      </a:r>
                      <a:r>
                        <a:rPr lang="ru-RU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ru-RU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ОУ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Проектная мощность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учеников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Коэффициент наполнения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77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390">
                <a:tc rowSpan="6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Центральный округ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№9 "Якутяночка"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252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198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2,10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1,65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ЦРР-Д/с №10 "</a:t>
                      </a:r>
                      <a:r>
                        <a:rPr lang="ru-RU" sz="1600" dirty="0" err="1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Туллукчаан</a:t>
                      </a: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"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470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470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1,96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1,96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№14 "Журавлик"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372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361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1,55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1,50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59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ЦРР- Д/с №16 "Золотинка"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369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366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1,54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1,53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ЦРР-Д/с №90 "Ласточка"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214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212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1,78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1,77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8415" marR="0" indent="0" algn="ctr" defTabSz="91435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Итого по округу</a:t>
                      </a:r>
                      <a:endParaRPr lang="ru-RU" sz="180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8415" marR="0" indent="0" algn="ctr" defTabSz="91435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960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960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1677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1607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1,75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1,67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739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Микрорайон Кангалассы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№71 "Колокольчик"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71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74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0,89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0,93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739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Село </a:t>
                      </a:r>
                      <a:r>
                        <a:rPr lang="ru-RU" sz="16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Маган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Д/с№69 "Брусничка"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141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129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1,18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1,08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7390">
                <a:tc rowSpan="4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4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Микрорайон </a:t>
                      </a:r>
                      <a:r>
                        <a:rPr lang="ru-RU" sz="16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Марха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№13 "Святлячок"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178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1,83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1,48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7390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№61 "Тропинка"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142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142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1,78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1,78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6413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№81 "Солнышко"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196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196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1,63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1,63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7661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№91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81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0,68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0,63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6413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                          Итого по округу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640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851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591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1,33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0,92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lum bright="20000" contrast="10000"/>
          </a:blip>
          <a:stretch>
            <a:fillRect/>
          </a:stretch>
        </p:blipFill>
        <p:spPr>
          <a:xfrm>
            <a:off x="145289" y="0"/>
            <a:ext cx="1097375" cy="11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581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311A02D-BC7F-3F4C-87DB-0D66FD89B73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72000" y="5599152"/>
            <a:ext cx="2520000" cy="114392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H="1">
            <a:off x="1524000" y="1052736"/>
            <a:ext cx="9144000" cy="0"/>
          </a:xfrm>
          <a:prstGeom prst="line">
            <a:avLst/>
          </a:prstGeom>
          <a:ln w="38100">
            <a:solidFill>
              <a:srgbClr val="357DA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2"/>
          <p:cNvSpPr/>
          <p:nvPr/>
        </p:nvSpPr>
        <p:spPr>
          <a:xfrm>
            <a:off x="0" y="-41052"/>
            <a:ext cx="12192000" cy="1315628"/>
          </a:xfrm>
          <a:custGeom>
            <a:avLst/>
            <a:gdLst/>
            <a:ahLst/>
            <a:cxnLst/>
            <a:rect l="l" t="t" r="r" b="b"/>
            <a:pathLst>
              <a:path w="3960495" h="347345">
                <a:moveTo>
                  <a:pt x="0" y="347294"/>
                </a:moveTo>
                <a:lnTo>
                  <a:pt x="3959999" y="347294"/>
                </a:lnTo>
                <a:lnTo>
                  <a:pt x="3959999" y="0"/>
                </a:lnTo>
                <a:lnTo>
                  <a:pt x="0" y="0"/>
                </a:lnTo>
                <a:lnTo>
                  <a:pt x="0" y="347294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Заголовок 20"/>
          <p:cNvSpPr txBox="1">
            <a:spLocks noGrp="1"/>
          </p:cNvSpPr>
          <p:nvPr>
            <p:ph type="title"/>
          </p:nvPr>
        </p:nvSpPr>
        <p:spPr>
          <a:xfrm>
            <a:off x="1242663" y="128643"/>
            <a:ext cx="10949337" cy="86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 о наполняемости дошкольных образовательных учреждениях ГО "город Якутск" на 2022-2023 уч.г. на 05.09.2022 г.</a:t>
            </a: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145288" y="1274577"/>
          <a:ext cx="11901424" cy="431936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071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13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2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4611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5674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80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0234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0234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502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1502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80802"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Округа/</a:t>
                      </a:r>
                    </a:p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Пригороды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 </a:t>
                      </a:r>
                      <a:r>
                        <a:rPr lang="ru-RU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ru-RU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ОУ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Проектная мощность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учеников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Коэффициент наполнения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87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21-22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уч.г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22-23 уч.г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615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Село Пригородный</a:t>
                      </a: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ЦРР-Д/с №22 "Жемчуженка"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380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350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1,58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1,46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615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село Табага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№103 "Родничок"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138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115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1,15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0,96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9894"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Тулагино-Кильдямский наслег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№4 "Сырдах"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1,01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0,96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98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№72 "Кэнчээри"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145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145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1,21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1,21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98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№73 "Святличок"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75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46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0,61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0,48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6158">
                <a:tc gridSpan="2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8415" marR="0" indent="0" algn="ctr" defTabSz="91435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Итого по округу</a:t>
                      </a:r>
                      <a:endParaRPr lang="ru-RU" sz="180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8415" marR="0" indent="0" algn="ctr" defTabSz="91435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795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795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952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411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1,20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0,52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457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Хатасский</a:t>
                      </a:r>
                      <a:r>
                        <a:rPr lang="ru-RU" sz="16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наслег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МБДОУ Д/с №70 "</a:t>
                      </a:r>
                      <a:r>
                        <a:rPr lang="ru-RU" sz="1600" dirty="0" err="1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Кэрэчээнэ</a:t>
                      </a:r>
                      <a:r>
                        <a:rPr lang="ru-RU" sz="1600" dirty="0">
                          <a:solidFill>
                            <a:srgbClr val="1F4E79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"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417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390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1,74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1,63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6158">
                <a:tc gridSpan="4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ИТОГО по ГО «Город Якутск»</a:t>
                      </a:r>
                    </a:p>
                  </a:txBody>
                  <a:tcP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84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13206</a:t>
                      </a:r>
                    </a:p>
                  </a:txBody>
                  <a:tcPr marL="9525" marR="9525" marT="9525" marB="0" vert="vert27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13566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19559</a:t>
                      </a:r>
                    </a:p>
                  </a:txBody>
                  <a:tcPr marL="9525" marR="9525" marT="9525" marB="0" vert="vert27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0" indent="0" algn="ctr" defTabSz="91435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18166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1,48</a:t>
                      </a:r>
                    </a:p>
                  </a:txBody>
                  <a:tcPr marL="9525" marR="9525" marT="9525" marB="0" vert="vert270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marR="0" indent="0" algn="ctr" defTabSz="91435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1,34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  <a:p>
                      <a:pPr marL="184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lum bright="20000" contrast="10000"/>
          </a:blip>
          <a:stretch>
            <a:fillRect/>
          </a:stretch>
        </p:blipFill>
        <p:spPr>
          <a:xfrm>
            <a:off x="145289" y="0"/>
            <a:ext cx="1097375" cy="11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5665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" y="0"/>
            <a:ext cx="2328999" cy="7017302"/>
          </a:xfrm>
          <a:prstGeom prst="rect">
            <a:avLst/>
          </a:prstGeom>
          <a:solidFill>
            <a:srgbClr val="00B0F0"/>
          </a:solidFill>
        </p:spPr>
        <p:txBody>
          <a:bodyPr wrap="square" lIns="91435" tIns="45718" rIns="91435" bIns="45718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62A03D-639F-9B48-98D9-1765A297DB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0047" y="739659"/>
            <a:ext cx="1508482" cy="361766"/>
          </a:xfrm>
        </p:spPr>
        <p:txBody>
          <a:bodyPr anchor="t">
            <a:noAutofit/>
          </a:bodyPr>
          <a:lstStyle/>
          <a:p>
            <a:pPr algn="l"/>
            <a:r>
              <a:rPr lang="ru-RU" sz="2400" b="1" dirty="0">
                <a:solidFill>
                  <a:srgbClr val="1D1DB7"/>
                </a:solidFill>
                <a:latin typeface="Book Antiqua" pitchFamily="18" charset="0"/>
              </a:rPr>
              <a:t>БЛОК 4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EE30987-4784-8042-8062-C872BDD5F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9001" y="1115413"/>
            <a:ext cx="10070203" cy="1058163"/>
          </a:xfrm>
        </p:spPr>
        <p:txBody>
          <a:bodyPr anchor="t">
            <a:noAutofit/>
          </a:bodyPr>
          <a:lstStyle/>
          <a:p>
            <a:pPr algn="l"/>
            <a:r>
              <a:rPr lang="ru-RU" sz="3000" b="1" cap="all" dirty="0">
                <a:solidFill>
                  <a:srgbClr val="1D1D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Развитие социальной инфраструктуры – основа повышения качества жизни</a:t>
            </a:r>
          </a:p>
          <a:p>
            <a:pPr algn="l"/>
            <a:endParaRPr lang="ru-RU" sz="3600" b="1" cap="all" dirty="0">
              <a:solidFill>
                <a:srgbClr val="1D1DB7"/>
              </a:solidFill>
              <a:latin typeface="Montserrat Black" pitchFamily="2" charset="0"/>
            </a:endParaRP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xmlns="" id="{64872E8E-5C5C-624E-847A-E5EE487E556E}"/>
              </a:ext>
            </a:extLst>
          </p:cNvPr>
          <p:cNvSpPr txBox="1">
            <a:spLocks/>
          </p:cNvSpPr>
          <p:nvPr/>
        </p:nvSpPr>
        <p:spPr>
          <a:xfrm>
            <a:off x="2329002" y="2368447"/>
            <a:ext cx="9862999" cy="976285"/>
          </a:xfrm>
          <a:prstGeom prst="rect">
            <a:avLst/>
          </a:prstGeom>
        </p:spPr>
        <p:txBody>
          <a:bodyPr vert="horz" lIns="91435" tIns="45718" rIns="91435" bIns="45718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b="1" cap="all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Дискуссионная </a:t>
            </a:r>
            <a:r>
              <a:rPr lang="ru-RU" b="1" cap="all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площадка</a:t>
            </a:r>
          </a:p>
          <a:p>
            <a:pPr algn="l">
              <a:lnSpc>
                <a:spcPct val="100000"/>
              </a:lnSpc>
            </a:pPr>
            <a:r>
              <a:rPr lang="ru-RU" sz="2000" b="1" cap="all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 сети  дошкольных образовательных учреждений»</a:t>
            </a:r>
            <a:endParaRPr lang="ru-RU" sz="2000" b="1" cap="all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lum bright="10000" contrast="-10000"/>
          </a:blip>
          <a:stretch>
            <a:fillRect/>
          </a:stretch>
        </p:blipFill>
        <p:spPr>
          <a:xfrm>
            <a:off x="185956" y="1918117"/>
            <a:ext cx="1907474" cy="321989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92531" y="4707031"/>
            <a:ext cx="4338180" cy="168250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marL="15603" marR="116243">
              <a:spcBef>
                <a:spcPts val="111"/>
              </a:spcBef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Модератор: </a:t>
            </a:r>
          </a:p>
          <a:p>
            <a:pPr marL="15603" marR="116243">
              <a:spcBef>
                <a:spcPts val="111"/>
              </a:spcBef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Петрова Мария Петровна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., к.п.н. </a:t>
            </a:r>
          </a:p>
          <a:p>
            <a:pPr marL="15603" marR="116243">
              <a:spcBef>
                <a:spcPts val="111"/>
              </a:spcBef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начальник Управления образования</a:t>
            </a:r>
          </a:p>
          <a:p>
            <a:pPr marL="15603" marR="116243">
              <a:spcBef>
                <a:spcPts val="111"/>
              </a:spcBef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Окружной администрации</a:t>
            </a:r>
          </a:p>
          <a:p>
            <a:pPr marL="15603" marR="116243">
              <a:spcBef>
                <a:spcPts val="111"/>
              </a:spcBef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города Якутска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079145" y="3648926"/>
            <a:ext cx="2122255" cy="2835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146548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311A02D-BC7F-3F4C-87DB-0D66FD89B73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9672000" y="5599152"/>
            <a:ext cx="2520000" cy="114392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H="1">
            <a:off x="1524000" y="1052736"/>
            <a:ext cx="9144000" cy="0"/>
          </a:xfrm>
          <a:prstGeom prst="line">
            <a:avLst/>
          </a:prstGeom>
          <a:ln w="38100">
            <a:solidFill>
              <a:srgbClr val="357DA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2"/>
          <p:cNvSpPr/>
          <p:nvPr/>
        </p:nvSpPr>
        <p:spPr>
          <a:xfrm>
            <a:off x="0" y="-41052"/>
            <a:ext cx="12192000" cy="1315628"/>
          </a:xfrm>
          <a:custGeom>
            <a:avLst/>
            <a:gdLst/>
            <a:ahLst/>
            <a:cxnLst/>
            <a:rect l="l" t="t" r="r" b="b"/>
            <a:pathLst>
              <a:path w="3960495" h="347345">
                <a:moveTo>
                  <a:pt x="0" y="347294"/>
                </a:moveTo>
                <a:lnTo>
                  <a:pt x="3959999" y="347294"/>
                </a:lnTo>
                <a:lnTo>
                  <a:pt x="3959999" y="0"/>
                </a:lnTo>
                <a:lnTo>
                  <a:pt x="0" y="0"/>
                </a:lnTo>
                <a:lnTo>
                  <a:pt x="0" y="347294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Заголовок 20"/>
          <p:cNvSpPr txBox="1">
            <a:spLocks noGrp="1"/>
          </p:cNvSpPr>
          <p:nvPr>
            <p:ph type="title"/>
          </p:nvPr>
        </p:nvSpPr>
        <p:spPr>
          <a:xfrm>
            <a:off x="1242663" y="205833"/>
            <a:ext cx="10599568" cy="86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Обеспечение доступности и качества дошкольного образования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Показатели сети дошкольного образования в городе Якутске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lum bright="20000" contrast="10000"/>
          </a:blip>
          <a:stretch>
            <a:fillRect/>
          </a:stretch>
        </p:blipFill>
        <p:spPr>
          <a:xfrm>
            <a:off x="145289" y="0"/>
            <a:ext cx="1097375" cy="1182728"/>
          </a:xfrm>
          <a:prstGeom prst="rect">
            <a:avLst/>
          </a:prstGeom>
        </p:spPr>
      </p:pic>
      <p:graphicFrame>
        <p:nvGraphicFramePr>
          <p:cNvPr id="13" name="Содержимое 12"/>
          <p:cNvGraphicFramePr>
            <a:graphicFrameLocks noGrp="1"/>
          </p:cNvGraphicFramePr>
          <p:nvPr>
            <p:ph idx="1"/>
          </p:nvPr>
        </p:nvGraphicFramePr>
        <p:xfrm>
          <a:off x="0" y="1274576"/>
          <a:ext cx="12192001" cy="520820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1936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52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9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94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94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638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980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944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7791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0944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7251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40829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864417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(1 </a:t>
                      </a:r>
                      <a:r>
                        <a:rPr lang="ru-RU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/г</a:t>
                      </a: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76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Очередность в детские сады от 0 до 7 лет </a:t>
                      </a:r>
                      <a:r>
                        <a:rPr lang="ru-RU" sz="16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(на конец года)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15362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18786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19229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14772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15216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14735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15748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14056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12729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14236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12737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76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Очередность в детские сады от 3 до 7 лет (на конец года)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6069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7234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6611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1756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4186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4209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3361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8973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3023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46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мест в муниципальных ДОУ (проектная мощность ДОУ)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7710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8060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8590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9975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10796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10896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10896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11327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12204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12966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132065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46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детей в муниципальных ДОУ (фактически)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12229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13053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13673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16087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16836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17289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17250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18290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19167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19534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19559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97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детей в частных ДОУ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146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669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810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1750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2200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3459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3577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3512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3373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3419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3411</a:t>
                      </a:r>
                      <a:endParaRPr lang="ru-RU" sz="1400" b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97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муниципальных ДОУ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395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частных детских садов, имеющих лицензию на образовательную деятельность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637418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311A02D-BC7F-3F4C-87DB-0D66FD89B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42" y="5473509"/>
            <a:ext cx="1476375" cy="747799"/>
          </a:xfrm>
          <a:prstGeom prst="rect">
            <a:avLst/>
          </a:prstGeom>
        </p:spPr>
      </p:pic>
      <p:sp>
        <p:nvSpPr>
          <p:cNvPr id="16" name="object 2"/>
          <p:cNvSpPr/>
          <p:nvPr/>
        </p:nvSpPr>
        <p:spPr>
          <a:xfrm>
            <a:off x="1" y="0"/>
            <a:ext cx="12191999" cy="1315628"/>
          </a:xfrm>
          <a:custGeom>
            <a:avLst/>
            <a:gdLst/>
            <a:ahLst/>
            <a:cxnLst/>
            <a:rect l="l" t="t" r="r" b="b"/>
            <a:pathLst>
              <a:path w="3960495" h="347345">
                <a:moveTo>
                  <a:pt x="0" y="347294"/>
                </a:moveTo>
                <a:lnTo>
                  <a:pt x="3959999" y="347294"/>
                </a:lnTo>
                <a:lnTo>
                  <a:pt x="3959999" y="0"/>
                </a:lnTo>
                <a:lnTo>
                  <a:pt x="0" y="0"/>
                </a:lnTo>
                <a:lnTo>
                  <a:pt x="0" y="347294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lum bright="20000" contrast="10000"/>
          </a:blip>
          <a:stretch>
            <a:fillRect/>
          </a:stretch>
        </p:blipFill>
        <p:spPr>
          <a:xfrm>
            <a:off x="145289" y="91850"/>
            <a:ext cx="1097375" cy="11827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21395" y="5818374"/>
            <a:ext cx="3814482" cy="861770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Любимова Ирина Павловна,</a:t>
            </a:r>
          </a:p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Министр образования и науки</a:t>
            </a:r>
          </a:p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Республики Саха (Якутия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35875" y="2297038"/>
            <a:ext cx="2012887" cy="192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443917" y="4246464"/>
            <a:ext cx="3962399" cy="1015659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Москвитина Наталья Игоревна,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председатель Благотворительного фонда</a:t>
            </a:r>
          </a:p>
          <a:p>
            <a:pPr algn="ctr"/>
            <a:r>
              <a:rPr lang="ru-RU" sz="1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«Женщины за жизнь», </a:t>
            </a:r>
          </a:p>
          <a:p>
            <a:pPr algn="ctr"/>
            <a:r>
              <a:rPr lang="ru-RU" sz="1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член общественной палаты РФ</a:t>
            </a:r>
          </a:p>
        </p:txBody>
      </p:sp>
      <p:pic>
        <p:nvPicPr>
          <p:cNvPr id="20" name="Рисунок 19" descr="https://tatcenter.ru/wp-content/uploads/2020/09/volynecz-irina-vladimirovna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138" y="1297058"/>
            <a:ext cx="2029910" cy="192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913794" y="3204487"/>
            <a:ext cx="4072599" cy="1077214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Волынец Ирина Владимировна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Уполномоченный по правам ребёнка в Республике Татарстан, основатель Национального родительского комитета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rcRect t="6282"/>
          <a:stretch>
            <a:fillRect/>
          </a:stretch>
        </p:blipFill>
        <p:spPr>
          <a:xfrm>
            <a:off x="764001" y="1437727"/>
            <a:ext cx="1720776" cy="19251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0" y="3484971"/>
            <a:ext cx="3535233" cy="830993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Евсикова Евдокия Ивановна,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первый заместитель председателя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Якутской городской Думы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42664" y="331759"/>
            <a:ext cx="9995346" cy="66120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Эксперты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6324" y="3286629"/>
            <a:ext cx="1803788" cy="2531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4033" y="4398025"/>
            <a:ext cx="1507253" cy="22759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7702777" y="5787822"/>
            <a:ext cx="3535233" cy="830993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Степанова Наталья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Романовна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заместитель главы городского округа «город Якутск»</a:t>
            </a:r>
            <a:endParaRPr lang="ru-RU" sz="1600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95641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 flipH="1">
            <a:off x="1524000" y="1052736"/>
            <a:ext cx="9144000" cy="0"/>
          </a:xfrm>
          <a:prstGeom prst="line">
            <a:avLst/>
          </a:prstGeom>
          <a:ln w="38100">
            <a:solidFill>
              <a:srgbClr val="357DA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809749" y="1446914"/>
            <a:ext cx="10129703" cy="1200325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Республики Саха (Якутия) № 190 от 22.11.2018 г.</a:t>
            </a:r>
          </a:p>
          <a:p>
            <a:pPr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 стратегических направлениях развития образования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 Саха (Якутия)»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01" y="1446913"/>
            <a:ext cx="1344808" cy="134480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933575" y="4498035"/>
            <a:ext cx="9813703" cy="1200325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Якутской городской Думы от 06.02.2019 г. № РЯГД-5-2 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стратегии социально-экономического развития городского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«город Якутск» на период до 2032 года»</a:t>
            </a:r>
          </a:p>
        </p:txBody>
      </p:sp>
      <p:pic>
        <p:nvPicPr>
          <p:cNvPr id="16" name="Picture 2" descr="C:\Users\Любовь\Downloads\Без названия.jpg"/>
          <p:cNvPicPr preferRelativeResize="0">
            <a:picLocks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9" y="4498035"/>
            <a:ext cx="1317600" cy="13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ject 2"/>
          <p:cNvSpPr/>
          <p:nvPr/>
        </p:nvSpPr>
        <p:spPr>
          <a:xfrm>
            <a:off x="0" y="-41050"/>
            <a:ext cx="12192000" cy="1315628"/>
          </a:xfrm>
          <a:custGeom>
            <a:avLst/>
            <a:gdLst/>
            <a:ahLst/>
            <a:cxnLst/>
            <a:rect l="l" t="t" r="r" b="b"/>
            <a:pathLst>
              <a:path w="3960495" h="347345">
                <a:moveTo>
                  <a:pt x="0" y="347294"/>
                </a:moveTo>
                <a:lnTo>
                  <a:pt x="3959999" y="347294"/>
                </a:lnTo>
                <a:lnTo>
                  <a:pt x="3959999" y="0"/>
                </a:lnTo>
                <a:lnTo>
                  <a:pt x="0" y="0"/>
                </a:lnTo>
                <a:lnTo>
                  <a:pt x="0" y="347294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86972" y="309169"/>
            <a:ext cx="5801080" cy="58477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Стратегические документы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33575" y="3173657"/>
            <a:ext cx="10350479" cy="83099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Республики Саха (Якутия) № 2046  от 08.09.2021 г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развитии города Якутска – столицы Республики Саха (Якутия) до 2032 года»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311A02D-BC7F-3F4C-87DB-0D66FD89B73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10000"/>
          </a:blip>
          <a:stretch>
            <a:fillRect/>
          </a:stretch>
        </p:blipFill>
        <p:spPr>
          <a:xfrm>
            <a:off x="9672000" y="5599152"/>
            <a:ext cx="2520000" cy="114392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lum bright="20000" contrast="10000"/>
          </a:blip>
          <a:stretch>
            <a:fillRect/>
          </a:stretch>
        </p:blipFill>
        <p:spPr>
          <a:xfrm>
            <a:off x="145289" y="0"/>
            <a:ext cx="1097375" cy="118272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01" y="2944121"/>
            <a:ext cx="1344808" cy="134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9098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 flipH="1">
            <a:off x="1524000" y="1052736"/>
            <a:ext cx="9144000" cy="0"/>
          </a:xfrm>
          <a:prstGeom prst="line">
            <a:avLst/>
          </a:prstGeom>
          <a:ln w="38100">
            <a:solidFill>
              <a:srgbClr val="357DA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2"/>
          <p:cNvSpPr/>
          <p:nvPr/>
        </p:nvSpPr>
        <p:spPr>
          <a:xfrm>
            <a:off x="0" y="-41052"/>
            <a:ext cx="12192000" cy="1315628"/>
          </a:xfrm>
          <a:custGeom>
            <a:avLst/>
            <a:gdLst/>
            <a:ahLst/>
            <a:cxnLst/>
            <a:rect l="l" t="t" r="r" b="b"/>
            <a:pathLst>
              <a:path w="3960495" h="347345">
                <a:moveTo>
                  <a:pt x="0" y="347294"/>
                </a:moveTo>
                <a:lnTo>
                  <a:pt x="3959999" y="347294"/>
                </a:lnTo>
                <a:lnTo>
                  <a:pt x="3959999" y="0"/>
                </a:lnTo>
                <a:lnTo>
                  <a:pt x="0" y="0"/>
                </a:lnTo>
                <a:lnTo>
                  <a:pt x="0" y="347294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Заголовок 20"/>
          <p:cNvSpPr txBox="1">
            <a:spLocks noGrp="1"/>
          </p:cNvSpPr>
          <p:nvPr>
            <p:ph type="title"/>
          </p:nvPr>
        </p:nvSpPr>
        <p:spPr>
          <a:xfrm>
            <a:off x="0" y="173419"/>
            <a:ext cx="12192000" cy="978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по состоянию МТБ ДОУ </a:t>
            </a:r>
            <a:b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«город Якутск»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idx="1"/>
          </p:nvPr>
        </p:nvSpPr>
        <p:spPr>
          <a:xfrm>
            <a:off x="0" y="1274576"/>
            <a:ext cx="12192000" cy="4526617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  <a:tabLst>
                <a:tab pos="630526" algn="l"/>
              </a:tabLst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дошкольных учреждения (с учетом дополнительных зданий дошкольные учреждения располагаются в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объектах, имеются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летние дачи) проектная мощность составляет всего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13 566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мест,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  <a:tabLst>
                <a:tab pos="630526" algn="l"/>
              </a:tabLst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предварительным данным на новый учебный год: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18 166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посещает детские сады;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  <a:tabLst>
                <a:tab pos="630526" algn="l"/>
              </a:tabLst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сверх проектной мощности посещают детские сады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4 600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59" algn="just">
              <a:lnSpc>
                <a:spcPct val="107000"/>
              </a:lnSpc>
              <a:buNone/>
            </a:pP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311A02D-BC7F-3F4C-87DB-0D66FD89B73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10000"/>
          </a:blip>
          <a:stretch>
            <a:fillRect/>
          </a:stretch>
        </p:blipFill>
        <p:spPr>
          <a:xfrm>
            <a:off x="9672000" y="5599152"/>
            <a:ext cx="2520000" cy="11439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lum bright="20000" contrast="10000"/>
          </a:blip>
          <a:stretch>
            <a:fillRect/>
          </a:stretch>
        </p:blipFill>
        <p:spPr>
          <a:xfrm>
            <a:off x="145289" y="0"/>
            <a:ext cx="1097375" cy="11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9098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 flipH="1">
            <a:off x="1524000" y="1052736"/>
            <a:ext cx="9144000" cy="0"/>
          </a:xfrm>
          <a:prstGeom prst="line">
            <a:avLst/>
          </a:prstGeom>
          <a:ln w="38100">
            <a:solidFill>
              <a:srgbClr val="357DA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2"/>
          <p:cNvSpPr/>
          <p:nvPr/>
        </p:nvSpPr>
        <p:spPr>
          <a:xfrm>
            <a:off x="0" y="-41052"/>
            <a:ext cx="12192000" cy="1315628"/>
          </a:xfrm>
          <a:custGeom>
            <a:avLst/>
            <a:gdLst/>
            <a:ahLst/>
            <a:cxnLst/>
            <a:rect l="l" t="t" r="r" b="b"/>
            <a:pathLst>
              <a:path w="3960495" h="347345">
                <a:moveTo>
                  <a:pt x="0" y="347294"/>
                </a:moveTo>
                <a:lnTo>
                  <a:pt x="3959999" y="347294"/>
                </a:lnTo>
                <a:lnTo>
                  <a:pt x="3959999" y="0"/>
                </a:lnTo>
                <a:lnTo>
                  <a:pt x="0" y="0"/>
                </a:lnTo>
                <a:lnTo>
                  <a:pt x="0" y="347294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Заголовок 20"/>
          <p:cNvSpPr txBox="1">
            <a:spLocks noGrp="1"/>
          </p:cNvSpPr>
          <p:nvPr>
            <p:ph type="title"/>
          </p:nvPr>
        </p:nvSpPr>
        <p:spPr>
          <a:xfrm>
            <a:off x="0" y="166494"/>
            <a:ext cx="12192000" cy="99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по состоянию МТБ ДОУ </a:t>
            </a:r>
            <a:b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«город Якутск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idx="1"/>
          </p:nvPr>
        </p:nvSpPr>
        <p:spPr>
          <a:xfrm>
            <a:off x="0" y="1274576"/>
            <a:ext cx="12192000" cy="4781450"/>
          </a:xfrm>
        </p:spPr>
        <p:txBody>
          <a:bodyPr numCol="2">
            <a:norm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  <a:tabLst>
                <a:tab pos="630526" algn="l"/>
              </a:tabLst>
            </a:pP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59" algn="just">
              <a:lnSpc>
                <a:spcPct val="107000"/>
              </a:lnSpc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59" algn="just">
              <a:lnSpc>
                <a:spcPct val="107000"/>
              </a:lnSpc>
              <a:buNone/>
            </a:pP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70141" y="1543989"/>
          <a:ext cx="11636980" cy="51794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584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785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67097">
                <a:tc>
                  <a:txBody>
                    <a:bodyPr/>
                    <a:lstStyle/>
                    <a:p>
                      <a:pPr indent="44958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 типам расположения здания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4958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</a:t>
                      </a:r>
                      <a:r>
                        <a:rPr lang="ru-RU" sz="32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годам строительства</a:t>
                      </a:r>
                      <a:endParaRPr lang="ru-RU" sz="3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12326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  <a:tabLst>
                          <a:tab pos="5334000" algn="l"/>
                        </a:tabLst>
                      </a:pPr>
                      <a:r>
                        <a:rPr lang="ru-RU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типовом здании – 60;	</a:t>
                      </a:r>
                    </a:p>
                    <a:p>
                      <a:pPr indent="44958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приспособленных зданиях – 11;</a:t>
                      </a:r>
                    </a:p>
                    <a:p>
                      <a:pPr indent="44958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встроенно-пристроенных зданий – 3; </a:t>
                      </a:r>
                    </a:p>
                    <a:p>
                      <a:pPr indent="449580" algn="just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1 этажах МКД – 9;</a:t>
                      </a:r>
                    </a:p>
                    <a:p>
                      <a:pPr indent="449580" algn="just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деревянных объектов не имеется, кроме летних дач.</a:t>
                      </a:r>
                    </a:p>
                    <a:p>
                      <a:pPr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>
                        <a:buFont typeface="Wingdings" pitchFamily="2" charset="2"/>
                        <a:buChar char="ü"/>
                      </a:pPr>
                      <a:r>
                        <a:rPr lang="ru-RU" sz="2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60-х – 3;</a:t>
                      </a:r>
                    </a:p>
                    <a:p>
                      <a:pPr lvl="1">
                        <a:buFont typeface="Wingdings" pitchFamily="2" charset="2"/>
                        <a:buChar char="ü"/>
                      </a:pPr>
                      <a:r>
                        <a:rPr lang="ru-RU" sz="2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70-х – 15, летняя дача – 1;</a:t>
                      </a:r>
                    </a:p>
                    <a:p>
                      <a:pPr lvl="1">
                        <a:buFont typeface="Wingdings" pitchFamily="2" charset="2"/>
                        <a:buChar char="ü"/>
                      </a:pPr>
                      <a:r>
                        <a:rPr lang="ru-RU" sz="2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80-х – 27, летняя дача – 1; </a:t>
                      </a:r>
                    </a:p>
                    <a:p>
                      <a:pPr lvl="1">
                        <a:buFont typeface="Wingdings" pitchFamily="2" charset="2"/>
                        <a:buChar char="ü"/>
                      </a:pPr>
                      <a:r>
                        <a:rPr lang="ru-RU" sz="2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90-х </a:t>
                      </a:r>
                      <a:r>
                        <a:rPr lang="ru-RU" sz="28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 5;</a:t>
                      </a:r>
                      <a:endParaRPr lang="ru-RU" sz="28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lvl="1">
                        <a:buFont typeface="Wingdings" pitchFamily="2" charset="2"/>
                        <a:buChar char="ü"/>
                      </a:pPr>
                      <a:r>
                        <a:rPr lang="ru-RU" sz="2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2000-х </a:t>
                      </a:r>
                      <a:r>
                        <a:rPr lang="ru-RU" sz="28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 3;</a:t>
                      </a:r>
                      <a:endParaRPr lang="ru-RU" sz="28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lvl="1">
                        <a:buFont typeface="Wingdings" pitchFamily="2" charset="2"/>
                        <a:buChar char="ü"/>
                      </a:pPr>
                      <a:r>
                        <a:rPr lang="ru-RU" sz="2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2010-х </a:t>
                      </a:r>
                      <a:r>
                        <a:rPr lang="ru-RU" sz="28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 27; </a:t>
                      </a:r>
                      <a:endParaRPr lang="ru-RU" sz="28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lvl="1">
                        <a:buFont typeface="Wingdings" pitchFamily="2" charset="2"/>
                        <a:buChar char="ü"/>
                      </a:pPr>
                      <a:r>
                        <a:rPr lang="ru-RU" sz="2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2022-х </a:t>
                      </a:r>
                      <a:r>
                        <a:rPr lang="ru-RU" sz="28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 3. </a:t>
                      </a:r>
                      <a:endParaRPr lang="ru-RU" sz="28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311A02D-BC7F-3F4C-87DB-0D66FD89B73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10000"/>
          </a:blip>
          <a:stretch>
            <a:fillRect/>
          </a:stretch>
        </p:blipFill>
        <p:spPr>
          <a:xfrm>
            <a:off x="9672000" y="5599152"/>
            <a:ext cx="2520000" cy="11439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lum bright="20000" contrast="10000"/>
          </a:blip>
          <a:stretch>
            <a:fillRect/>
          </a:stretch>
        </p:blipFill>
        <p:spPr>
          <a:xfrm>
            <a:off x="145289" y="0"/>
            <a:ext cx="1097375" cy="11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9098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/>
          <p:cNvSpPr/>
          <p:nvPr/>
        </p:nvSpPr>
        <p:spPr>
          <a:xfrm>
            <a:off x="0" y="0"/>
            <a:ext cx="12192000" cy="1315628"/>
          </a:xfrm>
          <a:custGeom>
            <a:avLst/>
            <a:gdLst/>
            <a:ahLst/>
            <a:cxnLst/>
            <a:rect l="l" t="t" r="r" b="b"/>
            <a:pathLst>
              <a:path w="3960495" h="347345">
                <a:moveTo>
                  <a:pt x="0" y="347294"/>
                </a:moveTo>
                <a:lnTo>
                  <a:pt x="3959999" y="347294"/>
                </a:lnTo>
                <a:lnTo>
                  <a:pt x="3959999" y="0"/>
                </a:lnTo>
                <a:lnTo>
                  <a:pt x="0" y="0"/>
                </a:lnTo>
                <a:lnTo>
                  <a:pt x="0" y="347294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Заголовок 20"/>
          <p:cNvSpPr txBox="1">
            <a:spLocks noGrp="1"/>
          </p:cNvSpPr>
          <p:nvPr>
            <p:ph type="title"/>
          </p:nvPr>
        </p:nvSpPr>
        <p:spPr>
          <a:xfrm>
            <a:off x="1242663" y="173419"/>
            <a:ext cx="10479646" cy="978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Информация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 состоянию МТБ ДОУ </a:t>
            </a:r>
            <a:b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«город Якутск»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idx="1"/>
          </p:nvPr>
        </p:nvSpPr>
        <p:spPr>
          <a:xfrm>
            <a:off x="0" y="1274576"/>
            <a:ext cx="12192000" cy="5468496"/>
          </a:xfrm>
        </p:spPr>
        <p:txBody>
          <a:bodyPr>
            <a:normAutofit/>
          </a:bodyPr>
          <a:lstStyle/>
          <a:p>
            <a:pPr indent="449559" algn="just">
              <a:lnSpc>
                <a:spcPct val="107000"/>
              </a:lnSpc>
              <a:buFont typeface="Wingdings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Требуют капитального ремонта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64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здания всего из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83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59" algn="just">
              <a:lnSpc>
                <a:spcPct val="107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приоритетном порядке требуется капитальный ремонт по следующим дошкольным образовательным учреждениям: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883" indent="-342883" algn="just">
              <a:lnSpc>
                <a:spcPct val="115000"/>
              </a:lnSpc>
              <a:spcBef>
                <a:spcPts val="25"/>
              </a:spcBef>
              <a:buFont typeface="+mj-lt"/>
              <a:buAutoNum type="arabicPeriod"/>
              <a:tabLst>
                <a:tab pos="5940780" algn="l"/>
              </a:tabLs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МБДОУ Д/с №104 «Ладушка»,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находится в аварийном состоянии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83" indent="-342883" algn="just">
              <a:lnSpc>
                <a:spcPct val="115000"/>
              </a:lnSpc>
              <a:spcBef>
                <a:spcPts val="25"/>
              </a:spcBef>
              <a:buFont typeface="+mj-lt"/>
              <a:buAutoNum type="arabicPeriod"/>
              <a:tabLst>
                <a:tab pos="5940780" algn="l"/>
              </a:tabLs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МБДОУ Д/с №85 «Золотой ключик»,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находится в ограниченно-работоспособном состоянии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83" indent="-342883" algn="just">
              <a:lnSpc>
                <a:spcPct val="115000"/>
              </a:lnSpc>
              <a:spcBef>
                <a:spcPts val="25"/>
              </a:spcBef>
              <a:buFont typeface="+mj-lt"/>
              <a:buAutoNum type="arabicPeriod"/>
              <a:tabLst>
                <a:tab pos="5940780" algn="l"/>
              </a:tabLs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МБДОУ Д/с №96 «Брусничка»,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находится в аварийном состоянии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83" indent="-342883" algn="just">
              <a:lnSpc>
                <a:spcPct val="115000"/>
              </a:lnSpc>
              <a:spcBef>
                <a:spcPts val="25"/>
              </a:spcBef>
              <a:buFont typeface="+mj-lt"/>
              <a:buAutoNum type="arabicPeriod"/>
              <a:tabLst>
                <a:tab pos="5940780" algn="l"/>
              </a:tabLs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МБДОУ Д/с №56 «Пушинка», по адресу г. Якутск, ул. Ново-Карьерная 8,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находится в аварийном состоянии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83" indent="-342883" algn="just">
              <a:lnSpc>
                <a:spcPct val="115000"/>
              </a:lnSpc>
              <a:spcBef>
                <a:spcPts val="25"/>
              </a:spcBef>
              <a:buFont typeface="+mj-lt"/>
              <a:buAutoNum type="arabicPeriod"/>
              <a:tabLst>
                <a:tab pos="5940780" algn="l"/>
              </a:tabLs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МБДОУ ЦРР-Д/с №19 «Василек», 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находится в ограниченно-работоспособном состоянии;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83" indent="-342883" algn="just">
              <a:lnSpc>
                <a:spcPct val="115000"/>
              </a:lnSpc>
              <a:spcBef>
                <a:spcPts val="25"/>
              </a:spcBef>
              <a:buFont typeface="+mj-lt"/>
              <a:buAutoNum type="arabicPeriod"/>
              <a:tabLst>
                <a:tab pos="5940780" algn="l"/>
              </a:tabLs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МБДОУ Д/С № 43 «Улыбка»,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находится в аварийном состоянии;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83" indent="-342883" algn="just">
              <a:lnSpc>
                <a:spcPct val="115000"/>
              </a:lnSpc>
              <a:spcBef>
                <a:spcPts val="25"/>
              </a:spcBef>
              <a:buFont typeface="+mj-lt"/>
              <a:buAutoNum type="arabicPeriod"/>
              <a:tabLst>
                <a:tab pos="5940780" algn="l"/>
              </a:tabLs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МБДОУ Д/С № 29 «Золотая рыбка»,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требуется обследование,  разработка ПСД;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83" indent="-342883" algn="just">
              <a:lnSpc>
                <a:spcPct val="115000"/>
              </a:lnSpc>
              <a:spcBef>
                <a:spcPts val="25"/>
              </a:spcBef>
              <a:buFont typeface="+mj-lt"/>
              <a:buAutoNum type="arabicPeriod"/>
              <a:tabLst>
                <a:tab pos="5940780" algn="l"/>
              </a:tabLs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МБДОУ Д/С № 27 «Кораблик»,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требуется обследование, разработка ПСД.</a:t>
            </a:r>
          </a:p>
          <a:p>
            <a:pPr marL="342883" indent="-342883" algn="just">
              <a:lnSpc>
                <a:spcPct val="115000"/>
              </a:lnSpc>
              <a:spcBef>
                <a:spcPts val="25"/>
              </a:spcBef>
              <a:buFont typeface="+mj-lt"/>
              <a:buAutoNum type="arabicPeriod"/>
              <a:tabLst>
                <a:tab pos="5940780" algn="l"/>
              </a:tabLst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МБДОУ Д/С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45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«Земляничка»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требуется реконструкция здания, разработка ПСД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25"/>
              </a:spcBef>
              <a:buNone/>
              <a:tabLst>
                <a:tab pos="5940780" algn="l"/>
              </a:tabLst>
            </a:pP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311A02D-BC7F-3F4C-87DB-0D66FD89B73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10000"/>
          </a:blip>
          <a:stretch>
            <a:fillRect/>
          </a:stretch>
        </p:blipFill>
        <p:spPr>
          <a:xfrm>
            <a:off x="10172700" y="5826438"/>
            <a:ext cx="2019300" cy="9166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lum bright="20000" contrast="10000"/>
          </a:blip>
          <a:stretch>
            <a:fillRect/>
          </a:stretch>
        </p:blipFill>
        <p:spPr>
          <a:xfrm>
            <a:off x="145289" y="91848"/>
            <a:ext cx="1097375" cy="11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9098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311A02D-BC7F-3F4C-87DB-0D66FD89B73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10000"/>
          </a:blip>
          <a:stretch>
            <a:fillRect/>
          </a:stretch>
        </p:blipFill>
        <p:spPr>
          <a:xfrm>
            <a:off x="9672000" y="5599152"/>
            <a:ext cx="2520000" cy="114392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H="1">
            <a:off x="1524000" y="1052736"/>
            <a:ext cx="9144000" cy="0"/>
          </a:xfrm>
          <a:prstGeom prst="line">
            <a:avLst/>
          </a:prstGeom>
          <a:ln w="38100">
            <a:solidFill>
              <a:srgbClr val="357DA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2"/>
          <p:cNvSpPr/>
          <p:nvPr/>
        </p:nvSpPr>
        <p:spPr>
          <a:xfrm>
            <a:off x="0" y="-41052"/>
            <a:ext cx="12192000" cy="1315628"/>
          </a:xfrm>
          <a:custGeom>
            <a:avLst/>
            <a:gdLst/>
            <a:ahLst/>
            <a:cxnLst/>
            <a:rect l="l" t="t" r="r" b="b"/>
            <a:pathLst>
              <a:path w="3960495" h="347345">
                <a:moveTo>
                  <a:pt x="0" y="347294"/>
                </a:moveTo>
                <a:lnTo>
                  <a:pt x="3959999" y="347294"/>
                </a:lnTo>
                <a:lnTo>
                  <a:pt x="3959999" y="0"/>
                </a:lnTo>
                <a:lnTo>
                  <a:pt x="0" y="0"/>
                </a:lnTo>
                <a:lnTo>
                  <a:pt x="0" y="347294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Заголовок 20"/>
          <p:cNvSpPr txBox="1">
            <a:spLocks noGrp="1"/>
          </p:cNvSpPr>
          <p:nvPr>
            <p:ph type="title"/>
          </p:nvPr>
        </p:nvSpPr>
        <p:spPr>
          <a:xfrm>
            <a:off x="1242663" y="205833"/>
            <a:ext cx="10599568" cy="86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Обеспечение доступности и качества дошкольного образования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Показатели сети дошкольного образования в городе Якутске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lum bright="20000" contrast="10000"/>
          </a:blip>
          <a:stretch>
            <a:fillRect/>
          </a:stretch>
        </p:blipFill>
        <p:spPr>
          <a:xfrm>
            <a:off x="145289" y="0"/>
            <a:ext cx="1097375" cy="1182728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145288" y="1182728"/>
            <a:ext cx="11696943" cy="5268114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2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настоящее время наибольшая потребность в дополнительных местах в следующих детских садах: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None/>
            </a:pPr>
            <a:endParaRPr lang="ru-RU" sz="2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1784389"/>
          <a:ext cx="12191999" cy="509505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7762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15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6256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(в Автодорожном округе)</a:t>
                      </a:r>
                    </a:p>
                    <a:p>
                      <a:r>
                        <a:rPr lang="ru-RU" sz="19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Д/с № 18 «Прометейчик» </a:t>
                      </a:r>
                      <a:r>
                        <a:rPr lang="ru-RU" sz="19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1147</a:t>
                      </a:r>
                      <a:r>
                        <a:rPr lang="ru-RU" sz="19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r>
                        <a:rPr lang="ru-RU" sz="19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Д/с № 45 «Земляничка»</a:t>
                      </a:r>
                      <a:r>
                        <a:rPr lang="ru-RU" sz="19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9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626</a:t>
                      </a:r>
                      <a:r>
                        <a:rPr lang="ru-RU" sz="19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256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(мкр. 203)</a:t>
                      </a:r>
                    </a:p>
                    <a:p>
                      <a:r>
                        <a:rPr lang="ru-RU" sz="19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Д/с № 23 «Цветик-семицветик» </a:t>
                      </a:r>
                      <a:r>
                        <a:rPr lang="ru-RU" sz="19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768, </a:t>
                      </a:r>
                    </a:p>
                    <a:p>
                      <a:r>
                        <a:rPr lang="ru-RU" sz="19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Д/с № 24 «Сардаана» </a:t>
                      </a:r>
                      <a:r>
                        <a:rPr lang="ru-RU" sz="19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962;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919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Д/с №7 «Остров сокровищ» ул. Орджоникидзе, 52/1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919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Д/с № 21 «Кэнчээри» ул. Каландаришвили, 34/1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9193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777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Д/с № 15 “Северные звездочки” Дзержинского, 57/1а</a:t>
                      </a:r>
                      <a:endParaRPr lang="ru-RU" sz="19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9193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728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Д/с № 89 «Парус» ул. Октябрьская, 28/1 </a:t>
                      </a:r>
                      <a:endParaRPr lang="ru-RU" sz="19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91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633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Д/с № 105 «Умка» ул. Октябрьская, 20/2</a:t>
                      </a:r>
                      <a:endParaRPr lang="ru-RU" sz="19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91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599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Д/с № 26 «Кустук» 202 микрорайон, к. 20</a:t>
                      </a:r>
                      <a:endParaRPr lang="ru-RU" sz="19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9193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614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Д/с № 3 «Катюша» ул. Кальвица, 5/3</a:t>
                      </a:r>
                      <a:endParaRPr lang="ru-RU" sz="19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91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277</a:t>
                      </a:r>
                      <a:endParaRPr lang="ru-RU" sz="2000" b="1" kern="1200" dirty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Д/с №1 «Звездочка» ул. 50 лет Сов. Армии, 23/4 «А»</a:t>
                      </a:r>
                      <a:endParaRPr lang="ru-RU" sz="19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69098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 flipH="1">
            <a:off x="4340990" y="389744"/>
            <a:ext cx="7106527" cy="0"/>
          </a:xfrm>
          <a:prstGeom prst="line">
            <a:avLst/>
          </a:prstGeom>
          <a:ln w="38100">
            <a:solidFill>
              <a:srgbClr val="357DA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45"/>
          <p:cNvSpPr txBox="1"/>
          <p:nvPr/>
        </p:nvSpPr>
        <p:spPr>
          <a:xfrm>
            <a:off x="4039345" y="66212"/>
            <a:ext cx="7628388" cy="323532"/>
          </a:xfrm>
          <a:prstGeom prst="rect">
            <a:avLst/>
          </a:prstGeom>
        </p:spPr>
        <p:txBody>
          <a:bodyPr vert="horz" wrap="square" lIns="0" tIns="15603" rIns="0" bIns="0" rtlCol="0">
            <a:spAutoFit/>
          </a:bodyPr>
          <a:lstStyle/>
          <a:p>
            <a:pPr marR="6240" algn="ctr">
              <a:spcBef>
                <a:spcPts val="123"/>
              </a:spcBef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5000 новых мест в системе дошкольного образования</a:t>
            </a:r>
            <a:endParaRPr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379438361"/>
              </p:ext>
            </p:extLst>
          </p:nvPr>
        </p:nvGraphicFramePr>
        <p:xfrm>
          <a:off x="-21170" y="29411"/>
          <a:ext cx="2948688" cy="2696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89" y="774709"/>
            <a:ext cx="2520000" cy="1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59" y="774709"/>
            <a:ext cx="2520000" cy="16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1936164094"/>
              </p:ext>
            </p:extLst>
          </p:nvPr>
        </p:nvGraphicFramePr>
        <p:xfrm>
          <a:off x="8493660" y="569627"/>
          <a:ext cx="3698341" cy="3253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2991660" y="2742701"/>
            <a:ext cx="2609330" cy="10772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35" tIns="45718" rIns="91435" bIns="45718" rtlCol="0">
            <a:spAutoFit/>
          </a:bodyPr>
          <a:lstStyle/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Стоимость строительства детского сада на 1 ребенка </a:t>
            </a:r>
            <a:r>
              <a:rPr lang="ru-RU" sz="1600" b="1" dirty="0">
                <a:solidFill>
                  <a:srgbClr val="FF0000"/>
                </a:solidFill>
              </a:rPr>
              <a:t>1 600 тыс. руб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и содержание </a:t>
            </a:r>
            <a:r>
              <a:rPr lang="ru-RU" sz="1600" b="1" dirty="0">
                <a:solidFill>
                  <a:srgbClr val="FF0000"/>
                </a:solidFill>
              </a:rPr>
              <a:t>73,3 тыс. руб.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73659" y="2742701"/>
            <a:ext cx="2520000" cy="10772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35" tIns="45718" rIns="91435" bIns="45718" rtlCol="0">
            <a:spAutoFit/>
          </a:bodyPr>
          <a:lstStyle/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Размер увеличенной субсидий субъектам МСП </a:t>
            </a:r>
            <a:r>
              <a:rPr lang="ru-RU" sz="1600" b="1" dirty="0">
                <a:solidFill>
                  <a:srgbClr val="C00000"/>
                </a:solidFill>
              </a:rPr>
              <a:t>107,7 тыс. руб.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на 1 ребенка в год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0" y="2741134"/>
            <a:ext cx="2927519" cy="10156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окупаемости строительства - 15 лет (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 учета стоимости обслуживания и содержания детского сада)</a:t>
            </a:r>
          </a:p>
        </p:txBody>
      </p: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3275948718"/>
              </p:ext>
            </p:extLst>
          </p:nvPr>
        </p:nvGraphicFramePr>
        <p:xfrm>
          <a:off x="637902" y="3822701"/>
          <a:ext cx="8696596" cy="1942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9334499" y="4392119"/>
            <a:ext cx="2735161" cy="8309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увеличение субсидирования ежегодно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14,4 млн руб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300 детей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" y="5765394"/>
            <a:ext cx="12192001" cy="1092603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91435" tIns="45718" rIns="91435" bIns="45718">
            <a:spAutoFit/>
          </a:bodyPr>
          <a:lstStyle/>
          <a:p>
            <a:pPr algn="just"/>
            <a:r>
              <a:rPr lang="ru-RU" sz="1700" dirty="0">
                <a:latin typeface="Book Antiqua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anose="02020603050405020304" pitchFamily="18" charset="0"/>
              </a:rPr>
              <a:t>Увеличить размер предоставляемой </a:t>
            </a:r>
            <a:r>
              <a:rPr lang="ru-RU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anose="02020603050405020304" pitchFamily="18" charset="0"/>
              </a:rPr>
              <a:t>субсидии на одного ребенка с 4 982 руб. до 8 972 руб.</a:t>
            </a: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anose="02020603050405020304" pitchFamily="18" charset="0"/>
              </a:rPr>
              <a:t>, изменив условия предоставления субсидии субъектам МСП в части определения платы родителей, взимаемой частными детскими садами, в размере не более </a:t>
            </a:r>
            <a:r>
              <a:rPr lang="ru-RU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anose="02020603050405020304" pitchFamily="18" charset="0"/>
              </a:rPr>
              <a:t>3 990 руб</a:t>
            </a: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anose="02020603050405020304" pitchFamily="18" charset="0"/>
              </a:rPr>
              <a:t>. на </a:t>
            </a:r>
            <a:r>
              <a:rPr lang="ru-RU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anose="02020603050405020304" pitchFamily="18" charset="0"/>
              </a:rPr>
              <a:t>300 детей ежегодно</a:t>
            </a: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anose="02020603050405020304" pitchFamily="18" charset="0"/>
              </a:rPr>
              <a:t> с переводом на постоянное посещение частных детских садов с исключением из общегородской очереди и в целях поддержки субъектов малого и среднего предпринимательства.</a:t>
            </a:r>
            <a:endParaRPr lang="ru-RU" sz="1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00989" y="2923083"/>
            <a:ext cx="372670" cy="64632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&gt;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5019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Тема3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Тема3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</Template>
  <TotalTime>895</TotalTime>
  <Words>2439</Words>
  <Application>Microsoft Office PowerPoint</Application>
  <PresentationFormat>Широкоэкранный</PresentationFormat>
  <Paragraphs>987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20</vt:i4>
      </vt:variant>
    </vt:vector>
  </HeadingPairs>
  <TitlesOfParts>
    <vt:vector size="37" baseType="lpstr">
      <vt:lpstr>Arial</vt:lpstr>
      <vt:lpstr>Arial Black</vt:lpstr>
      <vt:lpstr>Book Antiqua</vt:lpstr>
      <vt:lpstr>Bookman Old Style</vt:lpstr>
      <vt:lpstr>Calibri</vt:lpstr>
      <vt:lpstr>Calibri Light</vt:lpstr>
      <vt:lpstr>Helvetica</vt:lpstr>
      <vt:lpstr>Montserrat</vt:lpstr>
      <vt:lpstr>Montserrat Black</vt:lpstr>
      <vt:lpstr>Times New Roman</vt:lpstr>
      <vt:lpstr>Trebuchet MS</vt:lpstr>
      <vt:lpstr>Verdana</vt:lpstr>
      <vt:lpstr>Wingdings</vt:lpstr>
      <vt:lpstr>Тема3</vt:lpstr>
      <vt:lpstr>1_Тема Office</vt:lpstr>
      <vt:lpstr>1_Тема3</vt:lpstr>
      <vt:lpstr>2_Тема Office</vt:lpstr>
      <vt:lpstr>Презентация PowerPoint</vt:lpstr>
      <vt:lpstr>БЛОК 4</vt:lpstr>
      <vt:lpstr>Презентация PowerPoint</vt:lpstr>
      <vt:lpstr>Презентация PowerPoint</vt:lpstr>
      <vt:lpstr>Информация по состоянию МТБ ДОУ  городского округа «город Якутск»</vt:lpstr>
      <vt:lpstr>Информация по состоянию МТБ ДОУ  городского округа «город Якутск»</vt:lpstr>
      <vt:lpstr>Информация по состоянию МТБ ДОУ  городского округа «город Якутск»</vt:lpstr>
      <vt:lpstr>Обеспечение доступности и качества дошкольного образования Показатели сети дошкольного образования в городе Якутске</vt:lpstr>
      <vt:lpstr>Презентация PowerPoint</vt:lpstr>
      <vt:lpstr>Презентация PowerPoint</vt:lpstr>
      <vt:lpstr>Презентация PowerPoint</vt:lpstr>
      <vt:lpstr>Информация о наполняемости дошкольных образовательных учреждениях ГО "город Якутск".</vt:lpstr>
      <vt:lpstr>Информация о наполняемости дошкольных образовательных учреждениях ГО "город Якутск".</vt:lpstr>
      <vt:lpstr>Информация о наполняемости дошкольных образовательных учреждениях ГО "город Якутск" на 2022-2023 уч.г. на 05.09.2022 г.</vt:lpstr>
      <vt:lpstr>Информация о наполняемости дошкольных образовательных учреждениях ГО "город Якутск" на 2022-2023 уч.г. на 05.09.2022 г.</vt:lpstr>
      <vt:lpstr>Информация о наполняемости дошкольных образовательных учреждениях ГО "город Якутск" на 2022-2023 уч.г. на 05.09.2022 г.</vt:lpstr>
      <vt:lpstr>Информация о наполняемости дошкольных образовательных учреждениях ГО "город Якутск" на 2022-2023 уч.г. на 05.09.2022 г.</vt:lpstr>
      <vt:lpstr>Информация о наполняемости дошкольных образовательных учреждениях ГО "город Якутск" на 2022-2023 уч.г. на 05.09.2022 г.</vt:lpstr>
      <vt:lpstr>Информация о наполняемости дошкольных образовательных учреждениях ГО "город Якутск" на 2022-2023 уч.г. на 05.09.2022 г.</vt:lpstr>
      <vt:lpstr>Обеспечение доступности и качества дошкольного образования Показатели сети дошкольного образования в городе Якутске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Егоров</dc:creator>
  <cp:lastModifiedBy>user</cp:lastModifiedBy>
  <cp:revision>140</cp:revision>
  <dcterms:created xsi:type="dcterms:W3CDTF">2022-09-05T09:21:46Z</dcterms:created>
  <dcterms:modified xsi:type="dcterms:W3CDTF">2022-09-08T07:26:33Z</dcterms:modified>
</cp:coreProperties>
</file>