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256" r:id="rId3"/>
    <p:sldId id="270" r:id="rId4"/>
    <p:sldId id="257" r:id="rId5"/>
    <p:sldId id="263" r:id="rId6"/>
    <p:sldId id="261" r:id="rId7"/>
    <p:sldId id="268" r:id="rId8"/>
    <p:sldId id="262" r:id="rId9"/>
    <p:sldId id="266" r:id="rId10"/>
    <p:sldId id="267" r:id="rId11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8"/>
    <p:restoredTop sz="94648"/>
  </p:normalViewPr>
  <p:slideViewPr>
    <p:cSldViewPr>
      <p:cViewPr varScale="1">
        <p:scale>
          <a:sx n="98" d="100"/>
          <a:sy n="98" d="100"/>
        </p:scale>
        <p:origin x="156" y="78"/>
      </p:cViewPr>
      <p:guideLst>
        <p:guide orient="horz" pos="288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877C-B09E-A148-A08F-502C25747FC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E6F9-81A1-054E-B83B-1A6B00F0C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EE6F9-81A1-054E-B83B-1A6B00F0C0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3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B8845E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B8845E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B8845E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745" y="2344484"/>
            <a:ext cx="114211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490" y="4235196"/>
            <a:ext cx="94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3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7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830" y="1739456"/>
            <a:ext cx="58449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9849" y="1739456"/>
            <a:ext cx="58449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10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19006" y="468122"/>
            <a:ext cx="2950209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760" y="2765107"/>
            <a:ext cx="12500610" cy="461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830" y="302514"/>
            <a:ext cx="120929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830" y="1739456"/>
            <a:ext cx="120929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74949" y="7237784"/>
            <a:ext cx="7542915" cy="197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7169" marR="2868" indent="349496">
              <a:lnSpc>
                <a:spcPts val="756"/>
              </a:lnSpc>
              <a:spcBef>
                <a:spcPts val="23"/>
              </a:spcBef>
            </a:pPr>
            <a:r>
              <a:rPr lang="ru-RU" spc="3"/>
              <a:t>План</a:t>
            </a:r>
            <a:r>
              <a:rPr lang="ru-RU" spc="14"/>
              <a:t> </a:t>
            </a:r>
            <a:r>
              <a:rPr lang="ru-RU" spc="-3"/>
              <a:t>благоустройства</a:t>
            </a:r>
            <a:r>
              <a:rPr lang="ru-RU" spc="17"/>
              <a:t> </a:t>
            </a:r>
            <a:r>
              <a:rPr lang="ru-RU" spc="-3"/>
              <a:t>пешеходной</a:t>
            </a:r>
            <a:r>
              <a:rPr lang="ru-RU" spc="17"/>
              <a:t> </a:t>
            </a:r>
            <a:r>
              <a:rPr lang="ru-RU" spc="-6"/>
              <a:t>зоны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улице</a:t>
            </a:r>
            <a:r>
              <a:rPr lang="ru-RU" spc="17"/>
              <a:t> </a:t>
            </a:r>
            <a:r>
              <a:rPr lang="ru-RU" spc="-3"/>
              <a:t>Чернышевского</a:t>
            </a:r>
            <a:r>
              <a:rPr lang="ru-RU" spc="17"/>
              <a:t> </a:t>
            </a:r>
            <a:r>
              <a:rPr lang="ru-RU" spc="-3"/>
              <a:t>от</a:t>
            </a:r>
            <a:r>
              <a:rPr lang="ru-RU" spc="17"/>
              <a:t> </a:t>
            </a:r>
            <a:r>
              <a:rPr lang="ru-RU" spc="-8"/>
              <a:t>земельного</a:t>
            </a:r>
            <a:r>
              <a:rPr lang="ru-RU" spc="17"/>
              <a:t> </a:t>
            </a:r>
            <a:r>
              <a:rPr lang="ru-RU" spc="-3"/>
              <a:t>участка</a:t>
            </a:r>
            <a:r>
              <a:rPr lang="ru-RU" spc="17"/>
              <a:t> </a:t>
            </a:r>
            <a:r>
              <a:rPr lang="ru-RU" spc="-6"/>
              <a:t>проекта</a:t>
            </a:r>
            <a:r>
              <a:rPr lang="ru-RU" spc="17"/>
              <a:t> </a:t>
            </a:r>
            <a:r>
              <a:rPr lang="ru-RU"/>
              <a:t>"Строительство</a:t>
            </a:r>
            <a:r>
              <a:rPr lang="ru-RU" spc="17"/>
              <a:t> </a:t>
            </a:r>
            <a:r>
              <a:rPr lang="ru-RU" spc="-3"/>
              <a:t>гостиничного</a:t>
            </a:r>
            <a:r>
              <a:rPr lang="ru-RU" spc="17"/>
              <a:t> </a:t>
            </a:r>
            <a:r>
              <a:rPr lang="ru-RU" spc="-8"/>
              <a:t>комплекса</a:t>
            </a:r>
            <a:r>
              <a:rPr lang="ru-RU" spc="17"/>
              <a:t> </a:t>
            </a:r>
            <a:r>
              <a:rPr lang="ru-RU" spc="3"/>
              <a:t>в</a:t>
            </a:r>
            <a:r>
              <a:rPr lang="ru-RU" spc="17"/>
              <a:t> </a:t>
            </a:r>
            <a:r>
              <a:rPr lang="ru-RU" spc="-42"/>
              <a:t>г.</a:t>
            </a:r>
            <a:r>
              <a:rPr lang="ru-RU" spc="17"/>
              <a:t> </a:t>
            </a:r>
            <a:r>
              <a:rPr lang="ru-RU" spc="-8"/>
              <a:t>Якутске</a:t>
            </a:r>
            <a:r>
              <a:rPr lang="ru-RU" spc="17"/>
              <a:t> </a:t>
            </a:r>
            <a:r>
              <a:rPr lang="ru-RU" spc="-3"/>
              <a:t>по</a:t>
            </a:r>
            <a:r>
              <a:rPr lang="ru-RU" spc="17"/>
              <a:t> </a:t>
            </a:r>
            <a:r>
              <a:rPr lang="ru-RU"/>
              <a:t>адресу </a:t>
            </a:r>
            <a:r>
              <a:rPr lang="ru-RU" spc="3"/>
              <a:t> </a:t>
            </a:r>
            <a:r>
              <a:rPr lang="ru-RU" spc="-3"/>
              <a:t>Чернышевского</a:t>
            </a:r>
            <a:r>
              <a:rPr lang="ru-RU" spc="11"/>
              <a:t> </a:t>
            </a:r>
            <a:r>
              <a:rPr lang="ru-RU"/>
              <a:t>8/3"</a:t>
            </a:r>
            <a:r>
              <a:rPr lang="ru-RU" spc="14"/>
              <a:t> </a:t>
            </a:r>
            <a:r>
              <a:rPr lang="ru-RU" spc="-3"/>
              <a:t>включая</a:t>
            </a:r>
            <a:r>
              <a:rPr lang="ru-RU" spc="14"/>
              <a:t> </a:t>
            </a:r>
            <a:r>
              <a:rPr lang="ru-RU" spc="-6"/>
              <a:t>заход</a:t>
            </a:r>
            <a:r>
              <a:rPr lang="ru-RU" spc="14"/>
              <a:t> </a:t>
            </a:r>
            <a:r>
              <a:rPr lang="ru-RU" spc="3"/>
              <a:t>в</a:t>
            </a:r>
            <a:r>
              <a:rPr lang="ru-RU" spc="14"/>
              <a:t> </a:t>
            </a:r>
            <a:r>
              <a:rPr lang="ru-RU"/>
              <a:t>"Старый</a:t>
            </a:r>
            <a:r>
              <a:rPr lang="ru-RU" spc="14"/>
              <a:t> </a:t>
            </a:r>
            <a:r>
              <a:rPr lang="ru-RU" spc="-6"/>
              <a:t>город"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3"/>
              <a:t>Аммосова,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-6"/>
              <a:t>перекрестка</a:t>
            </a:r>
            <a:r>
              <a:rPr lang="ru-RU" spc="11"/>
              <a:t> </a:t>
            </a:r>
            <a:r>
              <a:rPr lang="ru-RU"/>
              <a:t>улиц</a:t>
            </a:r>
            <a:r>
              <a:rPr lang="ru-RU" spc="14"/>
              <a:t> </a:t>
            </a:r>
            <a:r>
              <a:rPr lang="ru-RU" spc="-3"/>
              <a:t>Чернышевского</a:t>
            </a:r>
            <a:r>
              <a:rPr lang="ru-RU" spc="14"/>
              <a:t> </a:t>
            </a:r>
            <a:r>
              <a:rPr lang="ru-RU" spc="3"/>
              <a:t>-</a:t>
            </a:r>
            <a:r>
              <a:rPr lang="ru-RU" spc="14"/>
              <a:t> </a:t>
            </a:r>
            <a:r>
              <a:rPr lang="ru-RU" spc="-6"/>
              <a:t>Аржакова,</a:t>
            </a:r>
            <a:r>
              <a:rPr lang="ru-RU" spc="14"/>
              <a:t> </a:t>
            </a:r>
            <a:r>
              <a:rPr lang="ru-RU" spc="3"/>
              <a:t>далее</a:t>
            </a:r>
            <a:r>
              <a:rPr lang="ru-RU" spc="14"/>
              <a:t> </a:t>
            </a:r>
            <a:r>
              <a:rPr lang="ru-RU" spc="-3"/>
              <a:t>по</a:t>
            </a:r>
            <a:r>
              <a:rPr lang="ru-RU" spc="14"/>
              <a:t> </a:t>
            </a:r>
            <a:r>
              <a:rPr lang="ru-RU"/>
              <a:t>улице</a:t>
            </a:r>
            <a:r>
              <a:rPr lang="ru-RU" spc="14"/>
              <a:t> </a:t>
            </a:r>
            <a:r>
              <a:rPr lang="ru-RU" spc="-8"/>
              <a:t>Кирова</a:t>
            </a:r>
            <a:r>
              <a:rPr lang="ru-RU" spc="14"/>
              <a:t> </a:t>
            </a:r>
            <a:r>
              <a:rPr lang="ru-RU" spc="3"/>
              <a:t>до</a:t>
            </a:r>
            <a:r>
              <a:rPr lang="ru-RU" spc="14"/>
              <a:t> </a:t>
            </a:r>
            <a:r>
              <a:rPr lang="ru-RU" spc="3"/>
              <a:t>"Площади</a:t>
            </a:r>
            <a:r>
              <a:rPr lang="ru-RU" spc="11"/>
              <a:t> </a:t>
            </a:r>
            <a:r>
              <a:rPr lang="ru-RU" spc="-3"/>
              <a:t>Ленина".</a:t>
            </a:r>
            <a:endParaRPr lang="ru-RU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830" y="7033451"/>
            <a:ext cx="30904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4353" y="7033451"/>
            <a:ext cx="30904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72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8089">
        <a:defRPr>
          <a:latin typeface="+mn-lt"/>
          <a:ea typeface="+mn-ea"/>
          <a:cs typeface="+mn-cs"/>
        </a:defRPr>
      </a:lvl2pPr>
      <a:lvl3pPr marL="516179">
        <a:defRPr>
          <a:latin typeface="+mn-lt"/>
          <a:ea typeface="+mn-ea"/>
          <a:cs typeface="+mn-cs"/>
        </a:defRPr>
      </a:lvl3pPr>
      <a:lvl4pPr marL="774268">
        <a:defRPr>
          <a:latin typeface="+mn-lt"/>
          <a:ea typeface="+mn-ea"/>
          <a:cs typeface="+mn-cs"/>
        </a:defRPr>
      </a:lvl4pPr>
      <a:lvl5pPr marL="1032358">
        <a:defRPr>
          <a:latin typeface="+mn-lt"/>
          <a:ea typeface="+mn-ea"/>
          <a:cs typeface="+mn-cs"/>
        </a:defRPr>
      </a:lvl5pPr>
      <a:lvl6pPr marL="1290447">
        <a:defRPr>
          <a:latin typeface="+mn-lt"/>
          <a:ea typeface="+mn-ea"/>
          <a:cs typeface="+mn-cs"/>
        </a:defRPr>
      </a:lvl6pPr>
      <a:lvl7pPr marL="1548536">
        <a:defRPr>
          <a:latin typeface="+mn-lt"/>
          <a:ea typeface="+mn-ea"/>
          <a:cs typeface="+mn-cs"/>
        </a:defRPr>
      </a:lvl7pPr>
      <a:lvl8pPr marL="1806626">
        <a:defRPr>
          <a:latin typeface="+mn-lt"/>
          <a:ea typeface="+mn-ea"/>
          <a:cs typeface="+mn-cs"/>
        </a:defRPr>
      </a:lvl8pPr>
      <a:lvl9pPr marL="20647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8089">
        <a:defRPr>
          <a:latin typeface="+mn-lt"/>
          <a:ea typeface="+mn-ea"/>
          <a:cs typeface="+mn-cs"/>
        </a:defRPr>
      </a:lvl2pPr>
      <a:lvl3pPr marL="516179">
        <a:defRPr>
          <a:latin typeface="+mn-lt"/>
          <a:ea typeface="+mn-ea"/>
          <a:cs typeface="+mn-cs"/>
        </a:defRPr>
      </a:lvl3pPr>
      <a:lvl4pPr marL="774268">
        <a:defRPr>
          <a:latin typeface="+mn-lt"/>
          <a:ea typeface="+mn-ea"/>
          <a:cs typeface="+mn-cs"/>
        </a:defRPr>
      </a:lvl4pPr>
      <a:lvl5pPr marL="1032358">
        <a:defRPr>
          <a:latin typeface="+mn-lt"/>
          <a:ea typeface="+mn-ea"/>
          <a:cs typeface="+mn-cs"/>
        </a:defRPr>
      </a:lvl5pPr>
      <a:lvl6pPr marL="1290447">
        <a:defRPr>
          <a:latin typeface="+mn-lt"/>
          <a:ea typeface="+mn-ea"/>
          <a:cs typeface="+mn-cs"/>
        </a:defRPr>
      </a:lvl6pPr>
      <a:lvl7pPr marL="1548536">
        <a:defRPr>
          <a:latin typeface="+mn-lt"/>
          <a:ea typeface="+mn-ea"/>
          <a:cs typeface="+mn-cs"/>
        </a:defRPr>
      </a:lvl7pPr>
      <a:lvl8pPr marL="1806626">
        <a:defRPr>
          <a:latin typeface="+mn-lt"/>
          <a:ea typeface="+mn-ea"/>
          <a:cs typeface="+mn-cs"/>
        </a:defRPr>
      </a:lvl8pPr>
      <a:lvl9pPr marL="206471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jp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jp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jpg"/><Relationship Id="rId10" Type="http://schemas.openxmlformats.org/officeDocument/2006/relationships/image" Target="../media/image80.png"/><Relationship Id="rId4" Type="http://schemas.openxmlformats.org/officeDocument/2006/relationships/image" Target="../media/image74.jp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554" y="-12741"/>
            <a:ext cx="13440154" cy="7559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236" y="305434"/>
            <a:ext cx="9358377" cy="20479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4400" dirty="0">
                <a:solidFill>
                  <a:srgbClr val="000000"/>
                </a:solidFill>
              </a:rPr>
              <a:t>Инвестпроект как драйвер формирования комфортной городской среды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546100" y="4086225"/>
            <a:ext cx="1267460" cy="0"/>
          </a:xfrm>
          <a:custGeom>
            <a:avLst/>
            <a:gdLst/>
            <a:ahLst/>
            <a:cxnLst/>
            <a:rect l="l" t="t" r="r" b="b"/>
            <a:pathLst>
              <a:path w="1267460">
                <a:moveTo>
                  <a:pt x="0" y="0"/>
                </a:moveTo>
                <a:lnTo>
                  <a:pt x="1267206" y="0"/>
                </a:lnTo>
              </a:path>
            </a:pathLst>
          </a:custGeom>
          <a:ln w="19050">
            <a:solidFill>
              <a:srgbClr val="D3B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358" y="3496640"/>
            <a:ext cx="5197602" cy="117916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4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500" spc="-225" dirty="0">
                <a:latin typeface="Lucida Sans Unicode"/>
                <a:cs typeface="Lucida Sans Unicode"/>
              </a:rPr>
              <a:t>2022</a:t>
            </a:r>
            <a:endParaRPr sz="2500" dirty="0">
              <a:latin typeface="Lucida Sans Unicode"/>
              <a:cs typeface="Lucida Sans Unicode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5E1BFC1-06DE-8F56-C721-F7EB3AEC659D}"/>
              </a:ext>
            </a:extLst>
          </p:cNvPr>
          <p:cNvSpPr txBox="1">
            <a:spLocks/>
          </p:cNvSpPr>
          <p:nvPr/>
        </p:nvSpPr>
        <p:spPr>
          <a:xfrm>
            <a:off x="483236" y="2626354"/>
            <a:ext cx="12953364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400" b="1" kern="0" spc="45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Строительство гостиничного </a:t>
            </a:r>
          </a:p>
          <a:p>
            <a:pPr marL="12700">
              <a:spcBef>
                <a:spcPts val="125"/>
              </a:spcBef>
            </a:pPr>
            <a:r>
              <a:rPr lang="ru-RU" sz="4400" b="1" kern="0" spc="45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комплекса 4* в городе Якутск</a:t>
            </a:r>
            <a:endParaRPr lang="ru-RU" sz="4400" b="1" kern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326" y="442214"/>
            <a:ext cx="12466574" cy="785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5000" spc="45" dirty="0"/>
              <a:t>УК «Центр» </a:t>
            </a:r>
            <a:r>
              <a:rPr lang="ru-RU" sz="5000" spc="45" dirty="0">
                <a:solidFill>
                  <a:schemeClr val="tx1"/>
                </a:solidFill>
              </a:rPr>
              <a:t>-</a:t>
            </a:r>
            <a:r>
              <a:rPr lang="ru-RU" sz="5000" spc="45" dirty="0"/>
              <a:t> </a:t>
            </a:r>
            <a:r>
              <a:rPr lang="ru-RU" sz="4400" spc="45" dirty="0">
                <a:solidFill>
                  <a:schemeClr val="tx1"/>
                </a:solidFill>
              </a:rPr>
              <a:t>инициатор проекта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1447" y="1323250"/>
            <a:ext cx="4159224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27965" marR="5080" indent="-215900">
              <a:lnSpc>
                <a:spcPts val="1939"/>
              </a:lnSpc>
              <a:spcBef>
                <a:spcPts val="345"/>
              </a:spcBef>
            </a:pPr>
            <a:r>
              <a:rPr sz="1800" spc="-370" dirty="0">
                <a:latin typeface="Lucida Sans Unicode"/>
                <a:cs typeface="Lucida Sans Unicode"/>
              </a:rPr>
              <a:t>—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системоо</a:t>
            </a:r>
            <a:r>
              <a:rPr sz="1800" spc="-85" dirty="0">
                <a:latin typeface="Lucida Sans Unicode"/>
                <a:cs typeface="Lucida Sans Unicode"/>
              </a:rPr>
              <a:t>б</a:t>
            </a:r>
            <a:r>
              <a:rPr sz="1800" spc="-125" dirty="0">
                <a:latin typeface="Lucida Sans Unicode"/>
                <a:cs typeface="Lucida Sans Unicode"/>
              </a:rPr>
              <a:t>разующее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предприят</a:t>
            </a:r>
            <a:r>
              <a:rPr sz="1800" spc="-70" dirty="0">
                <a:latin typeface="Lucida Sans Unicode"/>
                <a:cs typeface="Lucida Sans Unicode"/>
              </a:rPr>
              <a:t>ие  </a:t>
            </a:r>
            <a:r>
              <a:rPr sz="1800" spc="-110" dirty="0">
                <a:latin typeface="Lucida Sans Unicode"/>
                <a:cs typeface="Lucida Sans Unicode"/>
              </a:rPr>
              <a:t>республики,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280" dirty="0">
                <a:latin typeface="Lucida Sans Unicode"/>
                <a:cs typeface="Lucida Sans Unicode"/>
              </a:rPr>
              <a:t> </a:t>
            </a:r>
            <a:r>
              <a:rPr sz="1800" spc="-125" dirty="0">
                <a:latin typeface="Lucida Sans Unicode"/>
                <a:cs typeface="Lucida Sans Unicode"/>
              </a:rPr>
              <a:t>владеет</a:t>
            </a:r>
            <a:r>
              <a:rPr sz="1800" spc="-15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торговой,  </a:t>
            </a:r>
            <a:r>
              <a:rPr sz="1800" spc="-114" dirty="0">
                <a:latin typeface="Lucida Sans Unicode"/>
                <a:cs typeface="Lucida Sans Unicode"/>
              </a:rPr>
              <a:t>производственно-коммерческой 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и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туристи</a:t>
            </a:r>
            <a:r>
              <a:rPr sz="1800" spc="-90" dirty="0">
                <a:latin typeface="Lucida Sans Unicode"/>
                <a:cs typeface="Lucida Sans Unicode"/>
              </a:rPr>
              <a:t>ч</a:t>
            </a:r>
            <a:r>
              <a:rPr sz="1800" spc="-80" dirty="0">
                <a:latin typeface="Lucida Sans Unicode"/>
                <a:cs typeface="Lucida Sans Unicode"/>
              </a:rPr>
              <a:t>еской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недвиж</a:t>
            </a:r>
            <a:r>
              <a:rPr sz="1800" spc="-125" dirty="0">
                <a:latin typeface="Lucida Sans Unicode"/>
                <a:cs typeface="Lucida Sans Unicode"/>
              </a:rPr>
              <a:t>и</a:t>
            </a:r>
            <a:r>
              <a:rPr sz="1800" spc="-110" dirty="0">
                <a:latin typeface="Lucida Sans Unicode"/>
                <a:cs typeface="Lucida Sans Unicode"/>
              </a:rPr>
              <a:t>мостью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328" y="1301709"/>
            <a:ext cx="7702229" cy="99206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80"/>
              </a:spcBef>
            </a:pPr>
            <a:r>
              <a:rPr sz="2400" dirty="0">
                <a:latin typeface="Lucida Sans Unicode"/>
                <a:cs typeface="Lucida Sans Unicode"/>
              </a:rPr>
              <a:t>Крупный управляющий коммерческой  недвижимостью в Республике Саха (Якутия),  входящий в </a:t>
            </a:r>
            <a:r>
              <a:rPr sz="2400" dirty="0" err="1">
                <a:latin typeface="Lucida Sans Unicode"/>
                <a:cs typeface="Lucida Sans Unicode"/>
              </a:rPr>
              <a:t>Группу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lang="ru-RU" sz="2400" dirty="0">
                <a:latin typeface="Lucida Sans Unicode"/>
                <a:cs typeface="Lucida Sans Unicode"/>
              </a:rPr>
              <a:t>ком</a:t>
            </a:r>
            <a:r>
              <a:rPr sz="2400" dirty="0" err="1">
                <a:latin typeface="Lucida Sans Unicode"/>
                <a:cs typeface="Lucida Sans Unicode"/>
              </a:rPr>
              <a:t>паний</a:t>
            </a:r>
            <a:r>
              <a:rPr sz="2400" dirty="0">
                <a:latin typeface="Lucida Sans Unicode"/>
                <a:cs typeface="Lucida Sans Unicode"/>
              </a:rPr>
              <a:t> РИК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8722" y="3062968"/>
            <a:ext cx="4184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3D2B2D"/>
                </a:solidFill>
                <a:latin typeface="Lucida Sans Unicode"/>
                <a:cs typeface="Lucida Sans Unicode"/>
              </a:rPr>
              <a:t>А</a:t>
            </a:r>
            <a:r>
              <a:rPr sz="2400" spc="-40" dirty="0">
                <a:solidFill>
                  <a:srgbClr val="3D2B2D"/>
                </a:solidFill>
                <a:latin typeface="Lucida Sans Unicode"/>
                <a:cs typeface="Lucida Sans Unicode"/>
              </a:rPr>
              <a:t>к</a:t>
            </a:r>
            <a:r>
              <a:rPr sz="2400" spc="-130" dirty="0">
                <a:solidFill>
                  <a:srgbClr val="3D2B2D"/>
                </a:solidFill>
                <a:latin typeface="Lucida Sans Unicode"/>
                <a:cs typeface="Lucida Sans Unicode"/>
              </a:rPr>
              <a:t>т</a:t>
            </a:r>
            <a:r>
              <a:rPr sz="2400" spc="-160" dirty="0">
                <a:solidFill>
                  <a:srgbClr val="3D2B2D"/>
                </a:solidFill>
                <a:latin typeface="Lucida Sans Unicode"/>
                <a:cs typeface="Lucida Sans Unicode"/>
              </a:rPr>
              <a:t>и</a:t>
            </a:r>
            <a:r>
              <a:rPr sz="2400" spc="-180" dirty="0">
                <a:solidFill>
                  <a:srgbClr val="3D2B2D"/>
                </a:solidFill>
                <a:latin typeface="Lucida Sans Unicode"/>
                <a:cs typeface="Lucida Sans Unicode"/>
              </a:rPr>
              <a:t>вы</a:t>
            </a:r>
            <a:r>
              <a:rPr sz="2400" spc="-210" dirty="0">
                <a:solidFill>
                  <a:srgbClr val="3D2B2D"/>
                </a:solidFill>
                <a:latin typeface="Lucida Sans Unicode"/>
                <a:cs typeface="Lucida Sans Unicode"/>
              </a:rPr>
              <a:t> </a:t>
            </a:r>
            <a:r>
              <a:rPr sz="2400" spc="-90" dirty="0">
                <a:solidFill>
                  <a:srgbClr val="3D2B2D"/>
                </a:solidFill>
                <a:latin typeface="Lucida Sans Unicode"/>
                <a:cs typeface="Lucida Sans Unicode"/>
              </a:rPr>
              <a:t>Г</a:t>
            </a:r>
            <a:r>
              <a:rPr sz="2400" spc="-105" dirty="0">
                <a:solidFill>
                  <a:srgbClr val="3D2B2D"/>
                </a:solidFill>
                <a:latin typeface="Lucida Sans Unicode"/>
                <a:cs typeface="Lucida Sans Unicode"/>
              </a:rPr>
              <a:t>р</a:t>
            </a:r>
            <a:r>
              <a:rPr sz="2400" spc="-135" dirty="0">
                <a:solidFill>
                  <a:srgbClr val="3D2B2D"/>
                </a:solidFill>
                <a:latin typeface="Lucida Sans Unicode"/>
                <a:cs typeface="Lucida Sans Unicode"/>
              </a:rPr>
              <a:t>у</a:t>
            </a:r>
            <a:r>
              <a:rPr sz="2400" spc="-155" dirty="0">
                <a:solidFill>
                  <a:srgbClr val="3D2B2D"/>
                </a:solidFill>
                <a:latin typeface="Lucida Sans Unicode"/>
                <a:cs typeface="Lucida Sans Unicode"/>
              </a:rPr>
              <a:t>п</a:t>
            </a:r>
            <a:r>
              <a:rPr sz="2400" spc="-190" dirty="0">
                <a:solidFill>
                  <a:srgbClr val="3D2B2D"/>
                </a:solidFill>
                <a:latin typeface="Lucida Sans Unicode"/>
                <a:cs typeface="Lucida Sans Unicode"/>
              </a:rPr>
              <a:t>п</a:t>
            </a:r>
            <a:r>
              <a:rPr sz="2400" spc="-250" dirty="0">
                <a:solidFill>
                  <a:srgbClr val="3D2B2D"/>
                </a:solidFill>
                <a:latin typeface="Lucida Sans Unicode"/>
                <a:cs typeface="Lucida Sans Unicode"/>
              </a:rPr>
              <a:t>ы</a:t>
            </a:r>
            <a:r>
              <a:rPr sz="2400" spc="-200" dirty="0">
                <a:solidFill>
                  <a:srgbClr val="3D2B2D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3D2B2D"/>
                </a:solidFill>
                <a:latin typeface="Lucida Sans Unicode"/>
                <a:cs typeface="Lucida Sans Unicode"/>
              </a:rPr>
              <a:t>к</a:t>
            </a:r>
            <a:r>
              <a:rPr sz="2400" spc="-125" dirty="0">
                <a:solidFill>
                  <a:srgbClr val="3D2B2D"/>
                </a:solidFill>
                <a:latin typeface="Lucida Sans Unicode"/>
                <a:cs typeface="Lucida Sans Unicode"/>
              </a:rPr>
              <a:t>о</a:t>
            </a:r>
            <a:r>
              <a:rPr sz="2400" spc="-250" dirty="0">
                <a:solidFill>
                  <a:srgbClr val="3D2B2D"/>
                </a:solidFill>
                <a:latin typeface="Lucida Sans Unicode"/>
                <a:cs typeface="Lucida Sans Unicode"/>
              </a:rPr>
              <a:t>м</a:t>
            </a:r>
            <a:r>
              <a:rPr sz="2400" spc="-190" dirty="0">
                <a:solidFill>
                  <a:srgbClr val="3D2B2D"/>
                </a:solidFill>
                <a:latin typeface="Lucida Sans Unicode"/>
                <a:cs typeface="Lucida Sans Unicode"/>
              </a:rPr>
              <a:t>па</a:t>
            </a:r>
            <a:r>
              <a:rPr sz="2400" spc="-210" dirty="0">
                <a:solidFill>
                  <a:srgbClr val="3D2B2D"/>
                </a:solidFill>
                <a:latin typeface="Lucida Sans Unicode"/>
                <a:cs typeface="Lucida Sans Unicode"/>
              </a:rPr>
              <a:t>н</a:t>
            </a:r>
            <a:r>
              <a:rPr sz="2400" spc="-155" dirty="0">
                <a:solidFill>
                  <a:srgbClr val="3D2B2D"/>
                </a:solidFill>
                <a:latin typeface="Lucida Sans Unicode"/>
                <a:cs typeface="Lucida Sans Unicode"/>
              </a:rPr>
              <a:t>ий</a:t>
            </a:r>
            <a:r>
              <a:rPr sz="2400" spc="-215" dirty="0">
                <a:solidFill>
                  <a:srgbClr val="3D2B2D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3D2B2D"/>
                </a:solidFill>
                <a:latin typeface="Lucida Sans Unicode"/>
                <a:cs typeface="Lucida Sans Unicode"/>
              </a:rPr>
              <a:t>Р</a:t>
            </a:r>
            <a:r>
              <a:rPr sz="2400" spc="130" dirty="0">
                <a:solidFill>
                  <a:srgbClr val="3D2B2D"/>
                </a:solidFill>
                <a:latin typeface="Lucida Sans Unicode"/>
                <a:cs typeface="Lucida Sans Unicode"/>
              </a:rPr>
              <a:t>И</a:t>
            </a:r>
            <a:r>
              <a:rPr sz="2400" spc="105" dirty="0">
                <a:solidFill>
                  <a:srgbClr val="3D2B2D"/>
                </a:solidFill>
                <a:latin typeface="Lucida Sans Unicode"/>
                <a:cs typeface="Lucida Sans Unicode"/>
              </a:rPr>
              <a:t>К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4557" y="6155436"/>
            <a:ext cx="874776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5556" y="6392417"/>
            <a:ext cx="759714" cy="5364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5753" y="6259067"/>
            <a:ext cx="827531" cy="7421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8621" y="6227826"/>
            <a:ext cx="723137" cy="7993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71047" y="6243828"/>
            <a:ext cx="446531" cy="76733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9516" y="6291802"/>
            <a:ext cx="917447" cy="8191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549126" y="6469126"/>
            <a:ext cx="98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30" dirty="0">
                <a:solidFill>
                  <a:srgbClr val="566B91"/>
                </a:solidFill>
                <a:latin typeface="Times New Roman"/>
                <a:cs typeface="Times New Roman"/>
              </a:rPr>
              <a:t>АО</a:t>
            </a:r>
            <a:r>
              <a:rPr sz="1800" b="1" spc="5" dirty="0">
                <a:solidFill>
                  <a:srgbClr val="566B91"/>
                </a:solidFill>
                <a:latin typeface="Times New Roman"/>
                <a:cs typeface="Times New Roman"/>
              </a:rPr>
              <a:t> </a:t>
            </a:r>
            <a:r>
              <a:rPr sz="1800" b="1" spc="-110" dirty="0">
                <a:solidFill>
                  <a:srgbClr val="566B91"/>
                </a:solidFill>
                <a:latin typeface="Times New Roman"/>
                <a:cs typeface="Times New Roman"/>
              </a:rPr>
              <a:t>«ЦКР»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6251" y="6284976"/>
            <a:ext cx="950213" cy="7421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66053" y="6300978"/>
            <a:ext cx="950213" cy="5981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2573" y="6252714"/>
            <a:ext cx="774191" cy="7744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00161" y="3619612"/>
            <a:ext cx="1592291" cy="195544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D3457DE8-FC66-1C56-1342-054673B598E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22374" y="3559931"/>
            <a:ext cx="2818525" cy="207480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BDA9643-9E9C-8955-9057-C8EF679DD923}"/>
              </a:ext>
            </a:extLst>
          </p:cNvPr>
          <p:cNvGrpSpPr/>
          <p:nvPr/>
        </p:nvGrpSpPr>
        <p:grpSpPr>
          <a:xfrm>
            <a:off x="5910709" y="2260991"/>
            <a:ext cx="2047047" cy="1172555"/>
            <a:chOff x="3522708" y="1102540"/>
            <a:chExt cx="3646806" cy="2226934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2A98EA60-938D-1B8E-AB30-39BDA3C0586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0385" y="2495558"/>
              <a:ext cx="206209" cy="238213"/>
            </a:xfrm>
            <a:prstGeom prst="rect">
              <a:avLst/>
            </a:prstGeom>
          </p:spPr>
        </p:pic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301B760A-A36A-EFC3-5AD0-8330D8847B26}"/>
                </a:ext>
              </a:extLst>
            </p:cNvPr>
            <p:cNvSpPr/>
            <p:nvPr/>
          </p:nvSpPr>
          <p:spPr>
            <a:xfrm>
              <a:off x="4478585" y="2495574"/>
              <a:ext cx="210185" cy="293370"/>
            </a:xfrm>
            <a:custGeom>
              <a:avLst/>
              <a:gdLst/>
              <a:ahLst/>
              <a:cxnLst/>
              <a:rect l="l" t="t" r="r" b="b"/>
              <a:pathLst>
                <a:path w="210185" h="293369">
                  <a:moveTo>
                    <a:pt x="180975" y="0"/>
                  </a:moveTo>
                  <a:lnTo>
                    <a:pt x="138658" y="0"/>
                  </a:lnTo>
                  <a:lnTo>
                    <a:pt x="148005" y="85026"/>
                  </a:lnTo>
                  <a:lnTo>
                    <a:pt x="148005" y="151079"/>
                  </a:lnTo>
                  <a:lnTo>
                    <a:pt x="138658" y="210604"/>
                  </a:lnTo>
                  <a:lnTo>
                    <a:pt x="42329" y="210604"/>
                  </a:lnTo>
                  <a:lnTo>
                    <a:pt x="32943" y="151079"/>
                  </a:lnTo>
                  <a:lnTo>
                    <a:pt x="32943" y="85026"/>
                  </a:lnTo>
                  <a:lnTo>
                    <a:pt x="42329" y="0"/>
                  </a:lnTo>
                  <a:lnTo>
                    <a:pt x="0" y="0"/>
                  </a:lnTo>
                  <a:lnTo>
                    <a:pt x="9334" y="85026"/>
                  </a:lnTo>
                  <a:lnTo>
                    <a:pt x="9334" y="151079"/>
                  </a:lnTo>
                  <a:lnTo>
                    <a:pt x="0" y="238188"/>
                  </a:lnTo>
                  <a:lnTo>
                    <a:pt x="176784" y="238188"/>
                  </a:lnTo>
                  <a:lnTo>
                    <a:pt x="167462" y="293293"/>
                  </a:lnTo>
                  <a:lnTo>
                    <a:pt x="209765" y="293293"/>
                  </a:lnTo>
                  <a:lnTo>
                    <a:pt x="200418" y="210604"/>
                  </a:lnTo>
                  <a:lnTo>
                    <a:pt x="180975" y="210604"/>
                  </a:lnTo>
                  <a:lnTo>
                    <a:pt x="171665" y="151079"/>
                  </a:lnTo>
                  <a:lnTo>
                    <a:pt x="171665" y="85026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4">
              <a:extLst>
                <a:ext uri="{FF2B5EF4-FFF2-40B4-BE49-F238E27FC236}">
                  <a16:creationId xmlns:a16="http://schemas.microsoft.com/office/drawing/2014/main" id="{3F6AA84F-F2BE-2F2C-06A7-73CE1E77DA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7308" y="2495571"/>
              <a:ext cx="152857" cy="238201"/>
            </a:xfrm>
            <a:prstGeom prst="rect">
              <a:avLst/>
            </a:prstGeom>
          </p:spPr>
        </p:pic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D4F18619-E79E-27DF-8A2E-490286219A2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4204" y="2491301"/>
              <a:ext cx="215099" cy="246722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7D6D5D03-272A-5323-AB93-E7F521DA75E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1574" y="2495568"/>
              <a:ext cx="154647" cy="238201"/>
            </a:xfrm>
            <a:prstGeom prst="rect">
              <a:avLst/>
            </a:prstGeom>
          </p:spPr>
        </p:pic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90B37C88-BF66-092F-352A-F6F0E75A10D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9625" y="2491290"/>
              <a:ext cx="243776" cy="246748"/>
            </a:xfrm>
            <a:prstGeom prst="rect">
              <a:avLst/>
            </a:prstGeom>
          </p:spPr>
        </p:pic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id="{64A14D39-D903-DC8F-4A3A-DC8374850FC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65442" y="2864055"/>
              <a:ext cx="206197" cy="23820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id="{0EDA23BE-0D0C-616B-BFB9-ED26A95EAC8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39303" y="2864051"/>
              <a:ext cx="152882" cy="238201"/>
            </a:xfrm>
            <a:prstGeom prst="rect">
              <a:avLst/>
            </a:prstGeom>
          </p:spPr>
        </p:pic>
        <p:pic>
          <p:nvPicPr>
            <p:cNvPr id="31" name="object 10">
              <a:extLst>
                <a:ext uri="{FF2B5EF4-FFF2-40B4-BE49-F238E27FC236}">
                  <a16:creationId xmlns:a16="http://schemas.microsoft.com/office/drawing/2014/main" id="{599CA672-4914-A0FC-666A-9F3D45F0C19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8558" y="2864054"/>
              <a:ext cx="152869" cy="238201"/>
            </a:xfrm>
            <a:prstGeom prst="rect">
              <a:avLst/>
            </a:prstGeom>
          </p:spPr>
        </p:pic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id="{77B3F70A-5659-2BB3-5803-02DBBD4542D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9759" y="2859789"/>
              <a:ext cx="243776" cy="246722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3F36EE4B-A0BB-4E43-14D2-6DC124D13E3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9000" y="2864048"/>
              <a:ext cx="240271" cy="238201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id="{70E95575-586D-71C9-4A42-88822D42795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21418" y="2864048"/>
              <a:ext cx="134759" cy="238201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id="{2FF09942-0BCB-3FCA-C6ED-BA23B1C5950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8338" y="2864048"/>
              <a:ext cx="134759" cy="238201"/>
            </a:xfrm>
            <a:prstGeom prst="rect">
              <a:avLst/>
            </a:prstGeom>
          </p:spPr>
        </p:pic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4C785F34-3C59-B865-3903-7C69A25EDAE7}"/>
                </a:ext>
              </a:extLst>
            </p:cNvPr>
            <p:cNvSpPr/>
            <p:nvPr/>
          </p:nvSpPr>
          <p:spPr>
            <a:xfrm>
              <a:off x="7126969" y="2864053"/>
              <a:ext cx="42545" cy="238760"/>
            </a:xfrm>
            <a:custGeom>
              <a:avLst/>
              <a:gdLst/>
              <a:ahLst/>
              <a:cxnLst/>
              <a:rect l="l" t="t" r="r" b="b"/>
              <a:pathLst>
                <a:path w="42545" h="238760">
                  <a:moveTo>
                    <a:pt x="42316" y="0"/>
                  </a:moveTo>
                  <a:lnTo>
                    <a:pt x="0" y="0"/>
                  </a:lnTo>
                  <a:lnTo>
                    <a:pt x="9334" y="84886"/>
                  </a:lnTo>
                  <a:lnTo>
                    <a:pt x="9334" y="151091"/>
                  </a:lnTo>
                  <a:lnTo>
                    <a:pt x="253" y="238201"/>
                  </a:lnTo>
                  <a:lnTo>
                    <a:pt x="42036" y="238201"/>
                  </a:lnTo>
                  <a:lnTo>
                    <a:pt x="32943" y="151091"/>
                  </a:lnTo>
                  <a:lnTo>
                    <a:pt x="32943" y="84886"/>
                  </a:lnTo>
                  <a:lnTo>
                    <a:pt x="42316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6">
              <a:extLst>
                <a:ext uri="{FF2B5EF4-FFF2-40B4-BE49-F238E27FC236}">
                  <a16:creationId xmlns:a16="http://schemas.microsoft.com/office/drawing/2014/main" id="{FB02F6BE-FF07-66CB-1CCC-7C5035A731E3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34154" y="2861310"/>
              <a:ext cx="167792" cy="243657"/>
            </a:xfrm>
            <a:prstGeom prst="rect">
              <a:avLst/>
            </a:prstGeom>
          </p:spPr>
        </p:pic>
        <p:pic>
          <p:nvPicPr>
            <p:cNvPr id="38" name="object 17">
              <a:extLst>
                <a:ext uri="{FF2B5EF4-FFF2-40B4-BE49-F238E27FC236}">
                  <a16:creationId xmlns:a16="http://schemas.microsoft.com/office/drawing/2014/main" id="{FA12B777-ACE6-51E4-59B8-5BC9015CBAC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87856" y="2859570"/>
              <a:ext cx="188722" cy="242684"/>
            </a:xfrm>
            <a:prstGeom prst="rect">
              <a:avLst/>
            </a:prstGeom>
          </p:spPr>
        </p:pic>
        <p:pic>
          <p:nvPicPr>
            <p:cNvPr id="39" name="object 18">
              <a:extLst>
                <a:ext uri="{FF2B5EF4-FFF2-40B4-BE49-F238E27FC236}">
                  <a16:creationId xmlns:a16="http://schemas.microsoft.com/office/drawing/2014/main" id="{71ED2FEA-26CD-56DD-B7A3-3AE27C9E8BD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90968" y="2491083"/>
              <a:ext cx="188721" cy="242684"/>
            </a:xfrm>
            <a:prstGeom prst="rect">
              <a:avLst/>
            </a:prstGeom>
          </p:spPr>
        </p:pic>
        <p:pic>
          <p:nvPicPr>
            <p:cNvPr id="40" name="object 19">
              <a:extLst>
                <a:ext uri="{FF2B5EF4-FFF2-40B4-BE49-F238E27FC236}">
                  <a16:creationId xmlns:a16="http://schemas.microsoft.com/office/drawing/2014/main" id="{8196176F-C33F-0763-678E-543511DF966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66784" y="2859796"/>
              <a:ext cx="243776" cy="246722"/>
            </a:xfrm>
            <a:prstGeom prst="rect">
              <a:avLst/>
            </a:prstGeom>
          </p:spPr>
        </p:pic>
        <p:pic>
          <p:nvPicPr>
            <p:cNvPr id="41" name="object 20">
              <a:extLst>
                <a:ext uri="{FF2B5EF4-FFF2-40B4-BE49-F238E27FC236}">
                  <a16:creationId xmlns:a16="http://schemas.microsoft.com/office/drawing/2014/main" id="{303DD628-BC73-0770-B2FC-9D30F328BB27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2884" y="2864060"/>
              <a:ext cx="190373" cy="238188"/>
            </a:xfrm>
            <a:prstGeom prst="rect">
              <a:avLst/>
            </a:prstGeom>
          </p:spPr>
        </p:pic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093257D7-CBD0-4BBB-C23E-575EBB3DDA2F}"/>
                </a:ext>
              </a:extLst>
            </p:cNvPr>
            <p:cNvSpPr/>
            <p:nvPr/>
          </p:nvSpPr>
          <p:spPr>
            <a:xfrm>
              <a:off x="4773589" y="2864048"/>
              <a:ext cx="203200" cy="238760"/>
            </a:xfrm>
            <a:custGeom>
              <a:avLst/>
              <a:gdLst/>
              <a:ahLst/>
              <a:cxnLst/>
              <a:rect l="l" t="t" r="r" b="b"/>
              <a:pathLst>
                <a:path w="203200" h="238760">
                  <a:moveTo>
                    <a:pt x="203187" y="0"/>
                  </a:moveTo>
                  <a:lnTo>
                    <a:pt x="160832" y="0"/>
                  </a:lnTo>
                  <a:lnTo>
                    <a:pt x="33032" y="200240"/>
                  </a:lnTo>
                  <a:lnTo>
                    <a:pt x="33019" y="84886"/>
                  </a:lnTo>
                  <a:lnTo>
                    <a:pt x="42354" y="0"/>
                  </a:lnTo>
                  <a:lnTo>
                    <a:pt x="0" y="0"/>
                  </a:lnTo>
                  <a:lnTo>
                    <a:pt x="9321" y="84886"/>
                  </a:lnTo>
                  <a:lnTo>
                    <a:pt x="9321" y="151091"/>
                  </a:lnTo>
                  <a:lnTo>
                    <a:pt x="0" y="238226"/>
                  </a:lnTo>
                  <a:lnTo>
                    <a:pt x="42494" y="238226"/>
                  </a:lnTo>
                  <a:lnTo>
                    <a:pt x="170154" y="37998"/>
                  </a:lnTo>
                  <a:lnTo>
                    <a:pt x="170167" y="151091"/>
                  </a:lnTo>
                  <a:lnTo>
                    <a:pt x="160832" y="238226"/>
                  </a:lnTo>
                  <a:lnTo>
                    <a:pt x="203187" y="238226"/>
                  </a:lnTo>
                  <a:lnTo>
                    <a:pt x="193865" y="151091"/>
                  </a:lnTo>
                  <a:lnTo>
                    <a:pt x="193865" y="84886"/>
                  </a:lnTo>
                  <a:lnTo>
                    <a:pt x="203187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22">
              <a:extLst>
                <a:ext uri="{FF2B5EF4-FFF2-40B4-BE49-F238E27FC236}">
                  <a16:creationId xmlns:a16="http://schemas.microsoft.com/office/drawing/2014/main" id="{0D1E2C11-6DE1-966E-8BEC-411EBDF77949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22708" y="2864063"/>
              <a:ext cx="154660" cy="238201"/>
            </a:xfrm>
            <a:prstGeom prst="rect">
              <a:avLst/>
            </a:prstGeom>
          </p:spPr>
        </p:pic>
        <p:sp>
          <p:nvSpPr>
            <p:cNvPr id="44" name="object 23">
              <a:extLst>
                <a:ext uri="{FF2B5EF4-FFF2-40B4-BE49-F238E27FC236}">
                  <a16:creationId xmlns:a16="http://schemas.microsoft.com/office/drawing/2014/main" id="{7063BB22-CD08-6BAC-D442-03E20421B0B3}"/>
                </a:ext>
              </a:extLst>
            </p:cNvPr>
            <p:cNvSpPr/>
            <p:nvPr/>
          </p:nvSpPr>
          <p:spPr>
            <a:xfrm>
              <a:off x="4844785" y="2789059"/>
              <a:ext cx="66675" cy="92075"/>
            </a:xfrm>
            <a:custGeom>
              <a:avLst/>
              <a:gdLst/>
              <a:ahLst/>
              <a:cxnLst/>
              <a:rect l="l" t="t" r="r" b="b"/>
              <a:pathLst>
                <a:path w="66675" h="92075">
                  <a:moveTo>
                    <a:pt x="27914" y="0"/>
                  </a:moveTo>
                  <a:lnTo>
                    <a:pt x="0" y="81864"/>
                  </a:lnTo>
                  <a:lnTo>
                    <a:pt x="21678" y="91922"/>
                  </a:lnTo>
                  <a:lnTo>
                    <a:pt x="66281" y="17830"/>
                  </a:lnTo>
                  <a:lnTo>
                    <a:pt x="27914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4">
              <a:extLst>
                <a:ext uri="{FF2B5EF4-FFF2-40B4-BE49-F238E27FC236}">
                  <a16:creationId xmlns:a16="http://schemas.microsoft.com/office/drawing/2014/main" id="{5EA9E080-6EE7-B189-F0F8-59529A375740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8520" y="2864064"/>
              <a:ext cx="161988" cy="238188"/>
            </a:xfrm>
            <a:prstGeom prst="rect">
              <a:avLst/>
            </a:prstGeom>
          </p:spPr>
        </p:pic>
        <p:pic>
          <p:nvPicPr>
            <p:cNvPr id="46" name="object 25">
              <a:extLst>
                <a:ext uri="{FF2B5EF4-FFF2-40B4-BE49-F238E27FC236}">
                  <a16:creationId xmlns:a16="http://schemas.microsoft.com/office/drawing/2014/main" id="{58A8E087-308B-9811-6329-EA23220C81D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20478" y="3242815"/>
              <a:ext cx="74663" cy="85674"/>
            </a:xfrm>
            <a:prstGeom prst="rect">
              <a:avLst/>
            </a:prstGeom>
          </p:spPr>
        </p:pic>
        <p:pic>
          <p:nvPicPr>
            <p:cNvPr id="47" name="object 26">
              <a:extLst>
                <a:ext uri="{FF2B5EF4-FFF2-40B4-BE49-F238E27FC236}">
                  <a16:creationId xmlns:a16="http://schemas.microsoft.com/office/drawing/2014/main" id="{3BEDA187-9FDD-56C1-5858-CBBE2F31D37F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60771" y="3242814"/>
              <a:ext cx="75145" cy="85674"/>
            </a:xfrm>
            <a:prstGeom prst="rect">
              <a:avLst/>
            </a:prstGeom>
          </p:spPr>
        </p:pic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67E7B6C7-79F4-DBA5-7328-9935C3C4A3FB}"/>
                </a:ext>
              </a:extLst>
            </p:cNvPr>
            <p:cNvSpPr/>
            <p:nvPr/>
          </p:nvSpPr>
          <p:spPr>
            <a:xfrm>
              <a:off x="4108603" y="3242815"/>
              <a:ext cx="53340" cy="85725"/>
            </a:xfrm>
            <a:custGeom>
              <a:avLst/>
              <a:gdLst/>
              <a:ahLst/>
              <a:cxnLst/>
              <a:rect l="l" t="t" r="r" b="b"/>
              <a:pathLst>
                <a:path w="53339" h="85725">
                  <a:moveTo>
                    <a:pt x="23850" y="0"/>
                  </a:moveTo>
                  <a:lnTo>
                    <a:pt x="0" y="0"/>
                  </a:lnTo>
                  <a:lnTo>
                    <a:pt x="1714" y="40690"/>
                  </a:lnTo>
                  <a:lnTo>
                    <a:pt x="12" y="85674"/>
                  </a:lnTo>
                  <a:lnTo>
                    <a:pt x="16903" y="85674"/>
                  </a:lnTo>
                  <a:lnTo>
                    <a:pt x="15201" y="40830"/>
                  </a:lnTo>
                  <a:lnTo>
                    <a:pt x="16344" y="13258"/>
                  </a:lnTo>
                  <a:lnTo>
                    <a:pt x="33007" y="13258"/>
                  </a:lnTo>
                  <a:lnTo>
                    <a:pt x="38417" y="17551"/>
                  </a:lnTo>
                  <a:lnTo>
                    <a:pt x="38417" y="38912"/>
                  </a:lnTo>
                  <a:lnTo>
                    <a:pt x="29654" y="41935"/>
                  </a:lnTo>
                  <a:lnTo>
                    <a:pt x="20675" y="42506"/>
                  </a:lnTo>
                  <a:lnTo>
                    <a:pt x="20675" y="52768"/>
                  </a:lnTo>
                  <a:lnTo>
                    <a:pt x="53225" y="24218"/>
                  </a:lnTo>
                  <a:lnTo>
                    <a:pt x="51137" y="14230"/>
                  </a:lnTo>
                  <a:lnTo>
                    <a:pt x="45219" y="6594"/>
                  </a:lnTo>
                  <a:lnTo>
                    <a:pt x="35961" y="1716"/>
                  </a:lnTo>
                  <a:lnTo>
                    <a:pt x="23850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28">
              <a:extLst>
                <a:ext uri="{FF2B5EF4-FFF2-40B4-BE49-F238E27FC236}">
                  <a16:creationId xmlns:a16="http://schemas.microsoft.com/office/drawing/2014/main" id="{20265BFB-7115-7A89-9666-0EF5E58A0333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7245" y="3242815"/>
              <a:ext cx="76885" cy="85674"/>
            </a:xfrm>
            <a:prstGeom prst="rect">
              <a:avLst/>
            </a:prstGeom>
          </p:spPr>
        </p:pic>
        <p:pic>
          <p:nvPicPr>
            <p:cNvPr id="50" name="object 29">
              <a:extLst>
                <a:ext uri="{FF2B5EF4-FFF2-40B4-BE49-F238E27FC236}">
                  <a16:creationId xmlns:a16="http://schemas.microsoft.com/office/drawing/2014/main" id="{88F86621-9A05-E17E-B14D-934B87D8570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1022" y="3241603"/>
              <a:ext cx="71843" cy="87858"/>
            </a:xfrm>
            <a:prstGeom prst="rect">
              <a:avLst/>
            </a:prstGeom>
          </p:spPr>
        </p:pic>
        <p:pic>
          <p:nvPicPr>
            <p:cNvPr id="51" name="object 30">
              <a:extLst>
                <a:ext uri="{FF2B5EF4-FFF2-40B4-BE49-F238E27FC236}">
                  <a16:creationId xmlns:a16="http://schemas.microsoft.com/office/drawing/2014/main" id="{19CBE46A-4951-9049-5911-896A07928CCA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33117" y="3242815"/>
              <a:ext cx="74663" cy="85674"/>
            </a:xfrm>
            <a:prstGeom prst="rect">
              <a:avLst/>
            </a:prstGeom>
          </p:spPr>
        </p:pic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A4DD9058-7C9C-AA07-6FD0-273E89FF3E09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81242" y="3242815"/>
              <a:ext cx="76885" cy="85674"/>
            </a:xfrm>
            <a:prstGeom prst="rect">
              <a:avLst/>
            </a:prstGeom>
          </p:spPr>
        </p:pic>
        <p:sp>
          <p:nvSpPr>
            <p:cNvPr id="53" name="object 32">
              <a:extLst>
                <a:ext uri="{FF2B5EF4-FFF2-40B4-BE49-F238E27FC236}">
                  <a16:creationId xmlns:a16="http://schemas.microsoft.com/office/drawing/2014/main" id="{976D3BBE-835B-9EFD-7E45-0F7F17C8D942}"/>
                </a:ext>
              </a:extLst>
            </p:cNvPr>
            <p:cNvSpPr/>
            <p:nvPr/>
          </p:nvSpPr>
          <p:spPr>
            <a:xfrm>
              <a:off x="4833982" y="3242753"/>
              <a:ext cx="59690" cy="85725"/>
            </a:xfrm>
            <a:custGeom>
              <a:avLst/>
              <a:gdLst/>
              <a:ahLst/>
              <a:cxnLst/>
              <a:rect l="l" t="t" r="r" b="b"/>
              <a:pathLst>
                <a:path w="59689" h="85725">
                  <a:moveTo>
                    <a:pt x="59461" y="0"/>
                  </a:moveTo>
                  <a:lnTo>
                    <a:pt x="42570" y="0"/>
                  </a:lnTo>
                  <a:lnTo>
                    <a:pt x="44259" y="40767"/>
                  </a:lnTo>
                  <a:lnTo>
                    <a:pt x="44132" y="43916"/>
                  </a:lnTo>
                  <a:lnTo>
                    <a:pt x="31762" y="43878"/>
                  </a:lnTo>
                  <a:lnTo>
                    <a:pt x="24422" y="43395"/>
                  </a:lnTo>
                  <a:lnTo>
                    <a:pt x="15671" y="40106"/>
                  </a:lnTo>
                  <a:lnTo>
                    <a:pt x="15671" y="27203"/>
                  </a:lnTo>
                  <a:lnTo>
                    <a:pt x="16891" y="0"/>
                  </a:lnTo>
                  <a:lnTo>
                    <a:pt x="0" y="0"/>
                  </a:lnTo>
                  <a:lnTo>
                    <a:pt x="8688" y="46058"/>
                  </a:lnTo>
                  <a:lnTo>
                    <a:pt x="43751" y="54203"/>
                  </a:lnTo>
                  <a:lnTo>
                    <a:pt x="42557" y="85674"/>
                  </a:lnTo>
                  <a:lnTo>
                    <a:pt x="59461" y="85674"/>
                  </a:lnTo>
                  <a:lnTo>
                    <a:pt x="57746" y="40741"/>
                  </a:lnTo>
                  <a:lnTo>
                    <a:pt x="59461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3">
              <a:extLst>
                <a:ext uri="{FF2B5EF4-FFF2-40B4-BE49-F238E27FC236}">
                  <a16:creationId xmlns:a16="http://schemas.microsoft.com/office/drawing/2014/main" id="{5724B77A-2A59-EB35-C719-81097FA7E9F4}"/>
                </a:ext>
              </a:extLst>
            </p:cNvPr>
            <p:cNvSpPr/>
            <p:nvPr/>
          </p:nvSpPr>
          <p:spPr>
            <a:xfrm>
              <a:off x="4972997" y="3242814"/>
              <a:ext cx="50165" cy="85725"/>
            </a:xfrm>
            <a:custGeom>
              <a:avLst/>
              <a:gdLst/>
              <a:ahLst/>
              <a:cxnLst/>
              <a:rect l="l" t="t" r="r" b="b"/>
              <a:pathLst>
                <a:path w="50164" h="85725">
                  <a:moveTo>
                    <a:pt x="45897" y="0"/>
                  </a:moveTo>
                  <a:lnTo>
                    <a:pt x="0" y="0"/>
                  </a:lnTo>
                  <a:lnTo>
                    <a:pt x="1714" y="40728"/>
                  </a:lnTo>
                  <a:lnTo>
                    <a:pt x="12" y="85661"/>
                  </a:lnTo>
                  <a:lnTo>
                    <a:pt x="46901" y="85661"/>
                  </a:lnTo>
                  <a:lnTo>
                    <a:pt x="49885" y="69380"/>
                  </a:lnTo>
                  <a:lnTo>
                    <a:pt x="16535" y="75361"/>
                  </a:lnTo>
                  <a:lnTo>
                    <a:pt x="15392" y="45250"/>
                  </a:lnTo>
                  <a:lnTo>
                    <a:pt x="43040" y="48386"/>
                  </a:lnTo>
                  <a:lnTo>
                    <a:pt x="44538" y="34455"/>
                  </a:lnTo>
                  <a:lnTo>
                    <a:pt x="15392" y="35420"/>
                  </a:lnTo>
                  <a:lnTo>
                    <a:pt x="16446" y="10566"/>
                  </a:lnTo>
                  <a:lnTo>
                    <a:pt x="48793" y="15049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34">
              <a:extLst>
                <a:ext uri="{FF2B5EF4-FFF2-40B4-BE49-F238E27FC236}">
                  <a16:creationId xmlns:a16="http://schemas.microsoft.com/office/drawing/2014/main" id="{A61BE419-B7F7-3A6F-A9BB-7DA727A43080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95939" y="3241603"/>
              <a:ext cx="71843" cy="87858"/>
            </a:xfrm>
            <a:prstGeom prst="rect">
              <a:avLst/>
            </a:prstGeom>
          </p:spPr>
        </p:pic>
        <p:pic>
          <p:nvPicPr>
            <p:cNvPr id="56" name="object 35">
              <a:extLst>
                <a:ext uri="{FF2B5EF4-FFF2-40B4-BE49-F238E27FC236}">
                  <a16:creationId xmlns:a16="http://schemas.microsoft.com/office/drawing/2014/main" id="{853940DB-4A6F-8DFD-325C-C8FBF4BA0C88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44196" y="3242698"/>
              <a:ext cx="65925" cy="85788"/>
            </a:xfrm>
            <a:prstGeom prst="rect">
              <a:avLst/>
            </a:prstGeom>
          </p:spPr>
        </p:pic>
        <p:pic>
          <p:nvPicPr>
            <p:cNvPr id="57" name="object 36">
              <a:extLst>
                <a:ext uri="{FF2B5EF4-FFF2-40B4-BE49-F238E27FC236}">
                  <a16:creationId xmlns:a16="http://schemas.microsoft.com/office/drawing/2014/main" id="{CBE539D6-3146-93AF-9EBA-BE283D6DEAC2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82242" y="3242815"/>
              <a:ext cx="76885" cy="85674"/>
            </a:xfrm>
            <a:prstGeom prst="rect">
              <a:avLst/>
            </a:prstGeom>
          </p:spPr>
        </p:pic>
        <p:pic>
          <p:nvPicPr>
            <p:cNvPr id="58" name="object 37">
              <a:extLst>
                <a:ext uri="{FF2B5EF4-FFF2-40B4-BE49-F238E27FC236}">
                  <a16:creationId xmlns:a16="http://schemas.microsoft.com/office/drawing/2014/main" id="{A308A9AE-88A3-C61A-B294-7AFA59D4AE30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38809" y="3215520"/>
              <a:ext cx="76885" cy="112937"/>
            </a:xfrm>
            <a:prstGeom prst="rect">
              <a:avLst/>
            </a:prstGeom>
          </p:spPr>
        </p:pic>
        <p:pic>
          <p:nvPicPr>
            <p:cNvPr id="59" name="object 38">
              <a:extLst>
                <a:ext uri="{FF2B5EF4-FFF2-40B4-BE49-F238E27FC236}">
                  <a16:creationId xmlns:a16="http://schemas.microsoft.com/office/drawing/2014/main" id="{04E124D7-98E8-56D8-B79D-1CBE9F4F3FA3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95450" y="3242698"/>
              <a:ext cx="65925" cy="85788"/>
            </a:xfrm>
            <a:prstGeom prst="rect">
              <a:avLst/>
            </a:prstGeom>
          </p:spPr>
        </p:pic>
        <p:pic>
          <p:nvPicPr>
            <p:cNvPr id="60" name="object 39">
              <a:extLst>
                <a:ext uri="{FF2B5EF4-FFF2-40B4-BE49-F238E27FC236}">
                  <a16:creationId xmlns:a16="http://schemas.microsoft.com/office/drawing/2014/main" id="{059FB93D-43C3-3707-71FD-A4D023575323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23414" y="3241616"/>
              <a:ext cx="82943" cy="87858"/>
            </a:xfrm>
            <a:prstGeom prst="rect">
              <a:avLst/>
            </a:prstGeom>
          </p:spPr>
        </p:pic>
        <p:pic>
          <p:nvPicPr>
            <p:cNvPr id="61" name="object 40">
              <a:extLst>
                <a:ext uri="{FF2B5EF4-FFF2-40B4-BE49-F238E27FC236}">
                  <a16:creationId xmlns:a16="http://schemas.microsoft.com/office/drawing/2014/main" id="{6C54223E-E4A8-B844-A9AB-9E7ACC05CB90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77581" y="3242815"/>
              <a:ext cx="98336" cy="85674"/>
            </a:xfrm>
            <a:prstGeom prst="rect">
              <a:avLst/>
            </a:prstGeom>
          </p:spPr>
        </p:pic>
        <p:pic>
          <p:nvPicPr>
            <p:cNvPr id="62" name="object 41">
              <a:extLst>
                <a:ext uri="{FF2B5EF4-FFF2-40B4-BE49-F238E27FC236}">
                  <a16:creationId xmlns:a16="http://schemas.microsoft.com/office/drawing/2014/main" id="{6B6E22AD-FD7D-3508-97B7-F2EA32DB8714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250750" y="3242815"/>
              <a:ext cx="71158" cy="85674"/>
            </a:xfrm>
            <a:prstGeom prst="rect">
              <a:avLst/>
            </a:prstGeom>
          </p:spPr>
        </p:pic>
        <p:pic>
          <p:nvPicPr>
            <p:cNvPr id="63" name="object 42">
              <a:extLst>
                <a:ext uri="{FF2B5EF4-FFF2-40B4-BE49-F238E27FC236}">
                  <a16:creationId xmlns:a16="http://schemas.microsoft.com/office/drawing/2014/main" id="{150C9210-D30D-EB1C-B8F0-FC9A62EE0678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94867" y="3242703"/>
              <a:ext cx="77317" cy="85775"/>
            </a:xfrm>
            <a:prstGeom prst="rect">
              <a:avLst/>
            </a:prstGeom>
          </p:spPr>
        </p:pic>
        <p:sp>
          <p:nvSpPr>
            <p:cNvPr id="64" name="object 43">
              <a:extLst>
                <a:ext uri="{FF2B5EF4-FFF2-40B4-BE49-F238E27FC236}">
                  <a16:creationId xmlns:a16="http://schemas.microsoft.com/office/drawing/2014/main" id="{8CA33D6B-6F61-C1A6-020D-755FCD731BF5}"/>
                </a:ext>
              </a:extLst>
            </p:cNvPr>
            <p:cNvSpPr/>
            <p:nvPr/>
          </p:nvSpPr>
          <p:spPr>
            <a:xfrm>
              <a:off x="6545323" y="3242814"/>
              <a:ext cx="50165" cy="85725"/>
            </a:xfrm>
            <a:custGeom>
              <a:avLst/>
              <a:gdLst/>
              <a:ahLst/>
              <a:cxnLst/>
              <a:rect l="l" t="t" r="r" b="b"/>
              <a:pathLst>
                <a:path w="50165" h="85725">
                  <a:moveTo>
                    <a:pt x="45897" y="0"/>
                  </a:moveTo>
                  <a:lnTo>
                    <a:pt x="0" y="0"/>
                  </a:lnTo>
                  <a:lnTo>
                    <a:pt x="1727" y="40728"/>
                  </a:lnTo>
                  <a:lnTo>
                    <a:pt x="12" y="85661"/>
                  </a:lnTo>
                  <a:lnTo>
                    <a:pt x="46901" y="85661"/>
                  </a:lnTo>
                  <a:lnTo>
                    <a:pt x="49898" y="69380"/>
                  </a:lnTo>
                  <a:lnTo>
                    <a:pt x="16548" y="75361"/>
                  </a:lnTo>
                  <a:lnTo>
                    <a:pt x="15392" y="45250"/>
                  </a:lnTo>
                  <a:lnTo>
                    <a:pt x="43040" y="48386"/>
                  </a:lnTo>
                  <a:lnTo>
                    <a:pt x="44551" y="34455"/>
                  </a:lnTo>
                  <a:lnTo>
                    <a:pt x="15392" y="35420"/>
                  </a:lnTo>
                  <a:lnTo>
                    <a:pt x="16446" y="10566"/>
                  </a:lnTo>
                  <a:lnTo>
                    <a:pt x="48793" y="15049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396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44">
              <a:extLst>
                <a:ext uri="{FF2B5EF4-FFF2-40B4-BE49-F238E27FC236}">
                  <a16:creationId xmlns:a16="http://schemas.microsoft.com/office/drawing/2014/main" id="{098F37B1-19BE-6804-B04F-E1927741D3BB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71701" y="3242698"/>
              <a:ext cx="65925" cy="85788"/>
            </a:xfrm>
            <a:prstGeom prst="rect">
              <a:avLst/>
            </a:prstGeom>
          </p:spPr>
        </p:pic>
        <p:pic>
          <p:nvPicPr>
            <p:cNvPr id="66" name="object 45">
              <a:extLst>
                <a:ext uri="{FF2B5EF4-FFF2-40B4-BE49-F238E27FC236}">
                  <a16:creationId xmlns:a16="http://schemas.microsoft.com/office/drawing/2014/main" id="{94A5511E-3C80-7FF5-C1F4-476C5AF13629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99672" y="3241606"/>
              <a:ext cx="71843" cy="87845"/>
            </a:xfrm>
            <a:prstGeom prst="rect">
              <a:avLst/>
            </a:prstGeom>
          </p:spPr>
        </p:pic>
        <p:grpSp>
          <p:nvGrpSpPr>
            <p:cNvPr id="67" name="object 46">
              <a:extLst>
                <a:ext uri="{FF2B5EF4-FFF2-40B4-BE49-F238E27FC236}">
                  <a16:creationId xmlns:a16="http://schemas.microsoft.com/office/drawing/2014/main" id="{9DA06506-6429-6678-1DE5-BF90EF199973}"/>
                </a:ext>
              </a:extLst>
            </p:cNvPr>
            <p:cNvGrpSpPr/>
            <p:nvPr/>
          </p:nvGrpSpPr>
          <p:grpSpPr>
            <a:xfrm>
              <a:off x="4698249" y="1102540"/>
              <a:ext cx="1296035" cy="1167130"/>
              <a:chOff x="4698249" y="1102540"/>
              <a:chExt cx="1296035" cy="1167130"/>
            </a:xfrm>
          </p:grpSpPr>
          <p:sp>
            <p:nvSpPr>
              <p:cNvPr id="68" name="object 47">
                <a:extLst>
                  <a:ext uri="{FF2B5EF4-FFF2-40B4-BE49-F238E27FC236}">
                    <a16:creationId xmlns:a16="http://schemas.microsoft.com/office/drawing/2014/main" id="{02F0836C-02B2-1554-B5EB-52669823A9CA}"/>
                  </a:ext>
                </a:extLst>
              </p:cNvPr>
              <p:cNvSpPr/>
              <p:nvPr/>
            </p:nvSpPr>
            <p:spPr>
              <a:xfrm>
                <a:off x="5366835" y="1160783"/>
                <a:ext cx="164465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164464" h="373380">
                    <a:moveTo>
                      <a:pt x="6083" y="0"/>
                    </a:moveTo>
                    <a:lnTo>
                      <a:pt x="0" y="372808"/>
                    </a:lnTo>
                    <a:lnTo>
                      <a:pt x="164083" y="239077"/>
                    </a:lnTo>
                    <a:lnTo>
                      <a:pt x="6083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9" name="object 48">
                <a:extLst>
                  <a:ext uri="{FF2B5EF4-FFF2-40B4-BE49-F238E27FC236}">
                    <a16:creationId xmlns:a16="http://schemas.microsoft.com/office/drawing/2014/main" id="{6E44178D-B770-B70A-D6A0-BAB54FB8814E}"/>
                  </a:ext>
                </a:extLst>
              </p:cNvPr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5366828" y="1399857"/>
                <a:ext cx="288742" cy="505576"/>
              </a:xfrm>
              <a:prstGeom prst="rect">
                <a:avLst/>
              </a:prstGeom>
            </p:spPr>
          </p:pic>
          <p:sp>
            <p:nvSpPr>
              <p:cNvPr id="70" name="object 49">
                <a:extLst>
                  <a:ext uri="{FF2B5EF4-FFF2-40B4-BE49-F238E27FC236}">
                    <a16:creationId xmlns:a16="http://schemas.microsoft.com/office/drawing/2014/main" id="{57718A4A-8A99-F5E2-5059-ACC2F90D52E9}"/>
                  </a:ext>
                </a:extLst>
              </p:cNvPr>
              <p:cNvSpPr/>
              <p:nvPr/>
            </p:nvSpPr>
            <p:spPr>
              <a:xfrm>
                <a:off x="5682233" y="1792894"/>
                <a:ext cx="274320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20344">
                    <a:moveTo>
                      <a:pt x="274091" y="0"/>
                    </a:moveTo>
                    <a:lnTo>
                      <a:pt x="0" y="219836"/>
                    </a:lnTo>
                    <a:lnTo>
                      <a:pt x="254406" y="107530"/>
                    </a:lnTo>
                    <a:lnTo>
                      <a:pt x="274091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50">
                <a:extLst>
                  <a:ext uri="{FF2B5EF4-FFF2-40B4-BE49-F238E27FC236}">
                    <a16:creationId xmlns:a16="http://schemas.microsoft.com/office/drawing/2014/main" id="{C2CCB0D7-E69D-1212-0416-E23C251D7EBA}"/>
                  </a:ext>
                </a:extLst>
              </p:cNvPr>
              <p:cNvSpPr/>
              <p:nvPr/>
            </p:nvSpPr>
            <p:spPr>
              <a:xfrm>
                <a:off x="5682232" y="1900431"/>
                <a:ext cx="254635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254635" h="121285">
                    <a:moveTo>
                      <a:pt x="254406" y="0"/>
                    </a:moveTo>
                    <a:lnTo>
                      <a:pt x="0" y="112293"/>
                    </a:lnTo>
                    <a:lnTo>
                      <a:pt x="122783" y="120840"/>
                    </a:lnTo>
                    <a:lnTo>
                      <a:pt x="254406" y="0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51">
                <a:extLst>
                  <a:ext uri="{FF2B5EF4-FFF2-40B4-BE49-F238E27FC236}">
                    <a16:creationId xmlns:a16="http://schemas.microsoft.com/office/drawing/2014/main" id="{85EB3639-2611-D4C3-F19E-5984C5FE7527}"/>
                  </a:ext>
                </a:extLst>
              </p:cNvPr>
              <p:cNvSpPr/>
              <p:nvPr/>
            </p:nvSpPr>
            <p:spPr>
              <a:xfrm>
                <a:off x="5682232" y="2012731"/>
                <a:ext cx="26670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88900">
                    <a:moveTo>
                      <a:pt x="0" y="0"/>
                    </a:moveTo>
                    <a:lnTo>
                      <a:pt x="240385" y="88379"/>
                    </a:lnTo>
                    <a:lnTo>
                      <a:pt x="266179" y="43675"/>
                    </a:lnTo>
                    <a:lnTo>
                      <a:pt x="122783" y="8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52">
                <a:extLst>
                  <a:ext uri="{FF2B5EF4-FFF2-40B4-BE49-F238E27FC236}">
                    <a16:creationId xmlns:a16="http://schemas.microsoft.com/office/drawing/2014/main" id="{5FC3D065-DFE1-69A1-822F-2491B9B054A2}"/>
                  </a:ext>
                </a:extLst>
              </p:cNvPr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5458569" y="2012725"/>
                <a:ext cx="464049" cy="236918"/>
              </a:xfrm>
              <a:prstGeom prst="rect">
                <a:avLst/>
              </a:prstGeom>
            </p:spPr>
          </p:pic>
          <p:sp>
            <p:nvSpPr>
              <p:cNvPr id="74" name="object 53">
                <a:extLst>
                  <a:ext uri="{FF2B5EF4-FFF2-40B4-BE49-F238E27FC236}">
                    <a16:creationId xmlns:a16="http://schemas.microsoft.com/office/drawing/2014/main" id="{8EBF718D-352A-2D82-5948-B33D68BC0F2C}"/>
                  </a:ext>
                </a:extLst>
              </p:cNvPr>
              <p:cNvSpPr/>
              <p:nvPr/>
            </p:nvSpPr>
            <p:spPr>
              <a:xfrm>
                <a:off x="5673734" y="1760517"/>
                <a:ext cx="274955" cy="232410"/>
              </a:xfrm>
              <a:custGeom>
                <a:avLst/>
                <a:gdLst/>
                <a:ahLst/>
                <a:cxnLst/>
                <a:rect l="l" t="t" r="r" b="b"/>
                <a:pathLst>
                  <a:path w="274954" h="232410">
                    <a:moveTo>
                      <a:pt x="151955" y="0"/>
                    </a:moveTo>
                    <a:lnTo>
                      <a:pt x="0" y="232359"/>
                    </a:lnTo>
                    <a:lnTo>
                      <a:pt x="274421" y="9893"/>
                    </a:lnTo>
                    <a:lnTo>
                      <a:pt x="151955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54">
                <a:extLst>
                  <a:ext uri="{FF2B5EF4-FFF2-40B4-BE49-F238E27FC236}">
                    <a16:creationId xmlns:a16="http://schemas.microsoft.com/office/drawing/2014/main" id="{9C14823C-56FA-7866-2765-8F9D4AEC32BB}"/>
                  </a:ext>
                </a:extLst>
              </p:cNvPr>
              <p:cNvSpPr/>
              <p:nvPr/>
            </p:nvSpPr>
            <p:spPr>
              <a:xfrm>
                <a:off x="5447356" y="1905439"/>
                <a:ext cx="226695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26695" h="271144">
                    <a:moveTo>
                      <a:pt x="33921" y="0"/>
                    </a:moveTo>
                    <a:lnTo>
                      <a:pt x="0" y="270802"/>
                    </a:lnTo>
                    <a:lnTo>
                      <a:pt x="226377" y="87439"/>
                    </a:lnTo>
                    <a:lnTo>
                      <a:pt x="33921" y="0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55">
                <a:extLst>
                  <a:ext uri="{FF2B5EF4-FFF2-40B4-BE49-F238E27FC236}">
                    <a16:creationId xmlns:a16="http://schemas.microsoft.com/office/drawing/2014/main" id="{F7092F6D-8B95-84C7-81EB-63F38C035927}"/>
                  </a:ext>
                </a:extLst>
              </p:cNvPr>
              <p:cNvSpPr/>
              <p:nvPr/>
            </p:nvSpPr>
            <p:spPr>
              <a:xfrm>
                <a:off x="5481281" y="1760512"/>
                <a:ext cx="344805" cy="23241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232410">
                    <a:moveTo>
                      <a:pt x="344411" y="0"/>
                    </a:moveTo>
                    <a:lnTo>
                      <a:pt x="155905" y="139915"/>
                    </a:lnTo>
                    <a:lnTo>
                      <a:pt x="0" y="144932"/>
                    </a:lnTo>
                    <a:lnTo>
                      <a:pt x="192455" y="232371"/>
                    </a:lnTo>
                    <a:lnTo>
                      <a:pt x="344411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7" name="object 56">
                <a:extLst>
                  <a:ext uri="{FF2B5EF4-FFF2-40B4-BE49-F238E27FC236}">
                    <a16:creationId xmlns:a16="http://schemas.microsoft.com/office/drawing/2014/main" id="{47EAA298-EFB3-0A6C-DD05-1637D32D8FDE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5447360" y="1760512"/>
                <a:ext cx="378333" cy="415731"/>
              </a:xfrm>
              <a:prstGeom prst="rect">
                <a:avLst/>
              </a:prstGeom>
            </p:spPr>
          </p:pic>
          <p:sp>
            <p:nvSpPr>
              <p:cNvPr id="78" name="object 57">
                <a:extLst>
                  <a:ext uri="{FF2B5EF4-FFF2-40B4-BE49-F238E27FC236}">
                    <a16:creationId xmlns:a16="http://schemas.microsoft.com/office/drawing/2014/main" id="{05236363-FDB7-F01E-3BD8-AECED00EBF86}"/>
                  </a:ext>
                </a:extLst>
              </p:cNvPr>
              <p:cNvSpPr/>
              <p:nvPr/>
            </p:nvSpPr>
            <p:spPr>
              <a:xfrm>
                <a:off x="5212161" y="1163388"/>
                <a:ext cx="135255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386080">
                    <a:moveTo>
                      <a:pt x="128498" y="0"/>
                    </a:moveTo>
                    <a:lnTo>
                      <a:pt x="0" y="172097"/>
                    </a:lnTo>
                    <a:lnTo>
                      <a:pt x="134632" y="385521"/>
                    </a:lnTo>
                    <a:lnTo>
                      <a:pt x="128498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58">
                <a:extLst>
                  <a:ext uri="{FF2B5EF4-FFF2-40B4-BE49-F238E27FC236}">
                    <a16:creationId xmlns:a16="http://schemas.microsoft.com/office/drawing/2014/main" id="{2F5F1E58-9BE0-BE3B-AD34-771414BBB04D}"/>
                  </a:ext>
                </a:extLst>
              </p:cNvPr>
              <p:cNvSpPr/>
              <p:nvPr/>
            </p:nvSpPr>
            <p:spPr>
              <a:xfrm>
                <a:off x="5128628" y="1335493"/>
                <a:ext cx="21844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81635">
                    <a:moveTo>
                      <a:pt x="159740" y="200050"/>
                    </a:moveTo>
                    <a:lnTo>
                      <a:pt x="0" y="95021"/>
                    </a:lnTo>
                    <a:lnTo>
                      <a:pt x="100507" y="381038"/>
                    </a:lnTo>
                    <a:lnTo>
                      <a:pt x="159740" y="200050"/>
                    </a:lnTo>
                    <a:close/>
                  </a:path>
                  <a:path w="218439" h="381635">
                    <a:moveTo>
                      <a:pt x="218160" y="213423"/>
                    </a:moveTo>
                    <a:lnTo>
                      <a:pt x="83527" y="0"/>
                    </a:lnTo>
                    <a:lnTo>
                      <a:pt x="159740" y="200037"/>
                    </a:lnTo>
                    <a:lnTo>
                      <a:pt x="218160" y="213423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59">
                <a:extLst>
                  <a:ext uri="{FF2B5EF4-FFF2-40B4-BE49-F238E27FC236}">
                    <a16:creationId xmlns:a16="http://schemas.microsoft.com/office/drawing/2014/main" id="{A952E75F-062B-D967-341D-18DE1AAAEE5F}"/>
                  </a:ext>
                </a:extLst>
              </p:cNvPr>
              <p:cNvSpPr/>
              <p:nvPr/>
            </p:nvSpPr>
            <p:spPr>
              <a:xfrm>
                <a:off x="5093126" y="1430510"/>
                <a:ext cx="13652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286385">
                    <a:moveTo>
                      <a:pt x="35509" y="0"/>
                    </a:moveTo>
                    <a:lnTo>
                      <a:pt x="0" y="72021"/>
                    </a:lnTo>
                    <a:lnTo>
                      <a:pt x="136016" y="286016"/>
                    </a:lnTo>
                    <a:lnTo>
                      <a:pt x="35509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1" name="object 60">
                <a:extLst>
                  <a:ext uri="{FF2B5EF4-FFF2-40B4-BE49-F238E27FC236}">
                    <a16:creationId xmlns:a16="http://schemas.microsoft.com/office/drawing/2014/main" id="{DB91DF71-BB3E-7B0E-4A3E-0F88BF8644A1}"/>
                  </a:ext>
                </a:extLst>
              </p:cNvPr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5038469" y="1590078"/>
                <a:ext cx="306810" cy="315357"/>
              </a:xfrm>
              <a:prstGeom prst="rect">
                <a:avLst/>
              </a:prstGeom>
            </p:spPr>
          </p:pic>
          <p:sp>
            <p:nvSpPr>
              <p:cNvPr id="82" name="object 61">
                <a:extLst>
                  <a:ext uri="{FF2B5EF4-FFF2-40B4-BE49-F238E27FC236}">
                    <a16:creationId xmlns:a16="http://schemas.microsoft.com/office/drawing/2014/main" id="{54DBD22E-2861-4724-8EE9-73AEE425FFEE}"/>
                  </a:ext>
                </a:extLst>
              </p:cNvPr>
              <p:cNvSpPr/>
              <p:nvPr/>
            </p:nvSpPr>
            <p:spPr>
              <a:xfrm>
                <a:off x="4729919" y="1718628"/>
                <a:ext cx="30480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74319">
                    <a:moveTo>
                      <a:pt x="0" y="0"/>
                    </a:moveTo>
                    <a:lnTo>
                      <a:pt x="33540" y="177711"/>
                    </a:lnTo>
                    <a:lnTo>
                      <a:pt x="304533" y="274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62">
                <a:extLst>
                  <a:ext uri="{FF2B5EF4-FFF2-40B4-BE49-F238E27FC236}">
                    <a16:creationId xmlns:a16="http://schemas.microsoft.com/office/drawing/2014/main" id="{949B0B56-D1D5-6060-CF2C-5F5E1976D4EB}"/>
                  </a:ext>
                </a:extLst>
              </p:cNvPr>
              <p:cNvSpPr/>
              <p:nvPr/>
            </p:nvSpPr>
            <p:spPr>
              <a:xfrm>
                <a:off x="4763452" y="1896338"/>
                <a:ext cx="49212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92125" h="298450">
                    <a:moveTo>
                      <a:pt x="270992" y="96545"/>
                    </a:moveTo>
                    <a:lnTo>
                      <a:pt x="0" y="0"/>
                    </a:lnTo>
                    <a:lnTo>
                      <a:pt x="190220" y="151282"/>
                    </a:lnTo>
                    <a:lnTo>
                      <a:pt x="270992" y="96545"/>
                    </a:lnTo>
                    <a:close/>
                  </a:path>
                  <a:path w="492125" h="298450">
                    <a:moveTo>
                      <a:pt x="491553" y="297878"/>
                    </a:moveTo>
                    <a:lnTo>
                      <a:pt x="270992" y="96545"/>
                    </a:lnTo>
                    <a:lnTo>
                      <a:pt x="416674" y="297878"/>
                    </a:lnTo>
                    <a:lnTo>
                      <a:pt x="491553" y="297878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63">
                <a:extLst>
                  <a:ext uri="{FF2B5EF4-FFF2-40B4-BE49-F238E27FC236}">
                    <a16:creationId xmlns:a16="http://schemas.microsoft.com/office/drawing/2014/main" id="{358BE599-61E4-EEC8-5007-64BBB70F70FF}"/>
                  </a:ext>
                </a:extLst>
              </p:cNvPr>
              <p:cNvSpPr/>
              <p:nvPr/>
            </p:nvSpPr>
            <p:spPr>
              <a:xfrm>
                <a:off x="5034446" y="1992881"/>
                <a:ext cx="146050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257175">
                    <a:moveTo>
                      <a:pt x="0" y="0"/>
                    </a:moveTo>
                    <a:lnTo>
                      <a:pt x="102235" y="256768"/>
                    </a:lnTo>
                    <a:lnTo>
                      <a:pt x="145681" y="201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64">
                <a:extLst>
                  <a:ext uri="{FF2B5EF4-FFF2-40B4-BE49-F238E27FC236}">
                    <a16:creationId xmlns:a16="http://schemas.microsoft.com/office/drawing/2014/main" id="{FB9C0C98-E7C6-8352-F1B7-7B05A8C89891}"/>
                  </a:ext>
                </a:extLst>
              </p:cNvPr>
              <p:cNvSpPr/>
              <p:nvPr/>
            </p:nvSpPr>
            <p:spPr>
              <a:xfrm>
                <a:off x="4742307" y="1683587"/>
                <a:ext cx="394970" cy="566420"/>
              </a:xfrm>
              <a:custGeom>
                <a:avLst/>
                <a:gdLst/>
                <a:ahLst/>
                <a:cxnLst/>
                <a:rect l="l" t="t" r="r" b="b"/>
                <a:pathLst>
                  <a:path w="394970" h="566419">
                    <a:moveTo>
                      <a:pt x="282105" y="274281"/>
                    </a:moveTo>
                    <a:lnTo>
                      <a:pt x="100177" y="0"/>
                    </a:lnTo>
                    <a:lnTo>
                      <a:pt x="0" y="16967"/>
                    </a:lnTo>
                    <a:lnTo>
                      <a:pt x="282105" y="274281"/>
                    </a:lnTo>
                    <a:close/>
                  </a:path>
                  <a:path w="394970" h="566419">
                    <a:moveTo>
                      <a:pt x="394373" y="566064"/>
                    </a:moveTo>
                    <a:lnTo>
                      <a:pt x="292138" y="309295"/>
                    </a:lnTo>
                    <a:lnTo>
                      <a:pt x="220040" y="470471"/>
                    </a:lnTo>
                    <a:lnTo>
                      <a:pt x="305269" y="566064"/>
                    </a:lnTo>
                    <a:lnTo>
                      <a:pt x="394373" y="566064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65">
                <a:extLst>
                  <a:ext uri="{FF2B5EF4-FFF2-40B4-BE49-F238E27FC236}">
                    <a16:creationId xmlns:a16="http://schemas.microsoft.com/office/drawing/2014/main" id="{8CA46463-D341-134F-D838-7BDCC32B3BEF}"/>
                  </a:ext>
                </a:extLst>
              </p:cNvPr>
              <p:cNvSpPr/>
              <p:nvPr/>
            </p:nvSpPr>
            <p:spPr>
              <a:xfrm>
                <a:off x="4842484" y="1683576"/>
                <a:ext cx="196215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196214" h="274319">
                    <a:moveTo>
                      <a:pt x="0" y="0"/>
                    </a:moveTo>
                    <a:lnTo>
                      <a:pt x="181927" y="274281"/>
                    </a:lnTo>
                    <a:lnTo>
                      <a:pt x="195986" y="123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66">
                <a:extLst>
                  <a:ext uri="{FF2B5EF4-FFF2-40B4-BE49-F238E27FC236}">
                    <a16:creationId xmlns:a16="http://schemas.microsoft.com/office/drawing/2014/main" id="{6D9C7EB4-772A-7F19-8FA9-0DBC0CCAFF34}"/>
                  </a:ext>
                </a:extLst>
              </p:cNvPr>
              <p:cNvSpPr/>
              <p:nvPr/>
            </p:nvSpPr>
            <p:spPr>
              <a:xfrm>
                <a:off x="5107824" y="1896344"/>
                <a:ext cx="15875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0035">
                    <a:moveTo>
                      <a:pt x="64490" y="0"/>
                    </a:moveTo>
                    <a:lnTo>
                      <a:pt x="0" y="137185"/>
                    </a:lnTo>
                    <a:lnTo>
                      <a:pt x="158394" y="279895"/>
                    </a:lnTo>
                    <a:lnTo>
                      <a:pt x="64490" y="0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67">
                <a:extLst>
                  <a:ext uri="{FF2B5EF4-FFF2-40B4-BE49-F238E27FC236}">
                    <a16:creationId xmlns:a16="http://schemas.microsoft.com/office/drawing/2014/main" id="{2FDA7063-1328-2758-2F59-962CF619CEA5}"/>
                  </a:ext>
                </a:extLst>
              </p:cNvPr>
              <p:cNvSpPr/>
              <p:nvPr/>
            </p:nvSpPr>
            <p:spPr>
              <a:xfrm>
                <a:off x="5259476" y="1611756"/>
                <a:ext cx="194945" cy="582930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582930">
                    <a:moveTo>
                      <a:pt x="97307" y="166268"/>
                    </a:moveTo>
                    <a:lnTo>
                      <a:pt x="41211" y="294817"/>
                    </a:lnTo>
                    <a:lnTo>
                      <a:pt x="75882" y="582460"/>
                    </a:lnTo>
                    <a:lnTo>
                      <a:pt x="97307" y="582460"/>
                    </a:lnTo>
                    <a:lnTo>
                      <a:pt x="97307" y="166268"/>
                    </a:lnTo>
                    <a:close/>
                  </a:path>
                  <a:path w="194945" h="582930">
                    <a:moveTo>
                      <a:pt x="194614" y="296138"/>
                    </a:moveTo>
                    <a:lnTo>
                      <a:pt x="168109" y="231863"/>
                    </a:lnTo>
                    <a:lnTo>
                      <a:pt x="97307" y="0"/>
                    </a:lnTo>
                    <a:lnTo>
                      <a:pt x="24472" y="238607"/>
                    </a:lnTo>
                    <a:lnTo>
                      <a:pt x="0" y="296138"/>
                    </a:lnTo>
                    <a:lnTo>
                      <a:pt x="31140" y="582460"/>
                    </a:lnTo>
                    <a:lnTo>
                      <a:pt x="54495" y="582460"/>
                    </a:lnTo>
                    <a:lnTo>
                      <a:pt x="24790" y="293687"/>
                    </a:lnTo>
                    <a:lnTo>
                      <a:pt x="97231" y="96837"/>
                    </a:lnTo>
                    <a:lnTo>
                      <a:pt x="169837" y="293687"/>
                    </a:lnTo>
                    <a:lnTo>
                      <a:pt x="140119" y="582460"/>
                    </a:lnTo>
                    <a:lnTo>
                      <a:pt x="163487" y="582460"/>
                    </a:lnTo>
                    <a:lnTo>
                      <a:pt x="194614" y="296138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68">
                <a:extLst>
                  <a:ext uri="{FF2B5EF4-FFF2-40B4-BE49-F238E27FC236}">
                    <a16:creationId xmlns:a16="http://schemas.microsoft.com/office/drawing/2014/main" id="{FD803CE6-A340-3725-1FF3-FF160691AAD6}"/>
                  </a:ext>
                </a:extLst>
              </p:cNvPr>
              <p:cNvSpPr/>
              <p:nvPr/>
            </p:nvSpPr>
            <p:spPr>
              <a:xfrm>
                <a:off x="5168620" y="1778025"/>
                <a:ext cx="376555" cy="471805"/>
              </a:xfrm>
              <a:custGeom>
                <a:avLst/>
                <a:gdLst/>
                <a:ahLst/>
                <a:cxnLst/>
                <a:rect l="l" t="t" r="r" b="b"/>
                <a:pathLst>
                  <a:path w="376554" h="471805">
                    <a:moveTo>
                      <a:pt x="244259" y="128549"/>
                    </a:moveTo>
                    <a:lnTo>
                      <a:pt x="188163" y="0"/>
                    </a:lnTo>
                    <a:lnTo>
                      <a:pt x="188163" y="416191"/>
                    </a:lnTo>
                    <a:lnTo>
                      <a:pt x="209588" y="416191"/>
                    </a:lnTo>
                    <a:lnTo>
                      <a:pt x="244259" y="128549"/>
                    </a:lnTo>
                    <a:close/>
                  </a:path>
                  <a:path w="376554" h="471805">
                    <a:moveTo>
                      <a:pt x="376326" y="471627"/>
                    </a:moveTo>
                    <a:lnTo>
                      <a:pt x="362292" y="437705"/>
                    </a:lnTo>
                    <a:lnTo>
                      <a:pt x="15557" y="437705"/>
                    </a:lnTo>
                    <a:lnTo>
                      <a:pt x="0" y="471627"/>
                    </a:lnTo>
                    <a:lnTo>
                      <a:pt x="376326" y="471627"/>
                    </a:lnTo>
                    <a:close/>
                  </a:path>
                </a:pathLst>
              </a:custGeom>
              <a:solidFill>
                <a:srgbClr val="8ABCD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69">
                <a:extLst>
                  <a:ext uri="{FF2B5EF4-FFF2-40B4-BE49-F238E27FC236}">
                    <a16:creationId xmlns:a16="http://schemas.microsoft.com/office/drawing/2014/main" id="{B6E992A5-5635-2DBA-0D81-5B09FB75B82E}"/>
                  </a:ext>
                </a:extLst>
              </p:cNvPr>
              <p:cNvSpPr/>
              <p:nvPr/>
            </p:nvSpPr>
            <p:spPr>
              <a:xfrm>
                <a:off x="5229138" y="1535532"/>
                <a:ext cx="118110" cy="181610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81610">
                    <a:moveTo>
                      <a:pt x="59232" y="0"/>
                    </a:moveTo>
                    <a:lnTo>
                      <a:pt x="0" y="180987"/>
                    </a:lnTo>
                    <a:lnTo>
                      <a:pt x="116141" y="54546"/>
                    </a:lnTo>
                    <a:lnTo>
                      <a:pt x="117652" y="13373"/>
                    </a:lnTo>
                    <a:lnTo>
                      <a:pt x="59232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1" name="object 70">
                <a:extLst>
                  <a:ext uri="{FF2B5EF4-FFF2-40B4-BE49-F238E27FC236}">
                    <a16:creationId xmlns:a16="http://schemas.microsoft.com/office/drawing/2014/main" id="{3F884B72-B718-C149-F8B0-36A0F540822A}"/>
                  </a:ext>
                </a:extLst>
              </p:cNvPr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5024411" y="1807516"/>
                <a:ext cx="147904" cy="226009"/>
              </a:xfrm>
              <a:prstGeom prst="rect">
                <a:avLst/>
              </a:prstGeom>
            </p:spPr>
          </p:pic>
          <p:sp>
            <p:nvSpPr>
              <p:cNvPr id="92" name="object 71">
                <a:extLst>
                  <a:ext uri="{FF2B5EF4-FFF2-40B4-BE49-F238E27FC236}">
                    <a16:creationId xmlns:a16="http://schemas.microsoft.com/office/drawing/2014/main" id="{67A72A70-693D-EF75-8213-31E6D4DC716A}"/>
                  </a:ext>
                </a:extLst>
              </p:cNvPr>
              <p:cNvSpPr/>
              <p:nvPr/>
            </p:nvSpPr>
            <p:spPr>
              <a:xfrm>
                <a:off x="5172311" y="1896342"/>
                <a:ext cx="939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280035">
                    <a:moveTo>
                      <a:pt x="0" y="0"/>
                    </a:moveTo>
                    <a:lnTo>
                      <a:pt x="93916" y="279895"/>
                    </a:lnTo>
                    <a:lnTo>
                      <a:pt x="60007" y="9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B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72">
                <a:extLst>
                  <a:ext uri="{FF2B5EF4-FFF2-40B4-BE49-F238E27FC236}">
                    <a16:creationId xmlns:a16="http://schemas.microsoft.com/office/drawing/2014/main" id="{8AA10EEA-3DD8-E523-FC9E-C119BE2CE371}"/>
                  </a:ext>
                </a:extLst>
              </p:cNvPr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4750274" y="1992876"/>
                <a:ext cx="284166" cy="161188"/>
              </a:xfrm>
              <a:prstGeom prst="rect">
                <a:avLst/>
              </a:prstGeom>
            </p:spPr>
          </p:pic>
          <p:sp>
            <p:nvSpPr>
              <p:cNvPr id="94" name="object 73">
                <a:extLst>
                  <a:ext uri="{FF2B5EF4-FFF2-40B4-BE49-F238E27FC236}">
                    <a16:creationId xmlns:a16="http://schemas.microsoft.com/office/drawing/2014/main" id="{ED176B7B-6000-793D-8D0D-3810EF207A7D}"/>
                  </a:ext>
                </a:extLst>
              </p:cNvPr>
              <p:cNvSpPr/>
              <p:nvPr/>
            </p:nvSpPr>
            <p:spPr>
              <a:xfrm>
                <a:off x="4698249" y="1102540"/>
                <a:ext cx="1296035" cy="1167130"/>
              </a:xfrm>
              <a:custGeom>
                <a:avLst/>
                <a:gdLst/>
                <a:ahLst/>
                <a:cxnLst/>
                <a:rect l="l" t="t" r="r" b="b"/>
                <a:pathLst>
                  <a:path w="1296035" h="1167130">
                    <a:moveTo>
                      <a:pt x="62204" y="934161"/>
                    </a:moveTo>
                    <a:lnTo>
                      <a:pt x="32232" y="1062266"/>
                    </a:lnTo>
                    <a:lnTo>
                      <a:pt x="256578" y="1069670"/>
                    </a:lnTo>
                    <a:lnTo>
                      <a:pt x="325653" y="1166710"/>
                    </a:lnTo>
                    <a:lnTo>
                      <a:pt x="993089" y="1166710"/>
                    </a:lnTo>
                    <a:lnTo>
                      <a:pt x="1000256" y="1147102"/>
                    </a:lnTo>
                    <a:lnTo>
                      <a:pt x="349326" y="1147102"/>
                    </a:lnTo>
                    <a:lnTo>
                      <a:pt x="264096" y="1051521"/>
                    </a:lnTo>
                    <a:lnTo>
                      <a:pt x="52031" y="1038885"/>
                    </a:lnTo>
                    <a:lnTo>
                      <a:pt x="84683" y="947242"/>
                    </a:lnTo>
                    <a:lnTo>
                      <a:pt x="255422" y="945070"/>
                    </a:lnTo>
                    <a:lnTo>
                      <a:pt x="242659" y="934859"/>
                    </a:lnTo>
                    <a:lnTo>
                      <a:pt x="214553" y="934859"/>
                    </a:lnTo>
                    <a:lnTo>
                      <a:pt x="62204" y="934161"/>
                    </a:lnTo>
                    <a:close/>
                  </a:path>
                  <a:path w="1296035" h="1167130">
                    <a:moveTo>
                      <a:pt x="835202" y="1091666"/>
                    </a:moveTo>
                    <a:lnTo>
                      <a:pt x="481876" y="1091666"/>
                    </a:lnTo>
                    <a:lnTo>
                      <a:pt x="438429" y="1147102"/>
                    </a:lnTo>
                    <a:lnTo>
                      <a:pt x="470382" y="1147102"/>
                    </a:lnTo>
                    <a:lnTo>
                      <a:pt x="485940" y="1113193"/>
                    </a:lnTo>
                    <a:lnTo>
                      <a:pt x="852073" y="1113193"/>
                    </a:lnTo>
                    <a:lnTo>
                      <a:pt x="835202" y="1091666"/>
                    </a:lnTo>
                    <a:close/>
                  </a:path>
                  <a:path w="1296035" h="1167130">
                    <a:moveTo>
                      <a:pt x="852073" y="1113193"/>
                    </a:moveTo>
                    <a:lnTo>
                      <a:pt x="831164" y="1113193"/>
                    </a:lnTo>
                    <a:lnTo>
                      <a:pt x="846696" y="1147102"/>
                    </a:lnTo>
                    <a:lnTo>
                      <a:pt x="878649" y="1147102"/>
                    </a:lnTo>
                    <a:lnTo>
                      <a:pt x="852073" y="1113193"/>
                    </a:lnTo>
                    <a:close/>
                  </a:path>
                  <a:path w="1296035" h="1167130">
                    <a:moveTo>
                      <a:pt x="1285809" y="690359"/>
                    </a:moveTo>
                    <a:lnTo>
                      <a:pt x="1258074" y="690359"/>
                    </a:lnTo>
                    <a:lnTo>
                      <a:pt x="1235900" y="800442"/>
                    </a:lnTo>
                    <a:lnTo>
                      <a:pt x="1106766" y="918730"/>
                    </a:lnTo>
                    <a:lnTo>
                      <a:pt x="1250162" y="953871"/>
                    </a:lnTo>
                    <a:lnTo>
                      <a:pt x="1224368" y="998562"/>
                    </a:lnTo>
                    <a:lnTo>
                      <a:pt x="1015136" y="1035456"/>
                    </a:lnTo>
                    <a:lnTo>
                      <a:pt x="967765" y="1147102"/>
                    </a:lnTo>
                    <a:lnTo>
                      <a:pt x="1000256" y="1147102"/>
                    </a:lnTo>
                    <a:lnTo>
                      <a:pt x="1032370" y="1059243"/>
                    </a:lnTo>
                    <a:lnTo>
                      <a:pt x="1237145" y="1014399"/>
                    </a:lnTo>
                    <a:lnTo>
                      <a:pt x="1275448" y="946962"/>
                    </a:lnTo>
                    <a:lnTo>
                      <a:pt x="1148651" y="914095"/>
                    </a:lnTo>
                    <a:lnTo>
                      <a:pt x="1256334" y="823175"/>
                    </a:lnTo>
                    <a:lnTo>
                      <a:pt x="1285809" y="690359"/>
                    </a:lnTo>
                    <a:close/>
                  </a:path>
                  <a:path w="1296035" h="1167130">
                    <a:moveTo>
                      <a:pt x="63464" y="616089"/>
                    </a:moveTo>
                    <a:lnTo>
                      <a:pt x="31673" y="616089"/>
                    </a:lnTo>
                    <a:lnTo>
                      <a:pt x="530612" y="1067133"/>
                    </a:lnTo>
                    <a:lnTo>
                      <a:pt x="556755" y="1091666"/>
                    </a:lnTo>
                    <a:lnTo>
                      <a:pt x="592378" y="1091666"/>
                    </a:lnTo>
                    <a:lnTo>
                      <a:pt x="590424" y="1073696"/>
                    </a:lnTo>
                    <a:lnTo>
                      <a:pt x="567969" y="1073696"/>
                    </a:lnTo>
                    <a:lnTo>
                      <a:pt x="80152" y="631434"/>
                    </a:lnTo>
                    <a:lnTo>
                      <a:pt x="63464" y="616089"/>
                    </a:lnTo>
                    <a:close/>
                  </a:path>
                  <a:path w="1296035" h="1167130">
                    <a:moveTo>
                      <a:pt x="658469" y="606031"/>
                    </a:moveTo>
                    <a:lnTo>
                      <a:pt x="586028" y="802894"/>
                    </a:lnTo>
                    <a:lnTo>
                      <a:pt x="615734" y="1091666"/>
                    </a:lnTo>
                    <a:lnTo>
                      <a:pt x="637120" y="1091666"/>
                    </a:lnTo>
                    <a:lnTo>
                      <a:pt x="602449" y="804037"/>
                    </a:lnTo>
                    <a:lnTo>
                      <a:pt x="658545" y="675487"/>
                    </a:lnTo>
                    <a:lnTo>
                      <a:pt x="684086" y="675487"/>
                    </a:lnTo>
                    <a:lnTo>
                      <a:pt x="658469" y="606031"/>
                    </a:lnTo>
                    <a:close/>
                  </a:path>
                  <a:path w="1296035" h="1167130">
                    <a:moveTo>
                      <a:pt x="684086" y="675487"/>
                    </a:moveTo>
                    <a:lnTo>
                      <a:pt x="658545" y="675487"/>
                    </a:lnTo>
                    <a:lnTo>
                      <a:pt x="714641" y="804037"/>
                    </a:lnTo>
                    <a:lnTo>
                      <a:pt x="679983" y="1091666"/>
                    </a:lnTo>
                    <a:lnTo>
                      <a:pt x="701357" y="1091666"/>
                    </a:lnTo>
                    <a:lnTo>
                      <a:pt x="731075" y="802894"/>
                    </a:lnTo>
                    <a:lnTo>
                      <a:pt x="684086" y="675487"/>
                    </a:lnTo>
                    <a:close/>
                  </a:path>
                  <a:path w="1296035" h="1167130">
                    <a:moveTo>
                      <a:pt x="675083" y="509206"/>
                    </a:moveTo>
                    <a:lnTo>
                      <a:pt x="658545" y="509206"/>
                    </a:lnTo>
                    <a:lnTo>
                      <a:pt x="661149" y="516890"/>
                    </a:lnTo>
                    <a:lnTo>
                      <a:pt x="663308" y="524700"/>
                    </a:lnTo>
                    <a:lnTo>
                      <a:pt x="665581" y="531622"/>
                    </a:lnTo>
                    <a:lnTo>
                      <a:pt x="678878" y="574802"/>
                    </a:lnTo>
                    <a:lnTo>
                      <a:pt x="705396" y="661225"/>
                    </a:lnTo>
                    <a:lnTo>
                      <a:pt x="731367" y="747814"/>
                    </a:lnTo>
                    <a:lnTo>
                      <a:pt x="755853" y="805345"/>
                    </a:lnTo>
                    <a:lnTo>
                      <a:pt x="724725" y="1091666"/>
                    </a:lnTo>
                    <a:lnTo>
                      <a:pt x="760323" y="1091666"/>
                    </a:lnTo>
                    <a:lnTo>
                      <a:pt x="774474" y="1079370"/>
                    </a:lnTo>
                    <a:lnTo>
                      <a:pt x="781338" y="1073696"/>
                    </a:lnTo>
                    <a:lnTo>
                      <a:pt x="749109" y="1073696"/>
                    </a:lnTo>
                    <a:lnTo>
                      <a:pt x="783031" y="802894"/>
                    </a:lnTo>
                    <a:lnTo>
                      <a:pt x="752462" y="741070"/>
                    </a:lnTo>
                    <a:lnTo>
                      <a:pt x="723480" y="655447"/>
                    </a:lnTo>
                    <a:lnTo>
                      <a:pt x="677292" y="516017"/>
                    </a:lnTo>
                    <a:lnTo>
                      <a:pt x="675083" y="509206"/>
                    </a:lnTo>
                    <a:close/>
                  </a:path>
                  <a:path w="1296035" h="1167130">
                    <a:moveTo>
                      <a:pt x="674600" y="60845"/>
                    </a:moveTo>
                    <a:lnTo>
                      <a:pt x="642416" y="60845"/>
                    </a:lnTo>
                    <a:lnTo>
                      <a:pt x="644728" y="232943"/>
                    </a:lnTo>
                    <a:lnTo>
                      <a:pt x="645550" y="291757"/>
                    </a:lnTo>
                    <a:lnTo>
                      <a:pt x="646217" y="330758"/>
                    </a:lnTo>
                    <a:lnTo>
                      <a:pt x="646836" y="355638"/>
                    </a:lnTo>
                    <a:lnTo>
                      <a:pt x="647344" y="371952"/>
                    </a:lnTo>
                    <a:lnTo>
                      <a:pt x="647809" y="388262"/>
                    </a:lnTo>
                    <a:lnTo>
                      <a:pt x="648181" y="404571"/>
                    </a:lnTo>
                    <a:lnTo>
                      <a:pt x="648498" y="428031"/>
                    </a:lnTo>
                    <a:lnTo>
                      <a:pt x="648512" y="449491"/>
                    </a:lnTo>
                    <a:lnTo>
                      <a:pt x="647369" y="482854"/>
                    </a:lnTo>
                    <a:lnTo>
                      <a:pt x="593610" y="655447"/>
                    </a:lnTo>
                    <a:lnTo>
                      <a:pt x="564629" y="741070"/>
                    </a:lnTo>
                    <a:lnTo>
                      <a:pt x="534060" y="802894"/>
                    </a:lnTo>
                    <a:lnTo>
                      <a:pt x="567969" y="1073696"/>
                    </a:lnTo>
                    <a:lnTo>
                      <a:pt x="590424" y="1073696"/>
                    </a:lnTo>
                    <a:lnTo>
                      <a:pt x="561238" y="805345"/>
                    </a:lnTo>
                    <a:lnTo>
                      <a:pt x="585711" y="747814"/>
                    </a:lnTo>
                    <a:lnTo>
                      <a:pt x="611708" y="661225"/>
                    </a:lnTo>
                    <a:lnTo>
                      <a:pt x="638213" y="574802"/>
                    </a:lnTo>
                    <a:lnTo>
                      <a:pt x="651509" y="531622"/>
                    </a:lnTo>
                    <a:lnTo>
                      <a:pt x="653783" y="524700"/>
                    </a:lnTo>
                    <a:lnTo>
                      <a:pt x="655942" y="516890"/>
                    </a:lnTo>
                    <a:lnTo>
                      <a:pt x="658545" y="509206"/>
                    </a:lnTo>
                    <a:lnTo>
                      <a:pt x="675083" y="509206"/>
                    </a:lnTo>
                    <a:lnTo>
                      <a:pt x="673806" y="505271"/>
                    </a:lnTo>
                    <a:lnTo>
                      <a:pt x="671056" y="494289"/>
                    </a:lnTo>
                    <a:lnTo>
                      <a:pt x="669721" y="482854"/>
                    </a:lnTo>
                    <a:lnTo>
                      <a:pt x="668579" y="449491"/>
                    </a:lnTo>
                    <a:lnTo>
                      <a:pt x="668593" y="428031"/>
                    </a:lnTo>
                    <a:lnTo>
                      <a:pt x="668915" y="404571"/>
                    </a:lnTo>
                    <a:lnTo>
                      <a:pt x="669286" y="388262"/>
                    </a:lnTo>
                    <a:lnTo>
                      <a:pt x="669748" y="371952"/>
                    </a:lnTo>
                    <a:lnTo>
                      <a:pt x="670255" y="355638"/>
                    </a:lnTo>
                    <a:lnTo>
                      <a:pt x="670786" y="323596"/>
                    </a:lnTo>
                    <a:lnTo>
                      <a:pt x="671409" y="270525"/>
                    </a:lnTo>
                    <a:lnTo>
                      <a:pt x="672117" y="206940"/>
                    </a:lnTo>
                    <a:lnTo>
                      <a:pt x="672902" y="143354"/>
                    </a:lnTo>
                    <a:lnTo>
                      <a:pt x="673757" y="90283"/>
                    </a:lnTo>
                    <a:lnTo>
                      <a:pt x="674600" y="60845"/>
                    </a:lnTo>
                    <a:close/>
                  </a:path>
                  <a:path w="1296035" h="1167130">
                    <a:moveTo>
                      <a:pt x="1292996" y="657974"/>
                    </a:moveTo>
                    <a:lnTo>
                      <a:pt x="1127442" y="657974"/>
                    </a:lnTo>
                    <a:lnTo>
                      <a:pt x="1249908" y="667880"/>
                    </a:lnTo>
                    <a:lnTo>
                      <a:pt x="835531" y="1001499"/>
                    </a:lnTo>
                    <a:lnTo>
                      <a:pt x="774801" y="1051253"/>
                    </a:lnTo>
                    <a:lnTo>
                      <a:pt x="749109" y="1073696"/>
                    </a:lnTo>
                    <a:lnTo>
                      <a:pt x="781338" y="1073696"/>
                    </a:lnTo>
                    <a:lnTo>
                      <a:pt x="800734" y="1057662"/>
                    </a:lnTo>
                    <a:lnTo>
                      <a:pt x="1244161" y="701906"/>
                    </a:lnTo>
                    <a:lnTo>
                      <a:pt x="1258074" y="690359"/>
                    </a:lnTo>
                    <a:lnTo>
                      <a:pt x="1285809" y="690359"/>
                    </a:lnTo>
                    <a:lnTo>
                      <a:pt x="1292996" y="657974"/>
                    </a:lnTo>
                    <a:close/>
                  </a:path>
                  <a:path w="1296035" h="1167130">
                    <a:moveTo>
                      <a:pt x="148831" y="550900"/>
                    </a:moveTo>
                    <a:lnTo>
                      <a:pt x="0" y="585431"/>
                    </a:lnTo>
                    <a:lnTo>
                      <a:pt x="41884" y="811225"/>
                    </a:lnTo>
                    <a:lnTo>
                      <a:pt x="214553" y="934859"/>
                    </a:lnTo>
                    <a:lnTo>
                      <a:pt x="242659" y="934859"/>
                    </a:lnTo>
                    <a:lnTo>
                      <a:pt x="67690" y="794880"/>
                    </a:lnTo>
                    <a:lnTo>
                      <a:pt x="31673" y="616089"/>
                    </a:lnTo>
                    <a:lnTo>
                      <a:pt x="63464" y="616089"/>
                    </a:lnTo>
                    <a:lnTo>
                      <a:pt x="56377" y="609573"/>
                    </a:lnTo>
                    <a:lnTo>
                      <a:pt x="44068" y="598017"/>
                    </a:lnTo>
                    <a:lnTo>
                      <a:pt x="144233" y="581037"/>
                    </a:lnTo>
                    <a:lnTo>
                      <a:pt x="194697" y="581037"/>
                    </a:lnTo>
                    <a:lnTo>
                      <a:pt x="148831" y="550900"/>
                    </a:lnTo>
                    <a:close/>
                  </a:path>
                  <a:path w="1296035" h="1167130">
                    <a:moveTo>
                      <a:pt x="983788" y="624459"/>
                    </a:moveTo>
                    <a:lnTo>
                      <a:pt x="885812" y="624459"/>
                    </a:lnTo>
                    <a:lnTo>
                      <a:pt x="957313" y="625538"/>
                    </a:lnTo>
                    <a:lnTo>
                      <a:pt x="938936" y="797890"/>
                    </a:lnTo>
                    <a:lnTo>
                      <a:pt x="984638" y="763968"/>
                    </a:lnTo>
                    <a:lnTo>
                      <a:pt x="956805" y="763968"/>
                    </a:lnTo>
                    <a:lnTo>
                      <a:pt x="983788" y="624459"/>
                    </a:lnTo>
                    <a:close/>
                  </a:path>
                  <a:path w="1296035" h="1167130">
                    <a:moveTo>
                      <a:pt x="406459" y="550189"/>
                    </a:moveTo>
                    <a:lnTo>
                      <a:pt x="360654" y="550189"/>
                    </a:lnTo>
                    <a:lnTo>
                      <a:pt x="420941" y="594626"/>
                    </a:lnTo>
                    <a:lnTo>
                      <a:pt x="474065" y="793800"/>
                    </a:lnTo>
                    <a:lnTo>
                      <a:pt x="496020" y="724319"/>
                    </a:lnTo>
                    <a:lnTo>
                      <a:pt x="474065" y="724319"/>
                    </a:lnTo>
                    <a:lnTo>
                      <a:pt x="442645" y="572401"/>
                    </a:lnTo>
                    <a:lnTo>
                      <a:pt x="406459" y="550189"/>
                    </a:lnTo>
                    <a:close/>
                  </a:path>
                  <a:path w="1296035" h="1167130">
                    <a:moveTo>
                      <a:pt x="1113129" y="629881"/>
                    </a:moveTo>
                    <a:lnTo>
                      <a:pt x="956805" y="763968"/>
                    </a:lnTo>
                    <a:lnTo>
                      <a:pt x="984638" y="763968"/>
                    </a:lnTo>
                    <a:lnTo>
                      <a:pt x="1127442" y="657974"/>
                    </a:lnTo>
                    <a:lnTo>
                      <a:pt x="1292996" y="657974"/>
                    </a:lnTo>
                    <a:lnTo>
                      <a:pt x="1295501" y="646684"/>
                    </a:lnTo>
                    <a:lnTo>
                      <a:pt x="1113129" y="629881"/>
                    </a:lnTo>
                    <a:close/>
                  </a:path>
                  <a:path w="1296035" h="1167130">
                    <a:moveTo>
                      <a:pt x="892742" y="411746"/>
                    </a:moveTo>
                    <a:lnTo>
                      <a:pt x="869454" y="411746"/>
                    </a:lnTo>
                    <a:lnTo>
                      <a:pt x="908418" y="484924"/>
                    </a:lnTo>
                    <a:lnTo>
                      <a:pt x="789762" y="623430"/>
                    </a:lnTo>
                    <a:lnTo>
                      <a:pt x="831341" y="736460"/>
                    </a:lnTo>
                    <a:lnTo>
                      <a:pt x="856251" y="685241"/>
                    </a:lnTo>
                    <a:lnTo>
                      <a:pt x="829614" y="685241"/>
                    </a:lnTo>
                    <a:lnTo>
                      <a:pt x="813688" y="622655"/>
                    </a:lnTo>
                    <a:lnTo>
                      <a:pt x="939952" y="480199"/>
                    </a:lnTo>
                    <a:lnTo>
                      <a:pt x="892742" y="411746"/>
                    </a:lnTo>
                    <a:close/>
                  </a:path>
                  <a:path w="1296035" h="1167130">
                    <a:moveTo>
                      <a:pt x="425018" y="294259"/>
                    </a:moveTo>
                    <a:lnTo>
                      <a:pt x="365759" y="401523"/>
                    </a:lnTo>
                    <a:lnTo>
                      <a:pt x="509269" y="613206"/>
                    </a:lnTo>
                    <a:lnTo>
                      <a:pt x="474065" y="724319"/>
                    </a:lnTo>
                    <a:lnTo>
                      <a:pt x="496020" y="724319"/>
                    </a:lnTo>
                    <a:lnTo>
                      <a:pt x="530885" y="613981"/>
                    </a:lnTo>
                    <a:lnTo>
                      <a:pt x="394881" y="399999"/>
                    </a:lnTo>
                    <a:lnTo>
                      <a:pt x="430390" y="327964"/>
                    </a:lnTo>
                    <a:lnTo>
                      <a:pt x="471881" y="327964"/>
                    </a:lnTo>
                    <a:lnTo>
                      <a:pt x="425018" y="294259"/>
                    </a:lnTo>
                    <a:close/>
                  </a:path>
                  <a:path w="1296035" h="1167130">
                    <a:moveTo>
                      <a:pt x="194697" y="581037"/>
                    </a:moveTo>
                    <a:lnTo>
                      <a:pt x="144233" y="581037"/>
                    </a:lnTo>
                    <a:lnTo>
                      <a:pt x="340220" y="704977"/>
                    </a:lnTo>
                    <a:lnTo>
                      <a:pt x="345144" y="667677"/>
                    </a:lnTo>
                    <a:lnTo>
                      <a:pt x="326555" y="667677"/>
                    </a:lnTo>
                    <a:lnTo>
                      <a:pt x="194697" y="581037"/>
                    </a:lnTo>
                    <a:close/>
                  </a:path>
                  <a:path w="1296035" h="1167130">
                    <a:moveTo>
                      <a:pt x="988225" y="601522"/>
                    </a:moveTo>
                    <a:lnTo>
                      <a:pt x="880694" y="604024"/>
                    </a:lnTo>
                    <a:lnTo>
                      <a:pt x="829614" y="685241"/>
                    </a:lnTo>
                    <a:lnTo>
                      <a:pt x="856251" y="685241"/>
                    </a:lnTo>
                    <a:lnTo>
                      <a:pt x="885812" y="624459"/>
                    </a:lnTo>
                    <a:lnTo>
                      <a:pt x="983788" y="624459"/>
                    </a:lnTo>
                    <a:lnTo>
                      <a:pt x="988225" y="601522"/>
                    </a:lnTo>
                    <a:close/>
                  </a:path>
                  <a:path w="1296035" h="1167130">
                    <a:moveTo>
                      <a:pt x="347370" y="513918"/>
                    </a:moveTo>
                    <a:lnTo>
                      <a:pt x="326555" y="667677"/>
                    </a:lnTo>
                    <a:lnTo>
                      <a:pt x="345144" y="667677"/>
                    </a:lnTo>
                    <a:lnTo>
                      <a:pt x="360654" y="550189"/>
                    </a:lnTo>
                    <a:lnTo>
                      <a:pt x="406459" y="550189"/>
                    </a:lnTo>
                    <a:lnTo>
                      <a:pt x="347370" y="513918"/>
                    </a:lnTo>
                    <a:close/>
                  </a:path>
                  <a:path w="1296035" h="1167130">
                    <a:moveTo>
                      <a:pt x="699788" y="58242"/>
                    </a:moveTo>
                    <a:lnTo>
                      <a:pt x="674674" y="58242"/>
                    </a:lnTo>
                    <a:lnTo>
                      <a:pt x="832675" y="297319"/>
                    </a:lnTo>
                    <a:lnTo>
                      <a:pt x="741171" y="478040"/>
                    </a:lnTo>
                    <a:lnTo>
                      <a:pt x="798506" y="448411"/>
                    </a:lnTo>
                    <a:lnTo>
                      <a:pt x="770534" y="448411"/>
                    </a:lnTo>
                    <a:lnTo>
                      <a:pt x="863333" y="295783"/>
                    </a:lnTo>
                    <a:lnTo>
                      <a:pt x="699788" y="58242"/>
                    </a:lnTo>
                    <a:close/>
                  </a:path>
                  <a:path w="1296035" h="1167130">
                    <a:moveTo>
                      <a:pt x="878649" y="391312"/>
                    </a:moveTo>
                    <a:lnTo>
                      <a:pt x="770534" y="448411"/>
                    </a:lnTo>
                    <a:lnTo>
                      <a:pt x="798506" y="448411"/>
                    </a:lnTo>
                    <a:lnTo>
                      <a:pt x="869454" y="411746"/>
                    </a:lnTo>
                    <a:lnTo>
                      <a:pt x="892742" y="411746"/>
                    </a:lnTo>
                    <a:lnTo>
                      <a:pt x="878649" y="391312"/>
                    </a:lnTo>
                    <a:close/>
                  </a:path>
                  <a:path w="1296035" h="1167130">
                    <a:moveTo>
                      <a:pt x="471881" y="327964"/>
                    </a:moveTo>
                    <a:lnTo>
                      <a:pt x="430390" y="327964"/>
                    </a:lnTo>
                    <a:lnTo>
                      <a:pt x="590118" y="432993"/>
                    </a:lnTo>
                    <a:lnTo>
                      <a:pt x="576764" y="397941"/>
                    </a:lnTo>
                    <a:lnTo>
                      <a:pt x="569175" y="397941"/>
                    </a:lnTo>
                    <a:lnTo>
                      <a:pt x="471881" y="327964"/>
                    </a:lnTo>
                    <a:close/>
                  </a:path>
                  <a:path w="1296035" h="1167130">
                    <a:moveTo>
                      <a:pt x="659688" y="0"/>
                    </a:moveTo>
                    <a:lnTo>
                      <a:pt x="486321" y="229882"/>
                    </a:lnTo>
                    <a:lnTo>
                      <a:pt x="569175" y="397941"/>
                    </a:lnTo>
                    <a:lnTo>
                      <a:pt x="576764" y="397941"/>
                    </a:lnTo>
                    <a:lnTo>
                      <a:pt x="513905" y="232943"/>
                    </a:lnTo>
                    <a:lnTo>
                      <a:pt x="642416" y="60845"/>
                    </a:lnTo>
                    <a:lnTo>
                      <a:pt x="674600" y="60845"/>
                    </a:lnTo>
                    <a:lnTo>
                      <a:pt x="674674" y="58242"/>
                    </a:lnTo>
                    <a:lnTo>
                      <a:pt x="699788" y="58242"/>
                    </a:lnTo>
                    <a:lnTo>
                      <a:pt x="659688" y="0"/>
                    </a:lnTo>
                    <a:close/>
                  </a:path>
                </a:pathLst>
              </a:custGeom>
              <a:solidFill>
                <a:srgbClr val="3966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ECE901A-5482-BF75-8A6B-2DD635F8E62B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26828" r="19108" b="61351"/>
          <a:stretch/>
        </p:blipFill>
        <p:spPr>
          <a:xfrm>
            <a:off x="662302" y="2793329"/>
            <a:ext cx="3896777" cy="594069"/>
          </a:xfrm>
          <a:prstGeom prst="rect">
            <a:avLst/>
          </a:prstGeom>
        </p:spPr>
      </p:pic>
      <p:pic>
        <p:nvPicPr>
          <p:cNvPr id="100" name="Рисунок 4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CA669832-B5E6-4904-DDD2-67F309DB297A}"/>
              </a:ext>
            </a:extLst>
          </p:cNvPr>
          <p:cNvPicPr>
            <a:picLocks noChangeAspect="1"/>
          </p:cNvPicPr>
          <p:nvPr/>
        </p:nvPicPr>
        <p:blipFill rotWithShape="1">
          <a:blip r:embed="rId55"/>
          <a:srcRect t="2917" b="1487"/>
          <a:stretch/>
        </p:blipFill>
        <p:spPr>
          <a:xfrm>
            <a:off x="5980347" y="3579680"/>
            <a:ext cx="1991491" cy="2074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783780" y="2775458"/>
            <a:ext cx="1263015" cy="2780665"/>
            <a:chOff x="790575" y="3013741"/>
            <a:chExt cx="1263015" cy="2780665"/>
          </a:xfrm>
        </p:grpSpPr>
        <p:sp>
          <p:nvSpPr>
            <p:cNvPr id="10" name="object 10"/>
            <p:cNvSpPr/>
            <p:nvPr/>
          </p:nvSpPr>
          <p:spPr>
            <a:xfrm>
              <a:off x="790575" y="578472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2888" y="0"/>
                  </a:lnTo>
                </a:path>
              </a:pathLst>
            </a:custGeom>
            <a:ln w="190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2555" y="3013741"/>
              <a:ext cx="363855" cy="492759"/>
            </a:xfrm>
            <a:custGeom>
              <a:avLst/>
              <a:gdLst/>
              <a:ahLst/>
              <a:cxnLst/>
              <a:rect l="l" t="t" r="r" b="b"/>
              <a:pathLst>
                <a:path w="363855" h="492760">
                  <a:moveTo>
                    <a:pt x="180039" y="0"/>
                  </a:moveTo>
                  <a:lnTo>
                    <a:pt x="133986" y="6355"/>
                  </a:lnTo>
                  <a:lnTo>
                    <a:pt x="90496" y="24515"/>
                  </a:lnTo>
                  <a:lnTo>
                    <a:pt x="52019" y="54451"/>
                  </a:lnTo>
                  <a:lnTo>
                    <a:pt x="22807" y="93529"/>
                  </a:lnTo>
                  <a:lnTo>
                    <a:pt x="5475" y="137377"/>
                  </a:lnTo>
                  <a:lnTo>
                    <a:pt x="0" y="183546"/>
                  </a:lnTo>
                  <a:lnTo>
                    <a:pt x="6356" y="229588"/>
                  </a:lnTo>
                  <a:lnTo>
                    <a:pt x="24521" y="273055"/>
                  </a:lnTo>
                  <a:lnTo>
                    <a:pt x="54470" y="311499"/>
                  </a:lnTo>
                  <a:lnTo>
                    <a:pt x="92038" y="351746"/>
                  </a:lnTo>
                  <a:lnTo>
                    <a:pt x="126274" y="395351"/>
                  </a:lnTo>
                  <a:lnTo>
                    <a:pt x="157174" y="442337"/>
                  </a:lnTo>
                  <a:lnTo>
                    <a:pt x="184734" y="492728"/>
                  </a:lnTo>
                  <a:lnTo>
                    <a:pt x="211332" y="441817"/>
                  </a:lnTo>
                  <a:lnTo>
                    <a:pt x="241331" y="394239"/>
                  </a:lnTo>
                  <a:lnTo>
                    <a:pt x="274731" y="349996"/>
                  </a:lnTo>
                  <a:lnTo>
                    <a:pt x="311531" y="309086"/>
                  </a:lnTo>
                  <a:lnTo>
                    <a:pt x="340756" y="270060"/>
                  </a:lnTo>
                  <a:lnTo>
                    <a:pt x="344554" y="260461"/>
                  </a:lnTo>
                  <a:lnTo>
                    <a:pt x="184013" y="260461"/>
                  </a:lnTo>
                  <a:lnTo>
                    <a:pt x="151765" y="254490"/>
                  </a:lnTo>
                  <a:lnTo>
                    <a:pt x="123291" y="235934"/>
                  </a:lnTo>
                  <a:lnTo>
                    <a:pt x="104228" y="207845"/>
                  </a:lnTo>
                  <a:lnTo>
                    <a:pt x="97658" y="175720"/>
                  </a:lnTo>
                  <a:lnTo>
                    <a:pt x="103615" y="143476"/>
                  </a:lnTo>
                  <a:lnTo>
                    <a:pt x="122135" y="115030"/>
                  </a:lnTo>
                  <a:lnTo>
                    <a:pt x="150252" y="95938"/>
                  </a:lnTo>
                  <a:lnTo>
                    <a:pt x="182381" y="89360"/>
                  </a:lnTo>
                  <a:lnTo>
                    <a:pt x="338117" y="89360"/>
                  </a:lnTo>
                  <a:lnTo>
                    <a:pt x="309079" y="52038"/>
                  </a:lnTo>
                  <a:lnTo>
                    <a:pt x="270036" y="22812"/>
                  </a:lnTo>
                  <a:lnTo>
                    <a:pt x="226206" y="5476"/>
                  </a:lnTo>
                  <a:lnTo>
                    <a:pt x="180039" y="0"/>
                  </a:lnTo>
                  <a:close/>
                </a:path>
                <a:path w="363855" h="492760">
                  <a:moveTo>
                    <a:pt x="338117" y="89360"/>
                  </a:moveTo>
                  <a:lnTo>
                    <a:pt x="182381" y="89360"/>
                  </a:lnTo>
                  <a:lnTo>
                    <a:pt x="214629" y="95331"/>
                  </a:lnTo>
                  <a:lnTo>
                    <a:pt x="243103" y="113887"/>
                  </a:lnTo>
                  <a:lnTo>
                    <a:pt x="262166" y="141976"/>
                  </a:lnTo>
                  <a:lnTo>
                    <a:pt x="268736" y="174101"/>
                  </a:lnTo>
                  <a:lnTo>
                    <a:pt x="262779" y="206345"/>
                  </a:lnTo>
                  <a:lnTo>
                    <a:pt x="244259" y="234791"/>
                  </a:lnTo>
                  <a:lnTo>
                    <a:pt x="216142" y="253882"/>
                  </a:lnTo>
                  <a:lnTo>
                    <a:pt x="184013" y="260461"/>
                  </a:lnTo>
                  <a:lnTo>
                    <a:pt x="344554" y="260461"/>
                  </a:lnTo>
                  <a:lnTo>
                    <a:pt x="358091" y="226244"/>
                  </a:lnTo>
                  <a:lnTo>
                    <a:pt x="363564" y="180086"/>
                  </a:lnTo>
                  <a:lnTo>
                    <a:pt x="357202" y="134033"/>
                  </a:lnTo>
                  <a:lnTo>
                    <a:pt x="339031" y="90534"/>
                  </a:lnTo>
                  <a:lnTo>
                    <a:pt x="338117" y="89360"/>
                  </a:lnTo>
                  <a:close/>
                </a:path>
              </a:pathLst>
            </a:custGeom>
            <a:solidFill>
              <a:srgbClr val="D3B59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719539" y="0"/>
            <a:ext cx="12747325" cy="7559800"/>
            <a:chOff x="692831" y="0"/>
            <a:chExt cx="12747325" cy="7559800"/>
          </a:xfrm>
        </p:grpSpPr>
        <p:sp>
          <p:nvSpPr>
            <p:cNvPr id="3" name="object 3"/>
            <p:cNvSpPr/>
            <p:nvPr/>
          </p:nvSpPr>
          <p:spPr>
            <a:xfrm>
              <a:off x="692831" y="4118006"/>
              <a:ext cx="5157471" cy="2559019"/>
            </a:xfrm>
            <a:custGeom>
              <a:avLst/>
              <a:gdLst/>
              <a:ahLst/>
              <a:cxnLst/>
              <a:rect l="l" t="t" r="r" b="b"/>
              <a:pathLst>
                <a:path w="6745605" h="871854">
                  <a:moveTo>
                    <a:pt x="6745224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6745224" y="871727"/>
                  </a:lnTo>
                  <a:lnTo>
                    <a:pt x="6745224" y="0"/>
                  </a:lnTo>
                  <a:close/>
                </a:path>
              </a:pathLst>
            </a:custGeom>
            <a:solidFill>
              <a:srgbClr val="D3B59E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4204" y="0"/>
              <a:ext cx="7235952" cy="7559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2300" y="313085"/>
            <a:ext cx="5812239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solidFill>
                  <a:srgbClr val="000000"/>
                </a:solidFill>
              </a:rPr>
              <a:t>Cosmos</a:t>
            </a:r>
            <a:r>
              <a:rPr sz="5000" dirty="0">
                <a:solidFill>
                  <a:srgbClr val="000000"/>
                </a:solidFill>
              </a:rPr>
              <a:t> Якутск 4*</a:t>
            </a:r>
            <a:endParaRPr sz="5000" dirty="0"/>
          </a:p>
        </p:txBody>
      </p:sp>
      <p:sp>
        <p:nvSpPr>
          <p:cNvPr id="6" name="object 6"/>
          <p:cNvSpPr txBox="1"/>
          <p:nvPr/>
        </p:nvSpPr>
        <p:spPr>
          <a:xfrm>
            <a:off x="783780" y="1368518"/>
            <a:ext cx="5157470" cy="124008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Lucida Sans Unicode"/>
                <a:cs typeface="Lucida Sans Unicode"/>
              </a:rPr>
              <a:t>Новый гостиничный комплекс  в центральной части города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2614" y="2949194"/>
            <a:ext cx="45043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Lucida Sans Unicode"/>
                <a:cs typeface="Lucida Sans Unicode"/>
              </a:rPr>
              <a:t>г. Якутск, ул. </a:t>
            </a:r>
            <a:r>
              <a:rPr sz="2000" dirty="0" err="1">
                <a:latin typeface="Lucida Sans Unicode"/>
                <a:cs typeface="Lucida Sans Unicode"/>
              </a:rPr>
              <a:t>Чернышевского</a:t>
            </a:r>
            <a:r>
              <a:rPr sz="2000" dirty="0">
                <a:latin typeface="Lucida Sans Unicode"/>
                <a:cs typeface="Lucida Sans Unicode"/>
              </a:rPr>
              <a:t> 8/3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3A46C-3CA2-0748-4E77-3DB51BFB3B55}"/>
              </a:ext>
            </a:extLst>
          </p:cNvPr>
          <p:cNvSpPr txBox="1"/>
          <p:nvPr/>
        </p:nvSpPr>
        <p:spPr>
          <a:xfrm>
            <a:off x="806208" y="4351074"/>
            <a:ext cx="490201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" dirty="0"/>
              <a:t>Инвесторы Проекта</a:t>
            </a:r>
          </a:p>
          <a:p>
            <a:endParaRPr lang="ru-RU" sz="1400" dirty="0"/>
          </a:p>
          <a:p>
            <a:r>
              <a:rPr lang="ru-RU" sz="2800" dirty="0"/>
              <a:t>ООО «Космос отель групп»</a:t>
            </a:r>
          </a:p>
          <a:p>
            <a:r>
              <a:rPr lang="ru-RU" sz="2800" dirty="0"/>
              <a:t>АО «Корпорация </a:t>
            </a:r>
            <a:r>
              <a:rPr lang="ru-RU" sz="2800" dirty="0" err="1"/>
              <a:t>Туризм.РФ</a:t>
            </a:r>
            <a:r>
              <a:rPr lang="ru-RU" sz="2800" dirty="0"/>
              <a:t>»</a:t>
            </a:r>
          </a:p>
          <a:p>
            <a:r>
              <a:rPr lang="ru-RU" sz="2800" dirty="0"/>
              <a:t>ООО УК «Центр»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32780"/>
            <a:ext cx="5314187" cy="28270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1" y="1806702"/>
            <a:ext cx="5729749" cy="923290"/>
          </a:xfrm>
          <a:custGeom>
            <a:avLst/>
            <a:gdLst/>
            <a:ahLst/>
            <a:cxnLst/>
            <a:rect l="l" t="t" r="r" b="b"/>
            <a:pathLst>
              <a:path w="5655310" h="923289">
                <a:moveTo>
                  <a:pt x="5654802" y="0"/>
                </a:moveTo>
                <a:lnTo>
                  <a:pt x="0" y="0"/>
                </a:lnTo>
                <a:lnTo>
                  <a:pt x="0" y="922782"/>
                </a:lnTo>
                <a:lnTo>
                  <a:pt x="5654802" y="922782"/>
                </a:lnTo>
                <a:lnTo>
                  <a:pt x="5654802" y="0"/>
                </a:lnTo>
                <a:close/>
              </a:path>
            </a:pathLst>
          </a:custGeom>
          <a:solidFill>
            <a:srgbClr val="D3B59E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213" y="1824736"/>
            <a:ext cx="61490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Lucida Sans Unicode"/>
                <a:cs typeface="Lucida Sans Unicode"/>
              </a:rPr>
              <a:t>Инкрустация национального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213" y="2217482"/>
            <a:ext cx="351307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Lucida Sans Unicode"/>
                <a:cs typeface="Lucida Sans Unicode"/>
              </a:rPr>
              <a:t>в современное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213" y="3454558"/>
            <a:ext cx="4929887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Проект будет учитывать особенности</a:t>
            </a:r>
          </a:p>
          <a:p>
            <a:pPr marL="12700">
              <a:lnSpc>
                <a:spcPts val="1945"/>
              </a:lnSpc>
            </a:pPr>
            <a:r>
              <a:rPr sz="1800" dirty="0">
                <a:latin typeface="Lucida Sans Unicode"/>
                <a:cs typeface="Lucida Sans Unicode"/>
              </a:rPr>
              <a:t>и тематическую направленность локации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49" y="38088"/>
            <a:ext cx="3798148" cy="46604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9655" y="29949"/>
            <a:ext cx="3886945" cy="46686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718042" y="4240530"/>
            <a:ext cx="2859405" cy="338455"/>
          </a:xfrm>
          <a:prstGeom prst="rect">
            <a:avLst/>
          </a:prstGeom>
          <a:solidFill>
            <a:srgbClr val="F6EFEB"/>
          </a:solidFill>
        </p:spPr>
        <p:txBody>
          <a:bodyPr vert="horz" wrap="square" lIns="0" tIns="107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5"/>
              </a:spcBef>
            </a:pPr>
            <a:r>
              <a:rPr sz="1600" spc="-100" dirty="0">
                <a:latin typeface="Lucida Sans Unicode"/>
                <a:cs typeface="Lucida Sans Unicode"/>
              </a:rPr>
              <a:t>Арх</a:t>
            </a:r>
            <a:r>
              <a:rPr sz="1600" spc="-110" dirty="0">
                <a:latin typeface="Lucida Sans Unicode"/>
                <a:cs typeface="Lucida Sans Unicode"/>
              </a:rPr>
              <a:t>и</a:t>
            </a:r>
            <a:r>
              <a:rPr sz="1600" spc="-75" dirty="0">
                <a:latin typeface="Lucida Sans Unicode"/>
                <a:cs typeface="Lucida Sans Unicode"/>
              </a:rPr>
              <a:t>те</a:t>
            </a:r>
            <a:r>
              <a:rPr sz="1600" spc="-90" dirty="0">
                <a:latin typeface="Lucida Sans Unicode"/>
                <a:cs typeface="Lucida Sans Unicode"/>
              </a:rPr>
              <a:t>к</a:t>
            </a:r>
            <a:r>
              <a:rPr sz="1600" spc="-80" dirty="0">
                <a:latin typeface="Lucida Sans Unicode"/>
                <a:cs typeface="Lucida Sans Unicode"/>
              </a:rPr>
              <a:t>т</a:t>
            </a:r>
            <a:r>
              <a:rPr sz="1600" spc="-95" dirty="0">
                <a:latin typeface="Lucida Sans Unicode"/>
                <a:cs typeface="Lucida Sans Unicode"/>
              </a:rPr>
              <a:t>у</a:t>
            </a:r>
            <a:r>
              <a:rPr sz="1600" spc="-125" dirty="0">
                <a:latin typeface="Lucida Sans Unicode"/>
                <a:cs typeface="Lucida Sans Unicode"/>
              </a:rPr>
              <a:t>рный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о</a:t>
            </a:r>
            <a:r>
              <a:rPr sz="1600" spc="-80" dirty="0">
                <a:latin typeface="Lucida Sans Unicode"/>
                <a:cs typeface="Lucida Sans Unicode"/>
              </a:rPr>
              <a:t>б</a:t>
            </a:r>
            <a:r>
              <a:rPr sz="1600" spc="-95" dirty="0">
                <a:latin typeface="Lucida Sans Unicode"/>
                <a:cs typeface="Lucida Sans Unicode"/>
              </a:rPr>
              <a:t>лик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здан</a:t>
            </a:r>
            <a:r>
              <a:rPr sz="1600" spc="-140" dirty="0">
                <a:latin typeface="Lucida Sans Unicode"/>
                <a:cs typeface="Lucida Sans Unicode"/>
              </a:rPr>
              <a:t>и</a:t>
            </a:r>
            <a:r>
              <a:rPr sz="1600" spc="-55" dirty="0">
                <a:latin typeface="Lucida Sans Unicode"/>
                <a:cs typeface="Lucida Sans Unicode"/>
              </a:rPr>
              <a:t>я</a:t>
            </a:r>
            <a:endParaRPr sz="1600" dirty="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13772" y="4732780"/>
            <a:ext cx="8026764" cy="2827020"/>
            <a:chOff x="5388102" y="4732780"/>
            <a:chExt cx="8052434" cy="282702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3054" y="4732780"/>
              <a:ext cx="5007102" cy="28270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8102" y="4747639"/>
              <a:ext cx="3045713" cy="28121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77328" y="7221473"/>
              <a:ext cx="2859405" cy="338455"/>
            </a:xfrm>
            <a:custGeom>
              <a:avLst/>
              <a:gdLst/>
              <a:ahLst/>
              <a:cxnLst/>
              <a:rect l="l" t="t" r="r" b="b"/>
              <a:pathLst>
                <a:path w="2859404" h="338454">
                  <a:moveTo>
                    <a:pt x="2859024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859024" y="338328"/>
                  </a:lnTo>
                  <a:lnTo>
                    <a:pt x="2859024" y="0"/>
                  </a:lnTo>
                  <a:close/>
                </a:path>
              </a:pathLst>
            </a:custGeom>
            <a:solidFill>
              <a:srgbClr val="F6EFEB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18042" y="7289924"/>
            <a:ext cx="8737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Lucida Sans Unicode"/>
                <a:cs typeface="Lucida Sans Unicode"/>
              </a:rPr>
              <a:t>Ресторан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6602" y="7221473"/>
            <a:ext cx="2859405" cy="338455"/>
          </a:xfrm>
          <a:custGeom>
            <a:avLst/>
            <a:gdLst/>
            <a:ahLst/>
            <a:cxnLst/>
            <a:rect l="l" t="t" r="r" b="b"/>
            <a:pathLst>
              <a:path w="2859404" h="338454">
                <a:moveTo>
                  <a:pt x="2859024" y="0"/>
                </a:moveTo>
                <a:lnTo>
                  <a:pt x="0" y="0"/>
                </a:lnTo>
                <a:lnTo>
                  <a:pt x="0" y="338328"/>
                </a:lnTo>
                <a:lnTo>
                  <a:pt x="2859024" y="338328"/>
                </a:lnTo>
                <a:lnTo>
                  <a:pt x="2859024" y="0"/>
                </a:lnTo>
                <a:close/>
              </a:path>
            </a:pathLst>
          </a:custGeom>
          <a:solidFill>
            <a:srgbClr val="F6EF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592961" y="7289923"/>
            <a:ext cx="15036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latin typeface="Lucida Sans Unicode"/>
                <a:cs typeface="Lucida Sans Unicode"/>
              </a:rPr>
              <a:t>Номерно</a:t>
            </a:r>
            <a:r>
              <a:rPr sz="1600" spc="-105" dirty="0">
                <a:latin typeface="Lucida Sans Unicode"/>
                <a:cs typeface="Lucida Sans Unicode"/>
              </a:rPr>
              <a:t>й</a:t>
            </a:r>
            <a:r>
              <a:rPr sz="1600" spc="-125" dirty="0">
                <a:latin typeface="Lucida Sans Unicode"/>
                <a:cs typeface="Lucida Sans Unicode"/>
              </a:rPr>
              <a:t> </a:t>
            </a:r>
            <a:r>
              <a:rPr sz="1600" spc="-165" dirty="0">
                <a:latin typeface="Lucida Sans Unicode"/>
                <a:cs typeface="Lucida Sans Unicode"/>
              </a:rPr>
              <a:t>фонд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C33C915-E06A-4C26-A93B-C90DA73F57CE}"/>
              </a:ext>
            </a:extLst>
          </p:cNvPr>
          <p:cNvSpPr txBox="1">
            <a:spLocks/>
          </p:cNvSpPr>
          <p:nvPr/>
        </p:nvSpPr>
        <p:spPr>
          <a:xfrm>
            <a:off x="569213" y="181815"/>
            <a:ext cx="443103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800" kern="0" dirty="0">
                <a:solidFill>
                  <a:srgbClr val="000000"/>
                </a:solidFill>
              </a:rPr>
              <a:t>Философия проекта</a:t>
            </a:r>
            <a:endParaRPr lang="ru-RU" sz="4800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790" y="286003"/>
            <a:ext cx="1254811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4800" spc="-195" dirty="0">
                <a:solidFill>
                  <a:srgbClr val="000000"/>
                </a:solidFill>
              </a:rPr>
              <a:t>Ключевые данные 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370" dirty="0">
                <a:solidFill>
                  <a:srgbClr val="000000"/>
                </a:solidFill>
              </a:rPr>
              <a:t>п</a:t>
            </a:r>
            <a:r>
              <a:rPr sz="4800" spc="-360" dirty="0">
                <a:solidFill>
                  <a:srgbClr val="000000"/>
                </a:solidFill>
              </a:rPr>
              <a:t>р</a:t>
            </a:r>
            <a:r>
              <a:rPr sz="4800" spc="-250" dirty="0">
                <a:solidFill>
                  <a:srgbClr val="000000"/>
                </a:solidFill>
              </a:rPr>
              <a:t>оек</a:t>
            </a:r>
            <a:r>
              <a:rPr sz="4800" spc="-200" dirty="0">
                <a:solidFill>
                  <a:srgbClr val="000000"/>
                </a:solidFill>
              </a:rPr>
              <a:t>т</a:t>
            </a:r>
            <a:r>
              <a:rPr sz="4800" spc="-465" dirty="0">
                <a:solidFill>
                  <a:srgbClr val="000000"/>
                </a:solidFill>
              </a:rPr>
              <a:t>а</a:t>
            </a:r>
            <a:endParaRPr sz="48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2673" y="2066854"/>
            <a:ext cx="504951" cy="49784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3D203F5-7977-A1E8-7C42-4B576C2CA48B}"/>
              </a:ext>
            </a:extLst>
          </p:cNvPr>
          <p:cNvGrpSpPr/>
          <p:nvPr/>
        </p:nvGrpSpPr>
        <p:grpSpPr>
          <a:xfrm>
            <a:off x="850900" y="1342954"/>
            <a:ext cx="12112435" cy="1028700"/>
            <a:chOff x="1033716" y="1838325"/>
            <a:chExt cx="12112435" cy="1028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244" y="1906017"/>
              <a:ext cx="492886" cy="808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660" y="2157604"/>
              <a:ext cx="1900301" cy="4046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5489" y="2414525"/>
              <a:ext cx="504951" cy="49656"/>
            </a:xfrm>
            <a:prstGeom prst="rect">
              <a:avLst/>
            </a:prstGeom>
          </p:spPr>
        </p:pic>
        <p:grpSp>
          <p:nvGrpSpPr>
            <p:cNvPr id="8" name="object 8"/>
            <p:cNvGrpSpPr/>
            <p:nvPr/>
          </p:nvGrpSpPr>
          <p:grpSpPr>
            <a:xfrm>
              <a:off x="9541256" y="1838325"/>
              <a:ext cx="3604895" cy="1028700"/>
              <a:chOff x="9541256" y="1384173"/>
              <a:chExt cx="3604895" cy="1028700"/>
            </a:xfrm>
          </p:grpSpPr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41256" y="1451356"/>
                <a:ext cx="3253867" cy="961009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831953" y="1384173"/>
                <a:ext cx="313816" cy="531749"/>
              </a:xfrm>
              <a:prstGeom prst="rect">
                <a:avLst/>
              </a:prstGeom>
            </p:spPr>
          </p:pic>
        </p:grp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3716" y="1907160"/>
              <a:ext cx="1331785" cy="8074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3942" y="2308987"/>
              <a:ext cx="2284857" cy="405638"/>
            </a:xfrm>
            <a:prstGeom prst="rect">
              <a:avLst/>
            </a:prstGeom>
          </p:spPr>
        </p:pic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823D598A-E06F-FC4E-B5C9-9388AAB89644}"/>
              </a:ext>
            </a:extLst>
          </p:cNvPr>
          <p:cNvSpPr txBox="1"/>
          <p:nvPr/>
        </p:nvSpPr>
        <p:spPr>
          <a:xfrm>
            <a:off x="523703" y="2726180"/>
            <a:ext cx="6629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плановый</a:t>
            </a:r>
            <a:r>
              <a:rPr sz="2800" b="1" spc="-150" dirty="0">
                <a:solidFill>
                  <a:srgbClr val="B8845E"/>
                </a:solidFill>
                <a:latin typeface="Lucida Sans Unicode"/>
                <a:cs typeface="Lucida Sans Unicode"/>
              </a:rPr>
              <a:t> </a:t>
            </a:r>
            <a:r>
              <a:rPr sz="2800" b="1" spc="-90" dirty="0">
                <a:solidFill>
                  <a:srgbClr val="B8845E"/>
                </a:solidFill>
                <a:latin typeface="Lucida Sans Unicode"/>
                <a:cs typeface="Lucida Sans Unicode"/>
              </a:rPr>
              <a:t>срок</a:t>
            </a:r>
            <a:r>
              <a:rPr sz="2800" b="1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 </a:t>
            </a:r>
            <a:r>
              <a:rPr sz="2800" b="1" spc="-114" dirty="0">
                <a:solidFill>
                  <a:srgbClr val="B8845E"/>
                </a:solidFill>
                <a:latin typeface="Lucida Sans Unicode"/>
                <a:cs typeface="Lucida Sans Unicode"/>
              </a:rPr>
              <a:t>открытия</a:t>
            </a:r>
            <a:r>
              <a:rPr sz="2800" b="1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 </a:t>
            </a:r>
            <a:r>
              <a:rPr sz="2800" b="1" spc="-140" dirty="0">
                <a:solidFill>
                  <a:srgbClr val="B8845E"/>
                </a:solidFill>
                <a:latin typeface="Lucida Sans Unicode"/>
                <a:cs typeface="Lucida Sans Unicode"/>
              </a:rPr>
              <a:t>гостиницы</a:t>
            </a:r>
            <a:endParaRPr sz="2800" b="1" dirty="0">
              <a:latin typeface="Lucida Sans Unicode"/>
              <a:cs typeface="Lucida Sans Unicode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4A3E789-4952-F846-8210-5832820561A1}"/>
              </a:ext>
            </a:extLst>
          </p:cNvPr>
          <p:cNvSpPr txBox="1">
            <a:spLocks/>
          </p:cNvSpPr>
          <p:nvPr/>
        </p:nvSpPr>
        <p:spPr>
          <a:xfrm>
            <a:off x="7015904" y="2441625"/>
            <a:ext cx="1784717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5400" spc="-140" dirty="0">
                <a:ea typeface="+mn-ea"/>
              </a:rPr>
              <a:t>2024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DA23D2B7-1A5C-2B4A-B85B-47BB1D24836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76874" y="2799574"/>
            <a:ext cx="681227" cy="296925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27F2AFE3-EA2B-0B7D-916A-D305FA947D89}"/>
              </a:ext>
            </a:extLst>
          </p:cNvPr>
          <p:cNvSpPr txBox="1">
            <a:spLocks/>
          </p:cNvSpPr>
          <p:nvPr/>
        </p:nvSpPr>
        <p:spPr>
          <a:xfrm>
            <a:off x="850900" y="5043021"/>
            <a:ext cx="5770838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5400" spc="-140" dirty="0">
                <a:ea typeface="+mn-ea"/>
              </a:rPr>
              <a:t>МИП - </a:t>
            </a:r>
            <a:r>
              <a:rPr lang="ru-RU" sz="2800" b="1" spc="-130" dirty="0">
                <a:ea typeface="+mn-ea"/>
              </a:rPr>
              <a:t>статус с 01.04.2021 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58E8385E-7BF8-97C2-412E-B6FD33B77B2E}"/>
              </a:ext>
            </a:extLst>
          </p:cNvPr>
          <p:cNvSpPr txBox="1">
            <a:spLocks/>
          </p:cNvSpPr>
          <p:nvPr/>
        </p:nvSpPr>
        <p:spPr>
          <a:xfrm>
            <a:off x="874949" y="6296025"/>
            <a:ext cx="10725015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5400" spc="-140" dirty="0">
                <a:ea typeface="+mn-ea"/>
              </a:rPr>
              <a:t>ТОР - </a:t>
            </a:r>
            <a:r>
              <a:rPr lang="ru-RU" sz="2800" b="1" spc="-130" dirty="0">
                <a:ea typeface="+mn-ea"/>
              </a:rPr>
              <a:t>заявка направлена 12.07.2022 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12FEC09-D483-0250-BFBA-3EBD1CB54CF0}"/>
              </a:ext>
            </a:extLst>
          </p:cNvPr>
          <p:cNvSpPr txBox="1">
            <a:spLocks/>
          </p:cNvSpPr>
          <p:nvPr/>
        </p:nvSpPr>
        <p:spPr>
          <a:xfrm>
            <a:off x="850900" y="3359131"/>
            <a:ext cx="10725015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200" b="0" i="0">
                <a:solidFill>
                  <a:srgbClr val="B8845E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5400" spc="-140" dirty="0" err="1">
                <a:ea typeface="+mn-ea"/>
              </a:rPr>
              <a:t>Туризм.РФ</a:t>
            </a:r>
            <a:r>
              <a:rPr lang="ru-RU" sz="5400" spc="-140" dirty="0">
                <a:ea typeface="+mn-ea"/>
              </a:rPr>
              <a:t> – </a:t>
            </a:r>
            <a:r>
              <a:rPr lang="ru-RU" sz="2800" b="1" spc="-130" dirty="0">
                <a:ea typeface="+mn-ea"/>
              </a:rPr>
              <a:t>в числе </a:t>
            </a:r>
            <a:r>
              <a:rPr lang="ru-RU" sz="5400" b="1" spc="-130" dirty="0">
                <a:ea typeface="+mn-ea"/>
              </a:rPr>
              <a:t>53</a:t>
            </a:r>
            <a:r>
              <a:rPr lang="ru-RU" sz="2800" b="1" spc="-130" dirty="0">
                <a:ea typeface="+mn-ea"/>
              </a:rPr>
              <a:t> проектов одобрен на условиях соинвестирования и совместной реализации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D3AE22-1EF7-242B-0FEE-16769059EA08}"/>
              </a:ext>
            </a:extLst>
          </p:cNvPr>
          <p:cNvSpPr/>
          <p:nvPr/>
        </p:nvSpPr>
        <p:spPr>
          <a:xfrm>
            <a:off x="1351" y="163654"/>
            <a:ext cx="13435249" cy="913186"/>
          </a:xfrm>
          <a:custGeom>
            <a:avLst/>
            <a:gdLst/>
            <a:ahLst/>
            <a:cxnLst/>
            <a:rect l="l" t="t" r="r" b="b"/>
            <a:pathLst>
              <a:path w="5655310" h="923289">
                <a:moveTo>
                  <a:pt x="5654802" y="0"/>
                </a:moveTo>
                <a:lnTo>
                  <a:pt x="0" y="0"/>
                </a:lnTo>
                <a:lnTo>
                  <a:pt x="0" y="922782"/>
                </a:lnTo>
                <a:lnTo>
                  <a:pt x="5654802" y="922782"/>
                </a:lnTo>
                <a:lnTo>
                  <a:pt x="5654802" y="0"/>
                </a:lnTo>
                <a:close/>
              </a:path>
            </a:pathLst>
          </a:custGeom>
          <a:solidFill>
            <a:srgbClr val="D3B59E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C3F7F2-66ED-141D-2F32-323FA00FB711}"/>
              </a:ext>
            </a:extLst>
          </p:cNvPr>
          <p:cNvSpPr/>
          <p:nvPr/>
        </p:nvSpPr>
        <p:spPr>
          <a:xfrm>
            <a:off x="0" y="-20201"/>
            <a:ext cx="944664" cy="7583051"/>
          </a:xfrm>
          <a:custGeom>
            <a:avLst/>
            <a:gdLst/>
            <a:ahLst/>
            <a:cxnLst/>
            <a:rect l="l" t="t" r="r" b="b"/>
            <a:pathLst>
              <a:path w="6661784" h="7560309">
                <a:moveTo>
                  <a:pt x="6661404" y="0"/>
                </a:moveTo>
                <a:lnTo>
                  <a:pt x="0" y="0"/>
                </a:lnTo>
                <a:lnTo>
                  <a:pt x="0" y="7559802"/>
                </a:lnTo>
                <a:lnTo>
                  <a:pt x="6661404" y="7559802"/>
                </a:lnTo>
                <a:lnTo>
                  <a:pt x="6661404" y="0"/>
                </a:lnTo>
                <a:close/>
              </a:path>
            </a:pathLst>
          </a:custGeom>
          <a:solidFill>
            <a:srgbClr val="DECFD1">
              <a:alpha val="6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64" y="61913"/>
            <a:ext cx="1026211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800" spc="-195" dirty="0">
                <a:solidFill>
                  <a:srgbClr val="000000"/>
                </a:solidFill>
              </a:rPr>
              <a:t>Гостиница инвестиционный проект и как элемент городской среды </a:t>
            </a:r>
            <a:endParaRPr sz="48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8B16C2EF-DB12-EC45-AD58-46C099BCC470}"/>
              </a:ext>
            </a:extLst>
          </p:cNvPr>
          <p:cNvSpPr txBox="1"/>
          <p:nvPr/>
        </p:nvSpPr>
        <p:spPr>
          <a:xfrm>
            <a:off x="482345" y="1734633"/>
            <a:ext cx="12471910" cy="5755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Проблематика привлечения инвестиций в объекты недвижимости</a:t>
            </a:r>
          </a:p>
          <a:p>
            <a:pPr marL="527050" indent="-51435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800" spc="-130" dirty="0">
              <a:solidFill>
                <a:srgbClr val="B8845E"/>
              </a:solidFill>
              <a:latin typeface="Lucida Sans Unicode"/>
              <a:cs typeface="Lucida Sans Unicode"/>
            </a:endParaRPr>
          </a:p>
          <a:p>
            <a:pPr marL="527050" indent="-51435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Влияние новых реалий на привлечение инвестиций  </a:t>
            </a:r>
          </a:p>
          <a:p>
            <a:pPr marL="527050" indent="-51435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800" spc="-130" dirty="0">
              <a:solidFill>
                <a:srgbClr val="B8845E"/>
              </a:solidFill>
              <a:latin typeface="Lucida Sans Unicode"/>
              <a:cs typeface="Lucida Sans Unicode"/>
            </a:endParaRPr>
          </a:p>
          <a:p>
            <a:pPr marL="527050" indent="-51435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Городская среда как объект туризма и как проблема                                     для создания новых объектов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Перспективы застройки города 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Несогласованность дизайна домов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Пешеходная доступность 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Прозрачность транспортной схемы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Отсутствие доступности к туристическим объектам</a:t>
            </a:r>
          </a:p>
          <a:p>
            <a:pPr marL="927100" lvl="1" indent="-4572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Внедрение единых стандартов гостеприимства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spc="-130" dirty="0">
                <a:solidFill>
                  <a:srgbClr val="B8845E"/>
                </a:solidFill>
                <a:latin typeface="Lucida Sans Unicode"/>
                <a:cs typeface="Lucida Sans Unicode"/>
              </a:rPr>
              <a:t> </a:t>
            </a:r>
            <a:endParaRPr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4734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791" y="248158"/>
            <a:ext cx="8464550" cy="1243033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 marR="5080">
              <a:lnSpc>
                <a:spcPct val="70400"/>
              </a:lnSpc>
              <a:spcBef>
                <a:spcPts val="1905"/>
              </a:spcBef>
            </a:pPr>
            <a:r>
              <a:rPr sz="4400" dirty="0">
                <a:latin typeface="Lucida Sans Unicode"/>
                <a:cs typeface="Lucida Sans Unicode"/>
              </a:rPr>
              <a:t>Схема расположения объекта  на земельном участке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900" y="1577213"/>
            <a:ext cx="10972800" cy="5608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>
            <a:extLst>
              <a:ext uri="{FF2B5EF4-FFF2-40B4-BE49-F238E27FC236}">
                <a16:creationId xmlns:a16="http://schemas.microsoft.com/office/drawing/2014/main" id="{EA286A1C-4C72-6D06-9A09-2839A7EE049E}"/>
              </a:ext>
            </a:extLst>
          </p:cNvPr>
          <p:cNvSpPr/>
          <p:nvPr/>
        </p:nvSpPr>
        <p:spPr>
          <a:xfrm>
            <a:off x="6778752" y="0"/>
            <a:ext cx="6661784" cy="7560309"/>
          </a:xfrm>
          <a:custGeom>
            <a:avLst/>
            <a:gdLst/>
            <a:ahLst/>
            <a:cxnLst/>
            <a:rect l="l" t="t" r="r" b="b"/>
            <a:pathLst>
              <a:path w="6661784" h="7560309">
                <a:moveTo>
                  <a:pt x="6661404" y="0"/>
                </a:moveTo>
                <a:lnTo>
                  <a:pt x="0" y="0"/>
                </a:lnTo>
                <a:lnTo>
                  <a:pt x="0" y="7559802"/>
                </a:lnTo>
                <a:lnTo>
                  <a:pt x="6661404" y="7559802"/>
                </a:lnTo>
                <a:lnTo>
                  <a:pt x="6661404" y="0"/>
                </a:lnTo>
                <a:close/>
              </a:path>
            </a:pathLst>
          </a:custGeom>
          <a:solidFill>
            <a:srgbClr val="DECFD1">
              <a:alpha val="6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9C809FF-07CF-D9CA-C9CD-87655D369B90}"/>
              </a:ext>
            </a:extLst>
          </p:cNvPr>
          <p:cNvSpPr/>
          <p:nvPr/>
        </p:nvSpPr>
        <p:spPr>
          <a:xfrm>
            <a:off x="0" y="0"/>
            <a:ext cx="6814184" cy="7560309"/>
          </a:xfrm>
          <a:custGeom>
            <a:avLst/>
            <a:gdLst/>
            <a:ahLst/>
            <a:cxnLst/>
            <a:rect l="l" t="t" r="r" b="b"/>
            <a:pathLst>
              <a:path w="6814184" h="7560309">
                <a:moveTo>
                  <a:pt x="6813804" y="0"/>
                </a:moveTo>
                <a:lnTo>
                  <a:pt x="0" y="0"/>
                </a:lnTo>
                <a:lnTo>
                  <a:pt x="0" y="7559802"/>
                </a:lnTo>
                <a:lnTo>
                  <a:pt x="6813804" y="7559802"/>
                </a:lnTo>
                <a:lnTo>
                  <a:pt x="6813804" y="0"/>
                </a:lnTo>
                <a:close/>
              </a:path>
            </a:pathLst>
          </a:custGeom>
          <a:solidFill>
            <a:srgbClr val="F6EFEB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7100" y="453335"/>
            <a:ext cx="10008232" cy="6848827"/>
            <a:chOff x="-679066" y="764896"/>
            <a:chExt cx="17730789" cy="1213352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rot="1676674">
              <a:off x="3014260" y="764896"/>
              <a:ext cx="10366629" cy="10567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1758" y="8065909"/>
              <a:ext cx="5990178" cy="483251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79066" y="1257536"/>
              <a:ext cx="5193381" cy="479129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50800" dir="5400000" algn="ctr" rotWithShape="0">
                <a:schemeClr val="bg1"/>
              </a:outerShdw>
              <a:softEdge rad="190500"/>
            </a:effectLst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907" y="6266772"/>
              <a:ext cx="5599816" cy="483251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9" name="object 9"/>
            <p:cNvSpPr/>
            <p:nvPr/>
          </p:nvSpPr>
          <p:spPr>
            <a:xfrm>
              <a:off x="7243348" y="6921907"/>
              <a:ext cx="3986529" cy="1278254"/>
            </a:xfrm>
            <a:custGeom>
              <a:avLst/>
              <a:gdLst/>
              <a:ahLst/>
              <a:cxnLst/>
              <a:rect l="l" t="t" r="r" b="b"/>
              <a:pathLst>
                <a:path w="3986529" h="1278254">
                  <a:moveTo>
                    <a:pt x="0" y="0"/>
                  </a:moveTo>
                  <a:lnTo>
                    <a:pt x="3985923" y="1277718"/>
                  </a:lnTo>
                </a:path>
              </a:pathLst>
            </a:custGeom>
            <a:ln w="2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3248" y="6871339"/>
              <a:ext cx="101135" cy="101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5935" y="8151153"/>
              <a:ext cx="137735" cy="980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24836" y="3657201"/>
              <a:ext cx="2260799" cy="319880"/>
            </a:xfrm>
            <a:custGeom>
              <a:avLst/>
              <a:gdLst/>
              <a:ahLst/>
              <a:cxnLst/>
              <a:rect l="l" t="t" r="r" b="b"/>
              <a:pathLst>
                <a:path w="2896234" h="784860">
                  <a:moveTo>
                    <a:pt x="0" y="784648"/>
                  </a:moveTo>
                  <a:lnTo>
                    <a:pt x="2896114" y="0"/>
                  </a:lnTo>
                </a:path>
              </a:pathLst>
            </a:custGeom>
            <a:ln w="2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63135" y="3587915"/>
              <a:ext cx="137412" cy="990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12935" y="7216708"/>
              <a:ext cx="800682" cy="1278254"/>
            </a:xfrm>
            <a:custGeom>
              <a:avLst/>
              <a:gdLst/>
              <a:ahLst/>
              <a:cxnLst/>
              <a:rect l="l" t="t" r="r" b="b"/>
              <a:pathLst>
                <a:path w="1275079" h="2254250">
                  <a:moveTo>
                    <a:pt x="0" y="0"/>
                  </a:moveTo>
                  <a:lnTo>
                    <a:pt x="1274816" y="2253827"/>
                  </a:lnTo>
                </a:path>
              </a:pathLst>
            </a:custGeom>
            <a:ln w="2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5732" y="7191958"/>
              <a:ext cx="100933" cy="100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4407" y="10089401"/>
              <a:ext cx="110455" cy="1362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19957" y="5716026"/>
              <a:ext cx="727601" cy="2139806"/>
            </a:xfrm>
            <a:custGeom>
              <a:avLst/>
              <a:gdLst/>
              <a:ahLst/>
              <a:cxnLst/>
              <a:rect l="l" t="t" r="r" b="b"/>
              <a:pathLst>
                <a:path w="782319" h="4160520">
                  <a:moveTo>
                    <a:pt x="782294" y="4159999"/>
                  </a:moveTo>
                  <a:lnTo>
                    <a:pt x="0" y="0"/>
                  </a:lnTo>
                </a:path>
              </a:pathLst>
            </a:custGeom>
            <a:ln w="23642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8555" y="7738631"/>
              <a:ext cx="100086" cy="1000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 rot="21056186">
              <a:off x="2169756" y="5579723"/>
              <a:ext cx="100400" cy="13630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114630" y="6799950"/>
            <a:ext cx="5321970" cy="108373"/>
          </a:xfrm>
          <a:prstGeom prst="rect">
            <a:avLst/>
          </a:prstGeom>
        </p:spPr>
        <p:txBody>
          <a:bodyPr vert="horz" wrap="square" lIns="0" tIns="2867" rIns="0" bIns="0" rtlCol="0">
            <a:spAutoFit/>
          </a:bodyPr>
          <a:lstStyle/>
          <a:p>
            <a:pPr marL="7169" marR="2868" indent="349496" algn="ctr" defTabSz="516179">
              <a:lnSpc>
                <a:spcPts val="756"/>
              </a:lnSpc>
              <a:spcBef>
                <a:spcPts val="23"/>
              </a:spcBef>
            </a:pPr>
            <a:endParaRPr sz="10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189F04-D3A6-39DF-B2E7-2F97E0A11A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1222" y="408502"/>
            <a:ext cx="3717452" cy="327660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4EF49E6E-77F5-9503-F811-C096AFFCE30A}"/>
              </a:ext>
            </a:extLst>
          </p:cNvPr>
          <p:cNvSpPr txBox="1">
            <a:spLocks/>
          </p:cNvSpPr>
          <p:nvPr/>
        </p:nvSpPr>
        <p:spPr>
          <a:xfrm>
            <a:off x="587660" y="83656"/>
            <a:ext cx="9900222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ru-RU" sz="4000" kern="0" spc="-10" dirty="0">
                <a:solidFill>
                  <a:srgbClr val="000000"/>
                </a:solidFill>
              </a:rPr>
              <a:t>План благоустройства пешеходной зоны</a:t>
            </a:r>
            <a:endParaRPr lang="ru-RU" sz="4000" kern="0" spc="-10" dirty="0">
              <a:solidFill>
                <a:sysClr val="windowText" lastClr="000000"/>
              </a:solidFill>
            </a:endParaRPr>
          </a:p>
        </p:txBody>
      </p:sp>
      <p:pic>
        <p:nvPicPr>
          <p:cNvPr id="27" name="object 10">
            <a:extLst>
              <a:ext uri="{FF2B5EF4-FFF2-40B4-BE49-F238E27FC236}">
                <a16:creationId xmlns:a16="http://schemas.microsoft.com/office/drawing/2014/main" id="{974D79BA-83C3-D993-DC6B-D5685E6DCFC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2922" y="2240031"/>
            <a:ext cx="57086" cy="57086"/>
          </a:xfrm>
          <a:prstGeom prst="rect">
            <a:avLst/>
          </a:prstGeom>
        </p:spPr>
      </p:pic>
      <p:pic>
        <p:nvPicPr>
          <p:cNvPr id="28" name="object 11">
            <a:extLst>
              <a:ext uri="{FF2B5EF4-FFF2-40B4-BE49-F238E27FC236}">
                <a16:creationId xmlns:a16="http://schemas.microsoft.com/office/drawing/2014/main" id="{0DD143F8-3E1B-3483-16F1-EE05B09CFA4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2111188">
            <a:off x="4857667" y="4802916"/>
            <a:ext cx="77745" cy="553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7100" y="1234218"/>
            <a:ext cx="11312729" cy="5964461"/>
            <a:chOff x="0" y="1195115"/>
            <a:chExt cx="20104100" cy="1111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5115"/>
              <a:ext cx="20104099" cy="110134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1764" y="4281189"/>
              <a:ext cx="12183745" cy="8002270"/>
            </a:xfrm>
            <a:custGeom>
              <a:avLst/>
              <a:gdLst/>
              <a:ahLst/>
              <a:cxnLst/>
              <a:rect l="l" t="t" r="r" b="b"/>
              <a:pathLst>
                <a:path w="12183745" h="8002270">
                  <a:moveTo>
                    <a:pt x="3200874" y="7962176"/>
                  </a:moveTo>
                  <a:lnTo>
                    <a:pt x="4341196" y="6561786"/>
                  </a:lnTo>
                  <a:lnTo>
                    <a:pt x="6281720" y="5081377"/>
                  </a:lnTo>
                  <a:lnTo>
                    <a:pt x="7722120" y="3961083"/>
                  </a:lnTo>
                  <a:lnTo>
                    <a:pt x="8202248" y="3500952"/>
                  </a:lnTo>
                  <a:lnTo>
                    <a:pt x="8422307" y="3240883"/>
                  </a:lnTo>
                  <a:lnTo>
                    <a:pt x="8542351" y="2980799"/>
                  </a:lnTo>
                  <a:lnTo>
                    <a:pt x="8602357" y="2760740"/>
                  </a:lnTo>
                  <a:lnTo>
                    <a:pt x="9062489" y="19996"/>
                  </a:lnTo>
                  <a:lnTo>
                    <a:pt x="6761848" y="360084"/>
                  </a:lnTo>
                  <a:lnTo>
                    <a:pt x="620168" y="5881611"/>
                  </a:lnTo>
                  <a:lnTo>
                    <a:pt x="420106" y="6041649"/>
                  </a:lnTo>
                  <a:lnTo>
                    <a:pt x="0" y="8002186"/>
                  </a:lnTo>
                </a:path>
                <a:path w="12183745" h="8002270">
                  <a:moveTo>
                    <a:pt x="9062489" y="19996"/>
                  </a:moveTo>
                  <a:lnTo>
                    <a:pt x="12183344" y="0"/>
                  </a:lnTo>
                </a:path>
              </a:pathLst>
            </a:custGeom>
            <a:ln w="47285">
              <a:solidFill>
                <a:srgbClr val="FF003E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454058" y="1972311"/>
              <a:ext cx="6903720" cy="8815070"/>
            </a:xfrm>
            <a:custGeom>
              <a:avLst/>
              <a:gdLst/>
              <a:ahLst/>
              <a:cxnLst/>
              <a:rect l="l" t="t" r="r" b="b"/>
              <a:pathLst>
                <a:path w="6903720" h="8815070">
                  <a:moveTo>
                    <a:pt x="5333285" y="8815032"/>
                  </a:moveTo>
                  <a:lnTo>
                    <a:pt x="5514421" y="7828884"/>
                  </a:lnTo>
                  <a:lnTo>
                    <a:pt x="5755936" y="7144614"/>
                  </a:lnTo>
                  <a:lnTo>
                    <a:pt x="4830151" y="6198707"/>
                  </a:lnTo>
                  <a:lnTo>
                    <a:pt x="3682988" y="4910666"/>
                  </a:lnTo>
                  <a:lnTo>
                    <a:pt x="3240216" y="3823882"/>
                  </a:lnTo>
                  <a:lnTo>
                    <a:pt x="2455325" y="2938354"/>
                  </a:lnTo>
                  <a:lnTo>
                    <a:pt x="201256" y="644028"/>
                  </a:lnTo>
                  <a:lnTo>
                    <a:pt x="0" y="402513"/>
                  </a:lnTo>
                  <a:lnTo>
                    <a:pt x="422634" y="0"/>
                  </a:lnTo>
                  <a:lnTo>
                    <a:pt x="3662867" y="3542109"/>
                  </a:lnTo>
                  <a:lnTo>
                    <a:pt x="4065381" y="4568531"/>
                  </a:lnTo>
                  <a:lnTo>
                    <a:pt x="6903099" y="7627627"/>
                  </a:lnTo>
                  <a:lnTo>
                    <a:pt x="5333285" y="8815032"/>
                  </a:lnTo>
                  <a:close/>
                </a:path>
              </a:pathLst>
            </a:custGeom>
            <a:solidFill>
              <a:srgbClr val="FF003E">
                <a:alpha val="21829"/>
              </a:srgbClr>
            </a:solidFill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13499" y="1849301"/>
              <a:ext cx="6917690" cy="7696834"/>
            </a:xfrm>
            <a:custGeom>
              <a:avLst/>
              <a:gdLst/>
              <a:ahLst/>
              <a:cxnLst/>
              <a:rect l="l" t="t" r="r" b="b"/>
              <a:pathLst>
                <a:path w="6917690" h="7696834">
                  <a:moveTo>
                    <a:pt x="0" y="0"/>
                  </a:moveTo>
                  <a:lnTo>
                    <a:pt x="1065707" y="1048796"/>
                  </a:lnTo>
                  <a:lnTo>
                    <a:pt x="2836762" y="2860108"/>
                  </a:lnTo>
                  <a:lnTo>
                    <a:pt x="3641790" y="3806014"/>
                  </a:lnTo>
                  <a:lnTo>
                    <a:pt x="3843047" y="4349406"/>
                  </a:lnTo>
                  <a:lnTo>
                    <a:pt x="4225424" y="4953162"/>
                  </a:lnTo>
                  <a:lnTo>
                    <a:pt x="5292088" y="6160703"/>
                  </a:lnTo>
                  <a:lnTo>
                    <a:pt x="6917322" y="7696646"/>
                  </a:lnTo>
                </a:path>
              </a:pathLst>
            </a:custGeom>
            <a:ln w="47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060556" y="1698785"/>
              <a:ext cx="208279" cy="206375"/>
            </a:xfrm>
            <a:custGeom>
              <a:avLst/>
              <a:gdLst/>
              <a:ahLst/>
              <a:cxnLst/>
              <a:rect l="l" t="t" r="r" b="b"/>
              <a:pathLst>
                <a:path w="208279" h="206375">
                  <a:moveTo>
                    <a:pt x="98159" y="206182"/>
                  </a:moveTo>
                  <a:lnTo>
                    <a:pt x="0" y="0"/>
                  </a:lnTo>
                  <a:lnTo>
                    <a:pt x="207726" y="94849"/>
                  </a:lnTo>
                  <a:lnTo>
                    <a:pt x="98159" y="206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60556" y="1698785"/>
              <a:ext cx="208279" cy="206375"/>
            </a:xfrm>
            <a:custGeom>
              <a:avLst/>
              <a:gdLst/>
              <a:ahLst/>
              <a:cxnLst/>
              <a:rect l="l" t="t" r="r" b="b"/>
              <a:pathLst>
                <a:path w="208279" h="206375">
                  <a:moveTo>
                    <a:pt x="207726" y="94849"/>
                  </a:moveTo>
                  <a:lnTo>
                    <a:pt x="0" y="0"/>
                  </a:lnTo>
                  <a:lnTo>
                    <a:pt x="98159" y="206182"/>
                  </a:lnTo>
                  <a:lnTo>
                    <a:pt x="207726" y="94849"/>
                  </a:lnTo>
                  <a:close/>
                </a:path>
              </a:pathLst>
            </a:custGeom>
            <a:ln w="47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077177" y="9489183"/>
              <a:ext cx="210185" cy="204470"/>
            </a:xfrm>
            <a:custGeom>
              <a:avLst/>
              <a:gdLst/>
              <a:ahLst/>
              <a:cxnLst/>
              <a:rect l="l" t="t" r="r" b="b"/>
              <a:pathLst>
                <a:path w="210184" h="204470">
                  <a:moveTo>
                    <a:pt x="209603" y="204153"/>
                  </a:moveTo>
                  <a:lnTo>
                    <a:pt x="0" y="113528"/>
                  </a:lnTo>
                  <a:lnTo>
                    <a:pt x="107290" y="0"/>
                  </a:lnTo>
                  <a:lnTo>
                    <a:pt x="209603" y="204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7177" y="9489183"/>
              <a:ext cx="210185" cy="204470"/>
            </a:xfrm>
            <a:custGeom>
              <a:avLst/>
              <a:gdLst/>
              <a:ahLst/>
              <a:cxnLst/>
              <a:rect l="l" t="t" r="r" b="b"/>
              <a:pathLst>
                <a:path w="210184" h="204470">
                  <a:moveTo>
                    <a:pt x="0" y="113528"/>
                  </a:moveTo>
                  <a:lnTo>
                    <a:pt x="209603" y="204153"/>
                  </a:lnTo>
                  <a:lnTo>
                    <a:pt x="107290" y="0"/>
                  </a:lnTo>
                  <a:lnTo>
                    <a:pt x="0" y="113528"/>
                  </a:lnTo>
                  <a:close/>
                </a:path>
              </a:pathLst>
            </a:custGeom>
            <a:ln w="47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3195" y="7648384"/>
              <a:ext cx="3410585" cy="3115310"/>
            </a:xfrm>
            <a:custGeom>
              <a:avLst/>
              <a:gdLst/>
              <a:ahLst/>
              <a:cxnLst/>
              <a:rect l="l" t="t" r="r" b="b"/>
              <a:pathLst>
                <a:path w="3410584" h="3115309">
                  <a:moveTo>
                    <a:pt x="0" y="526048"/>
                  </a:moveTo>
                  <a:lnTo>
                    <a:pt x="679725" y="1152577"/>
                  </a:lnTo>
                  <a:lnTo>
                    <a:pt x="555601" y="1690446"/>
                  </a:lnTo>
                  <a:lnTo>
                    <a:pt x="384192" y="1861855"/>
                  </a:lnTo>
                  <a:lnTo>
                    <a:pt x="602886" y="2098281"/>
                  </a:lnTo>
                  <a:lnTo>
                    <a:pt x="449209" y="3114914"/>
                  </a:lnTo>
                  <a:lnTo>
                    <a:pt x="3410446" y="821580"/>
                  </a:lnTo>
                  <a:lnTo>
                    <a:pt x="3345429" y="744742"/>
                  </a:lnTo>
                  <a:lnTo>
                    <a:pt x="2175120" y="1678625"/>
                  </a:lnTo>
                  <a:lnTo>
                    <a:pt x="2003711" y="1477663"/>
                  </a:lnTo>
                  <a:lnTo>
                    <a:pt x="1578144" y="1465841"/>
                  </a:lnTo>
                  <a:lnTo>
                    <a:pt x="644261" y="514226"/>
                  </a:lnTo>
                  <a:lnTo>
                    <a:pt x="845223" y="313264"/>
                  </a:lnTo>
                  <a:lnTo>
                    <a:pt x="531958" y="0"/>
                  </a:lnTo>
                  <a:lnTo>
                    <a:pt x="0" y="526048"/>
                  </a:lnTo>
                  <a:close/>
                </a:path>
              </a:pathLst>
            </a:custGeom>
            <a:ln w="70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739084" y="9349085"/>
              <a:ext cx="3764279" cy="0"/>
            </a:xfrm>
            <a:custGeom>
              <a:avLst/>
              <a:gdLst/>
              <a:ahLst/>
              <a:cxnLst/>
              <a:rect l="l" t="t" r="r" b="b"/>
              <a:pathLst>
                <a:path w="3764279">
                  <a:moveTo>
                    <a:pt x="3763954" y="0"/>
                  </a:moveTo>
                  <a:lnTo>
                    <a:pt x="0" y="0"/>
                  </a:lnTo>
                </a:path>
              </a:pathLst>
            </a:custGeom>
            <a:ln w="2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16179"/>
              <a:endParaRPr sz="101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479" y="9298371"/>
              <a:ext cx="101426" cy="10142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714882" y="364170"/>
            <a:ext cx="943026" cy="103862"/>
          </a:xfrm>
          <a:prstGeom prst="rect">
            <a:avLst/>
          </a:prstGeom>
        </p:spPr>
        <p:txBody>
          <a:bodyPr vert="horz" wrap="square" lIns="0" tIns="8243" rIns="0" bIns="0" rtlCol="0">
            <a:spAutoFit/>
          </a:bodyPr>
          <a:lstStyle/>
          <a:p>
            <a:pPr marL="7169" defTabSz="516179">
              <a:spcBef>
                <a:spcPts val="64"/>
              </a:spcBef>
            </a:pPr>
            <a:r>
              <a:rPr sz="621" spc="-3" dirty="0">
                <a:solidFill>
                  <a:prstClr val="black"/>
                </a:solidFill>
                <a:latin typeface="Microsoft Sans Serif"/>
                <a:cs typeface="Microsoft Sans Serif"/>
              </a:rPr>
              <a:t>СИТУАЦИОННЫЙ</a:t>
            </a:r>
            <a:r>
              <a:rPr sz="621" spc="-6" dirty="0">
                <a:solidFill>
                  <a:prstClr val="black"/>
                </a:solidFill>
                <a:latin typeface="Microsoft Sans Serif"/>
                <a:cs typeface="Microsoft Sans Serif"/>
              </a:rPr>
              <a:t> ПЛАН</a:t>
            </a:r>
            <a:endParaRPr sz="62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7558" y="5135075"/>
            <a:ext cx="1636586" cy="103862"/>
          </a:xfrm>
          <a:prstGeom prst="rect">
            <a:avLst/>
          </a:prstGeom>
        </p:spPr>
        <p:txBody>
          <a:bodyPr vert="horz" wrap="square" lIns="0" tIns="8243" rIns="0" bIns="0" rtlCol="0">
            <a:spAutoFit/>
          </a:bodyPr>
          <a:lstStyle/>
          <a:p>
            <a:pPr marL="7169" defTabSz="516179">
              <a:spcBef>
                <a:spcPts val="64"/>
              </a:spcBef>
            </a:pPr>
            <a:r>
              <a:rPr sz="621" spc="-3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ПРОЕКТИРУЕМАЯ </a:t>
            </a:r>
            <a:r>
              <a:rPr sz="621" dirty="0">
                <a:solidFill>
                  <a:prstClr val="black"/>
                </a:solidFill>
                <a:latin typeface="Microsoft Sans Serif"/>
                <a:cs typeface="Microsoft Sans Serif"/>
              </a:rPr>
              <a:t>ТЕРРИТОРИЯ</a:t>
            </a:r>
            <a:r>
              <a:rPr sz="621" spc="-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621" spc="3" dirty="0">
                <a:solidFill>
                  <a:prstClr val="black"/>
                </a:solidFill>
                <a:latin typeface="Microsoft Sans Serif"/>
                <a:cs typeface="Microsoft Sans Serif"/>
              </a:rPr>
              <a:t>S=3.0</a:t>
            </a:r>
            <a:r>
              <a:rPr sz="621" spc="-3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621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ГА</a:t>
            </a:r>
            <a:endParaRPr sz="62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16469" y="2009565"/>
            <a:ext cx="818293" cy="900015"/>
          </a:xfrm>
          <a:custGeom>
            <a:avLst/>
            <a:gdLst/>
            <a:ahLst/>
            <a:cxnLst/>
            <a:rect l="l" t="t" r="r" b="b"/>
            <a:pathLst>
              <a:path w="1449704" h="1594485">
                <a:moveTo>
                  <a:pt x="1322116" y="1594469"/>
                </a:moveTo>
                <a:lnTo>
                  <a:pt x="0" y="113373"/>
                </a:lnTo>
                <a:lnTo>
                  <a:pt x="126978" y="0"/>
                </a:lnTo>
                <a:lnTo>
                  <a:pt x="1449095" y="1481095"/>
                </a:lnTo>
                <a:lnTo>
                  <a:pt x="1322116" y="1594469"/>
                </a:lnTo>
                <a:close/>
              </a:path>
            </a:pathLst>
          </a:custGeom>
          <a:solidFill>
            <a:srgbClr val="FF003E"/>
          </a:solidFill>
        </p:spPr>
        <p:txBody>
          <a:bodyPr wrap="square" lIns="0" tIns="0" rIns="0" bIns="0" rtlCol="0"/>
          <a:lstStyle/>
          <a:p>
            <a:pPr defTabSz="516179"/>
            <a:endParaRPr sz="101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2880000">
            <a:off x="5281368" y="2429741"/>
            <a:ext cx="11008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16179">
              <a:lnSpc>
                <a:spcPts val="629"/>
              </a:lnSpc>
            </a:pPr>
            <a:r>
              <a:rPr sz="931" b="1" spc="4" baseline="2525" dirty="0">
                <a:solidFill>
                  <a:srgbClr val="FFFFFF"/>
                </a:solidFill>
                <a:latin typeface="Arial"/>
                <a:cs typeface="Arial"/>
              </a:rPr>
              <a:t>ПЕШЕ</a:t>
            </a:r>
            <a:r>
              <a:rPr sz="931" b="1" spc="-21" baseline="252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931" b="1" spc="-12" baseline="25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31" b="1" spc="4" baseline="2525" dirty="0">
                <a:solidFill>
                  <a:srgbClr val="FFFFFF"/>
                </a:solidFill>
                <a:latin typeface="Arial"/>
                <a:cs typeface="Arial"/>
              </a:rPr>
              <a:t>ДНЫ</a:t>
            </a:r>
            <a:r>
              <a:rPr sz="931" b="1" spc="8" baseline="25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931" b="1" spc="-4" baseline="2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1" b="1" spc="3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621" b="1" spc="-8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621" b="1" spc="3" dirty="0">
                <a:solidFill>
                  <a:srgbClr val="FFFFFF"/>
                </a:solidFill>
                <a:latin typeface="Arial"/>
                <a:cs typeface="Arial"/>
              </a:rPr>
              <a:t>ОМЕН</a:t>
            </a:r>
            <a:r>
              <a:rPr sz="621" b="1" spc="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21" b="1" spc="6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62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61054" y="3395014"/>
            <a:ext cx="670979" cy="598576"/>
          </a:xfrm>
          <a:custGeom>
            <a:avLst/>
            <a:gdLst/>
            <a:ahLst/>
            <a:cxnLst/>
            <a:rect l="l" t="t" r="r" b="b"/>
            <a:pathLst>
              <a:path w="1188720" h="1060450">
                <a:moveTo>
                  <a:pt x="1188138" y="128737"/>
                </a:moveTo>
                <a:lnTo>
                  <a:pt x="111373" y="1060105"/>
                </a:lnTo>
                <a:lnTo>
                  <a:pt x="0" y="931368"/>
                </a:lnTo>
                <a:lnTo>
                  <a:pt x="1076765" y="0"/>
                </a:lnTo>
                <a:lnTo>
                  <a:pt x="1188138" y="128737"/>
                </a:lnTo>
                <a:close/>
              </a:path>
            </a:pathLst>
          </a:custGeom>
          <a:solidFill>
            <a:srgbClr val="FF003E"/>
          </a:solidFill>
        </p:spPr>
        <p:txBody>
          <a:bodyPr wrap="square" lIns="0" tIns="0" rIns="0" bIns="0" rtlCol="0"/>
          <a:lstStyle/>
          <a:p>
            <a:pPr defTabSz="516179"/>
            <a:endParaRPr sz="101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19200000">
            <a:off x="6692772" y="3656984"/>
            <a:ext cx="8079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16179">
              <a:lnSpc>
                <a:spcPts val="629"/>
              </a:lnSpc>
            </a:pPr>
            <a:r>
              <a:rPr sz="621" b="1" dirty="0">
                <a:solidFill>
                  <a:srgbClr val="FFFFFF"/>
                </a:solidFill>
                <a:latin typeface="Arial"/>
                <a:cs typeface="Arial"/>
              </a:rPr>
              <a:t>ПРОСПЕК</a:t>
            </a:r>
            <a:r>
              <a:rPr sz="931" b="1" baseline="50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31" b="1" spc="-46" baseline="5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1" b="1" spc="4" baseline="5050" dirty="0">
                <a:solidFill>
                  <a:srgbClr val="FFFFFF"/>
                </a:solidFill>
                <a:latin typeface="Arial"/>
                <a:cs typeface="Arial"/>
              </a:rPr>
              <a:t>ЛЕНИНА</a:t>
            </a:r>
            <a:endParaRPr sz="931" baseline="5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99091" y="5474332"/>
            <a:ext cx="898940" cy="726894"/>
          </a:xfrm>
          <a:custGeom>
            <a:avLst/>
            <a:gdLst/>
            <a:ahLst/>
            <a:cxnLst/>
            <a:rect l="l" t="t" r="r" b="b"/>
            <a:pathLst>
              <a:path w="1592579" h="1287779">
                <a:moveTo>
                  <a:pt x="1592281" y="134517"/>
                </a:moveTo>
                <a:lnTo>
                  <a:pt x="104317" y="1287668"/>
                </a:lnTo>
                <a:lnTo>
                  <a:pt x="0" y="1153151"/>
                </a:lnTo>
                <a:lnTo>
                  <a:pt x="1487964" y="0"/>
                </a:lnTo>
                <a:lnTo>
                  <a:pt x="1592281" y="134517"/>
                </a:lnTo>
                <a:close/>
              </a:path>
            </a:pathLst>
          </a:custGeom>
          <a:solidFill>
            <a:srgbClr val="FF003E"/>
          </a:solidFill>
        </p:spPr>
        <p:txBody>
          <a:bodyPr wrap="square" lIns="0" tIns="0" rIns="0" bIns="0" rtlCol="0"/>
          <a:lstStyle/>
          <a:p>
            <a:pPr defTabSz="516179"/>
            <a:endParaRPr sz="101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9380000">
            <a:off x="7115851" y="5800511"/>
            <a:ext cx="10661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16179">
              <a:lnSpc>
                <a:spcPts val="629"/>
              </a:lnSpc>
            </a:pPr>
            <a:r>
              <a:rPr sz="621" b="1" spc="-3" dirty="0">
                <a:solidFill>
                  <a:srgbClr val="FFFFFF"/>
                </a:solidFill>
                <a:latin typeface="Arial"/>
                <a:cs typeface="Arial"/>
              </a:rPr>
              <a:t>УЛИЦА</a:t>
            </a:r>
            <a:r>
              <a:rPr sz="62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1" b="1" baseline="2525" dirty="0">
                <a:solidFill>
                  <a:srgbClr val="FFFFFF"/>
                </a:solidFill>
                <a:latin typeface="Arial"/>
                <a:cs typeface="Arial"/>
              </a:rPr>
              <a:t>ЧЕРНЫШЕВ</a:t>
            </a:r>
            <a:r>
              <a:rPr sz="931" b="1" baseline="7575" dirty="0">
                <a:solidFill>
                  <a:srgbClr val="FFFFFF"/>
                </a:solidFill>
                <a:latin typeface="Arial"/>
                <a:cs typeface="Arial"/>
              </a:rPr>
              <a:t>СКОГ</a:t>
            </a:r>
            <a:r>
              <a:rPr sz="931" b="1" baseline="1010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931" baseline="1010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8F4E4F0-C61C-923B-AB1B-569B9E0F4524}"/>
              </a:ext>
            </a:extLst>
          </p:cNvPr>
          <p:cNvSpPr txBox="1">
            <a:spLocks/>
          </p:cNvSpPr>
          <p:nvPr/>
        </p:nvSpPr>
        <p:spPr>
          <a:xfrm>
            <a:off x="1188206" y="212530"/>
            <a:ext cx="10025893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ru-RU" sz="3200" kern="0" spc="-125" dirty="0">
                <a:solidFill>
                  <a:srgbClr val="000000"/>
                </a:solidFill>
              </a:rPr>
              <a:t>План благоустройства пешеходной зоны от улицы Чернышевского до «Комсомольской» площади</a:t>
            </a:r>
            <a:endParaRPr lang="ru-RU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EC90710D-0389-5899-96E2-239F189B4628}"/>
              </a:ext>
            </a:extLst>
          </p:cNvPr>
          <p:cNvSpPr/>
          <p:nvPr/>
        </p:nvSpPr>
        <p:spPr>
          <a:xfrm>
            <a:off x="927100" y="285073"/>
            <a:ext cx="11312728" cy="923290"/>
          </a:xfrm>
          <a:custGeom>
            <a:avLst/>
            <a:gdLst/>
            <a:ahLst/>
            <a:cxnLst/>
            <a:rect l="l" t="t" r="r" b="b"/>
            <a:pathLst>
              <a:path w="5655310" h="923289">
                <a:moveTo>
                  <a:pt x="5654802" y="0"/>
                </a:moveTo>
                <a:lnTo>
                  <a:pt x="0" y="0"/>
                </a:lnTo>
                <a:lnTo>
                  <a:pt x="0" y="922782"/>
                </a:lnTo>
                <a:lnTo>
                  <a:pt x="5654802" y="922782"/>
                </a:lnTo>
                <a:lnTo>
                  <a:pt x="5654802" y="0"/>
                </a:lnTo>
                <a:close/>
              </a:path>
            </a:pathLst>
          </a:custGeom>
          <a:solidFill>
            <a:srgbClr val="D3B59E">
              <a:alpha val="4196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241</Words>
  <Application>Microsoft Office PowerPoint</Application>
  <PresentationFormat>Произвольный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Microsoft Sans Serif</vt:lpstr>
      <vt:lpstr>Times New Roman</vt:lpstr>
      <vt:lpstr>Office Theme</vt:lpstr>
      <vt:lpstr>1_Office Theme</vt:lpstr>
      <vt:lpstr>Инвестпроект как драйвер формирования комфортной городской среды</vt:lpstr>
      <vt:lpstr>УК «Центр» - инициатор проекта</vt:lpstr>
      <vt:lpstr>Cosmos Якутск 4*</vt:lpstr>
      <vt:lpstr>Презентация PowerPoint</vt:lpstr>
      <vt:lpstr>Ключевые данные  проекта</vt:lpstr>
      <vt:lpstr>Гостиница инвестиционный проект и как элемент городской среды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Хромых</dc:creator>
  <cp:lastModifiedBy>Центр СДК</cp:lastModifiedBy>
  <cp:revision>16</cp:revision>
  <dcterms:created xsi:type="dcterms:W3CDTF">2022-09-06T01:10:16Z</dcterms:created>
  <dcterms:modified xsi:type="dcterms:W3CDTF">2022-09-08T08:31:34Z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2022-09-06T00:00:00Z</vt:filetime>
  </property>
</Properties>
</file>