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2" r:id="rId2"/>
    <p:sldId id="270" r:id="rId3"/>
    <p:sldId id="269" r:id="rId4"/>
    <p:sldId id="271" r:id="rId5"/>
    <p:sldId id="268" r:id="rId6"/>
    <p:sldId id="257" r:id="rId7"/>
    <p:sldId id="258" r:id="rId8"/>
    <p:sldId id="259" r:id="rId9"/>
    <p:sldId id="261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74" r:id="rId18"/>
    <p:sldId id="275" r:id="rId19"/>
    <p:sldId id="276" r:id="rId20"/>
    <p:sldId id="278" r:id="rId21"/>
    <p:sldId id="277" r:id="rId22"/>
    <p:sldId id="281" r:id="rId23"/>
    <p:sldId id="280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424"/>
    <a:srgbClr val="F07010"/>
    <a:srgbClr val="D4642C"/>
    <a:srgbClr val="FF0066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chemeClr val="tx1"/>
                </a:solidFill>
              </a:rPr>
              <a:t>СРОК ОКУПАЕМОСТИ</a:t>
            </a:r>
            <a:endParaRPr lang="ru-RU" sz="24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Лист1!$A$2:$A$18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</c:numCache>
            </c:numRef>
          </c:cat>
          <c:val>
            <c:numRef>
              <c:f>Лист1!$B$2:$B$18</c:f>
              <c:numCache>
                <c:formatCode>#,##0.00</c:formatCode>
                <c:ptCount val="17"/>
                <c:pt idx="0">
                  <c:v>-424.17004650000001</c:v>
                </c:pt>
                <c:pt idx="1">
                  <c:v>-405.63644539800003</c:v>
                </c:pt>
                <c:pt idx="2">
                  <c:v>-372.58391292277605</c:v>
                </c:pt>
                <c:pt idx="3">
                  <c:v>-340.85903197784938</c:v>
                </c:pt>
                <c:pt idx="4">
                  <c:v>-309.87189438158356</c:v>
                </c:pt>
                <c:pt idx="5">
                  <c:v>-275.51946313416255</c:v>
                </c:pt>
                <c:pt idx="6">
                  <c:v>-242.5430547117725</c:v>
                </c:pt>
                <c:pt idx="7">
                  <c:v>-210.35334138831377</c:v>
                </c:pt>
                <c:pt idx="8">
                  <c:v>-179.57287358497354</c:v>
                </c:pt>
                <c:pt idx="9">
                  <c:v>-147.06856224799321</c:v>
                </c:pt>
                <c:pt idx="10">
                  <c:v>-115.40168125496913</c:v>
                </c:pt>
                <c:pt idx="11">
                  <c:v>-85.195389850028761</c:v>
                </c:pt>
                <c:pt idx="12">
                  <c:v>-56.467215108229098</c:v>
                </c:pt>
                <c:pt idx="13">
                  <c:v>-29.234894429527838</c:v>
                </c:pt>
                <c:pt idx="14">
                  <c:v>-6.34580626821446E-2</c:v>
                </c:pt>
                <c:pt idx="15">
                  <c:v>27.576008340565703</c:v>
                </c:pt>
                <c:pt idx="16">
                  <c:v>53.665121140652523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8D-4852-BFEB-23AD64976E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87131632"/>
        <c:axId val="387128024"/>
      </c:lineChart>
      <c:catAx>
        <c:axId val="38713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128024"/>
        <c:crosses val="autoZero"/>
        <c:auto val="1"/>
        <c:lblAlgn val="ctr"/>
        <c:lblOffset val="100"/>
        <c:noMultiLvlLbl val="0"/>
      </c:catAx>
      <c:valAx>
        <c:axId val="38712802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13163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2518E-D2C7-47F7-83F7-9EBE7F91498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CD97A-1FF1-41A8-AF44-4922409C9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0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3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26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52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83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1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3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8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58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2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57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2C305-2ACA-4C1C-8176-CAEA2F4958F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24BDC-4647-4765-8B43-1B512D716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9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8669"/>
            <a:ext cx="12192000" cy="369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6271" y="2275620"/>
            <a:ext cx="87194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DC2424"/>
                </a:solidFill>
              </a:rPr>
              <a:t>Предложение по реализации Указа Главы Республики Саха (Якутия) от 8 сентября 2021 года №2046 «О развитии города Якутска-Столицы Республики Саха (Якутия) на период до 2032 года» в целях обеспечение продовольственной безопасности города Якутска на примере ООО </a:t>
            </a:r>
            <a:r>
              <a:rPr lang="ru-RU" sz="2800" b="1" dirty="0" smtClean="0">
                <a:solidFill>
                  <a:srgbClr val="DC2424"/>
                </a:solidFill>
              </a:rPr>
              <a:t>«</a:t>
            </a:r>
            <a:r>
              <a:rPr lang="ru-RU" sz="2800" b="1" dirty="0" err="1" smtClean="0">
                <a:solidFill>
                  <a:srgbClr val="DC2424"/>
                </a:solidFill>
              </a:rPr>
              <a:t>Багарах</a:t>
            </a:r>
            <a:r>
              <a:rPr lang="ru-RU" sz="2800" b="1" dirty="0">
                <a:solidFill>
                  <a:srgbClr val="DC2424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1805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496"/>
            <a:ext cx="12192000" cy="5712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49" t="14640" b="15260"/>
          <a:stretch/>
        </p:blipFill>
        <p:spPr>
          <a:xfrm>
            <a:off x="9232899" y="799327"/>
            <a:ext cx="2776355" cy="2411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33" t="7635" r="4385" b="2698"/>
          <a:stretch/>
        </p:blipFill>
        <p:spPr>
          <a:xfrm>
            <a:off x="8911125" y="3016753"/>
            <a:ext cx="3098129" cy="33386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1454" y="1627330"/>
            <a:ext cx="8342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Роботизированная доильная система компании </a:t>
            </a:r>
            <a:r>
              <a:rPr lang="ru-RU" dirty="0" err="1"/>
              <a:t>Lely</a:t>
            </a:r>
            <a:r>
              <a:rPr lang="ru-RU" dirty="0"/>
              <a:t> - </a:t>
            </a:r>
            <a:r>
              <a:rPr lang="ru-RU" dirty="0" err="1"/>
              <a:t>Lely</a:t>
            </a:r>
            <a:r>
              <a:rPr lang="ru-RU" dirty="0"/>
              <a:t> </a:t>
            </a:r>
            <a:r>
              <a:rPr lang="ru-RU" dirty="0" err="1"/>
              <a:t>Astronaut</a:t>
            </a:r>
            <a:r>
              <a:rPr lang="ru-RU" dirty="0"/>
              <a:t> позволяет контролировать многие факторы индивидуально для каждой коровы, включая и такие, которые не поддаются контролю при использовании традиционных систем доения.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1454" y="2882492"/>
            <a:ext cx="853426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перечень закупки роботизированного и технологического оборудования для оснащения фермы также включается</a:t>
            </a:r>
            <a:r>
              <a:rPr lang="ru-RU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Автоматизированная </a:t>
            </a:r>
            <a:r>
              <a:rPr lang="ru-RU" dirty="0"/>
              <a:t>система кормления «</a:t>
            </a:r>
            <a:r>
              <a:rPr lang="ru-RU" dirty="0" err="1"/>
              <a:t>Lely</a:t>
            </a:r>
            <a:r>
              <a:rPr lang="ru-RU" dirty="0"/>
              <a:t> </a:t>
            </a:r>
            <a:r>
              <a:rPr lang="ru-RU" dirty="0" err="1"/>
              <a:t>Vector</a:t>
            </a:r>
            <a:r>
              <a:rPr lang="ru-RU" dirty="0"/>
              <a:t>», позволяющая кормить каждую группу животных по разработанным специально для неё рационам. </a:t>
            </a:r>
            <a:endParaRPr lang="ru-RU" dirty="0" smtClean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Щетка-чесалка </a:t>
            </a:r>
            <a:r>
              <a:rPr lang="ru-RU" dirty="0"/>
              <a:t>«</a:t>
            </a:r>
            <a:r>
              <a:rPr lang="ru-RU" dirty="0" err="1"/>
              <a:t>Lely</a:t>
            </a:r>
            <a:r>
              <a:rPr lang="ru-RU" dirty="0"/>
              <a:t> </a:t>
            </a:r>
            <a:r>
              <a:rPr lang="ru-RU" dirty="0" err="1"/>
              <a:t>Luna</a:t>
            </a:r>
            <a:r>
              <a:rPr lang="ru-RU" dirty="0"/>
              <a:t>» для дополнительного комфорта коров</a:t>
            </a:r>
            <a:r>
              <a:rPr lang="ru-RU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Молочный </a:t>
            </a:r>
            <a:r>
              <a:rPr lang="ru-RU" dirty="0"/>
              <a:t>танк «</a:t>
            </a:r>
            <a:r>
              <a:rPr lang="ru-RU" dirty="0" err="1"/>
              <a:t>Mueller</a:t>
            </a:r>
            <a:r>
              <a:rPr lang="ru-RU" dirty="0"/>
              <a:t>», обеспечивающий надежное и эффективное охлаждение и хранение молока. </a:t>
            </a:r>
            <a:endParaRPr lang="ru-RU" dirty="0" smtClean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Прочее </a:t>
            </a:r>
            <a:r>
              <a:rPr lang="ru-RU" dirty="0"/>
              <a:t>технологическое оборудование для комфортного содержания КРС разных возрастов: резиновые покрытия, поилки, скреперные системы, стойловое оборудование, автоматизированная система освещения, самая современная система по утилизации навоза «</a:t>
            </a:r>
            <a:r>
              <a:rPr lang="ru-RU" dirty="0" err="1"/>
              <a:t>Eisele</a:t>
            </a:r>
            <a:r>
              <a:rPr lang="ru-RU" dirty="0"/>
              <a:t>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041349"/>
            <a:ext cx="556260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162"/>
            <a:ext cx="12203647" cy="4491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7883" y="6156836"/>
            <a:ext cx="19646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*Цены указаны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3" y="747892"/>
            <a:ext cx="12153197" cy="5634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4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970056"/>
              </p:ext>
            </p:extLst>
          </p:nvPr>
        </p:nvGraphicFramePr>
        <p:xfrm>
          <a:off x="2377439" y="1708367"/>
          <a:ext cx="7325360" cy="4701455"/>
        </p:xfrm>
        <a:graphic>
          <a:graphicData uri="http://schemas.openxmlformats.org/drawingml/2006/table">
            <a:tbl>
              <a:tblPr/>
              <a:tblGrid>
                <a:gridCol w="3149601">
                  <a:extLst>
                    <a:ext uri="{9D8B030D-6E8A-4147-A177-3AD203B41FA5}">
                      <a16:colId xmlns:a16="http://schemas.microsoft.com/office/drawing/2014/main" val="1736036046"/>
                    </a:ext>
                  </a:extLst>
                </a:gridCol>
                <a:gridCol w="714249">
                  <a:extLst>
                    <a:ext uri="{9D8B030D-6E8A-4147-A177-3AD203B41FA5}">
                      <a16:colId xmlns:a16="http://schemas.microsoft.com/office/drawing/2014/main" val="900716043"/>
                    </a:ext>
                  </a:extLst>
                </a:gridCol>
                <a:gridCol w="998913">
                  <a:extLst>
                    <a:ext uri="{9D8B030D-6E8A-4147-A177-3AD203B41FA5}">
                      <a16:colId xmlns:a16="http://schemas.microsoft.com/office/drawing/2014/main" val="115682132"/>
                    </a:ext>
                  </a:extLst>
                </a:gridCol>
                <a:gridCol w="1061344">
                  <a:extLst>
                    <a:ext uri="{9D8B030D-6E8A-4147-A177-3AD203B41FA5}">
                      <a16:colId xmlns:a16="http://schemas.microsoft.com/office/drawing/2014/main" val="2980007659"/>
                    </a:ext>
                  </a:extLst>
                </a:gridCol>
                <a:gridCol w="1401253">
                  <a:extLst>
                    <a:ext uri="{9D8B030D-6E8A-4147-A177-3AD203B41FA5}">
                      <a16:colId xmlns:a16="http://schemas.microsoft.com/office/drawing/2014/main" val="4124994174"/>
                    </a:ext>
                  </a:extLst>
                </a:gridCol>
              </a:tblGrid>
              <a:tr h="3312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Ед.измерения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в год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Цена/Сумма, руб.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в год, руб.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885853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ФОТ+взносы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754677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9 056 124,00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133433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ФОТ+взносы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921393"/>
                  </a:ext>
                </a:extLst>
              </a:tr>
              <a:tr h="16284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Административные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расходы+канцелярские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товары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589562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3 537 372,00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252267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Электроэнергия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2 730 000,00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231263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Ветеринария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1376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577 920,00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435618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Воспроизводство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372786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Сенаж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1984500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15 876 000,00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792107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Сено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1587600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7 144 200,00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52138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Силос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3307500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16 537 500,00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58327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комбикорм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1314000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36 135 000,00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0489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ЗЦМ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1 792 080,00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462724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Связь и хозбытовые нужды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1 437 719,00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88329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Сервис оборудования 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расходники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391594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МБП и хозинвентарь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995840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ОХ и ТБ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614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Охрана предприятия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123566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Справки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899481"/>
                  </a:ext>
                </a:extLst>
              </a:tr>
              <a:tr h="1469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Ремонт оборудования (прочее оборудование и техника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757953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Итого, рублей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98 208 515,00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03545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Резерв на прочие затраты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487315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с резервом, рублей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108 029 366,50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226586"/>
                  </a:ext>
                </a:extLst>
              </a:tr>
              <a:tr h="1697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Годовое производствомолока на ферме, т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1 575 000,00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45936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товарного молокав год (-1,5%)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1 551 375,00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654319"/>
                  </a:ext>
                </a:extLst>
              </a:tr>
              <a:tr h="168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Себестоимость литра молока, рублей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88911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1346108"/>
            <a:ext cx="7325360" cy="3622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58917" y="809280"/>
            <a:ext cx="3274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ea typeface="Segoe UI Emoji" panose="020B0502040204020203" pitchFamily="34" charset="0"/>
                <a:cs typeface="Times New Roman" panose="02020603050405020304" pitchFamily="18" charset="0"/>
              </a:rPr>
              <a:t>Экономика проекта</a:t>
            </a:r>
            <a:endParaRPr lang="ru-RU" sz="2800" b="1" dirty="0"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9574" y="1386592"/>
            <a:ext cx="3525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ea typeface="Segoe UI Emoji" panose="020B0502040204020203" pitchFamily="34" charset="0"/>
                <a:cs typeface="Times New Roman" panose="02020603050405020304" pitchFamily="18" charset="0"/>
              </a:rPr>
              <a:t>Структура себестоимости молока</a:t>
            </a:r>
            <a:endParaRPr lang="ru-RU" b="1" dirty="0"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6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38624"/>
              </p:ext>
            </p:extLst>
          </p:nvPr>
        </p:nvGraphicFramePr>
        <p:xfrm>
          <a:off x="284480" y="1971042"/>
          <a:ext cx="11765279" cy="4032259"/>
        </p:xfrm>
        <a:graphic>
          <a:graphicData uri="http://schemas.openxmlformats.org/drawingml/2006/table">
            <a:tbl>
              <a:tblPr/>
              <a:tblGrid>
                <a:gridCol w="2156613">
                  <a:extLst>
                    <a:ext uri="{9D8B030D-6E8A-4147-A177-3AD203B41FA5}">
                      <a16:colId xmlns:a16="http://schemas.microsoft.com/office/drawing/2014/main" val="3116930536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2312342123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106885979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1082678298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4230210901"/>
                    </a:ext>
                  </a:extLst>
                </a:gridCol>
                <a:gridCol w="544491">
                  <a:extLst>
                    <a:ext uri="{9D8B030D-6E8A-4147-A177-3AD203B41FA5}">
                      <a16:colId xmlns:a16="http://schemas.microsoft.com/office/drawing/2014/main" val="4059933799"/>
                    </a:ext>
                  </a:extLst>
                </a:gridCol>
                <a:gridCol w="544491">
                  <a:extLst>
                    <a:ext uri="{9D8B030D-6E8A-4147-A177-3AD203B41FA5}">
                      <a16:colId xmlns:a16="http://schemas.microsoft.com/office/drawing/2014/main" val="146467552"/>
                    </a:ext>
                  </a:extLst>
                </a:gridCol>
                <a:gridCol w="544491">
                  <a:extLst>
                    <a:ext uri="{9D8B030D-6E8A-4147-A177-3AD203B41FA5}">
                      <a16:colId xmlns:a16="http://schemas.microsoft.com/office/drawing/2014/main" val="894645243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3261778806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109558140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246765862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2414877984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2119286876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234891909"/>
                    </a:ext>
                  </a:extLst>
                </a:gridCol>
                <a:gridCol w="576520">
                  <a:extLst>
                    <a:ext uri="{9D8B030D-6E8A-4147-A177-3AD203B41FA5}">
                      <a16:colId xmlns:a16="http://schemas.microsoft.com/office/drawing/2014/main" val="2936239509"/>
                    </a:ext>
                  </a:extLst>
                </a:gridCol>
                <a:gridCol w="544491">
                  <a:extLst>
                    <a:ext uri="{9D8B030D-6E8A-4147-A177-3AD203B41FA5}">
                      <a16:colId xmlns:a16="http://schemas.microsoft.com/office/drawing/2014/main" val="3801432408"/>
                    </a:ext>
                  </a:extLst>
                </a:gridCol>
                <a:gridCol w="544491">
                  <a:extLst>
                    <a:ext uri="{9D8B030D-6E8A-4147-A177-3AD203B41FA5}">
                      <a16:colId xmlns:a16="http://schemas.microsoft.com/office/drawing/2014/main" val="435459421"/>
                    </a:ext>
                  </a:extLst>
                </a:gridCol>
                <a:gridCol w="544491">
                  <a:extLst>
                    <a:ext uri="{9D8B030D-6E8A-4147-A177-3AD203B41FA5}">
                      <a16:colId xmlns:a16="http://schemas.microsoft.com/office/drawing/2014/main" val="2154544349"/>
                    </a:ext>
                  </a:extLst>
                </a:gridCol>
              </a:tblGrid>
              <a:tr h="1975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164628"/>
                  </a:ext>
                </a:extLst>
              </a:tr>
              <a:tr h="29011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реализации молока за килограмм, рублей с НДС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351458"/>
                  </a:ext>
                </a:extLst>
              </a:tr>
              <a:tr h="31153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Объем товарного молока с фермы в сутки, килограмм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282693"/>
                  </a:ext>
                </a:extLst>
              </a:tr>
              <a:tr h="30248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Выручка от реализации молока в сутки, тысяч рублей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263597"/>
                  </a:ext>
                </a:extLst>
              </a:tr>
              <a:tr h="3137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Выручка от реализации молока за год, тысяч рублей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126000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126000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129150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129150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129150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133875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133875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133875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133875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137025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137025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137025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137025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137025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140175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140175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140175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850867"/>
                  </a:ext>
                </a:extLst>
              </a:tr>
              <a:tr h="30469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Цена реализации телят за килограмм, рублей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016133"/>
                  </a:ext>
                </a:extLst>
              </a:tr>
              <a:tr h="33627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телят на продажу, килограмм 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701120"/>
                  </a:ext>
                </a:extLst>
              </a:tr>
              <a:tr h="32722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Выручка от реализации телят тысяч рублей 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1859,32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1859,32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1940,16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1940,16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2101,84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2101,84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2101,84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2182,68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2182,68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2182,68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2182,68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2223,1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2223,1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2223,1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654353"/>
                  </a:ext>
                </a:extLst>
              </a:tr>
              <a:tr h="32832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Цена реализации коров (выбраковка) за килограмм, рублей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62652"/>
                  </a:ext>
                </a:extLst>
              </a:tr>
              <a:tr h="32943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коров (выбраковка) на продажу в год, килограмм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551070"/>
                  </a:ext>
                </a:extLst>
              </a:tr>
              <a:tr h="27973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Выручка от реализации коров тысяч рублей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12600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13125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13125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13125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13650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14175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14437,5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14437,5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14437,5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949808"/>
                  </a:ext>
                </a:extLst>
              </a:tr>
              <a:tr h="26052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выручка от реализации продукции в год, тысяч рублей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127859,32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127859,32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143690,16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143690,16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144296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149021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149021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149626,84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149626,84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152776,84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153382,68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153382,68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153382,68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153382,68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156835,6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156835,6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156835,6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112315"/>
                  </a:ext>
                </a:extLst>
              </a:tr>
              <a:tr h="197568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Операционные расходы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108029,37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109325,72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110637,63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111965,28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113308,86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114668,57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116044,59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117437,13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118846,37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120272,53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121715,80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123176,39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124654,51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126150,36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127664,16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129196,13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130746,49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487877"/>
                  </a:ext>
                </a:extLst>
              </a:tr>
              <a:tr h="197568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Доход в год, тысяч рублей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19829,95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18533,60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33052,53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31724,88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30987,14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34352,43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32976,41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32189,71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30780,47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32504,31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31666,88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30206,29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28728,17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27232,32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29171,44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27639,47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26089,11</a:t>
                      </a:r>
                    </a:p>
                  </a:txBody>
                  <a:tcPr marL="5725" marR="5725" marT="57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25178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458917" y="809280"/>
            <a:ext cx="3274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ea typeface="Segoe UI Emoji" panose="020B0502040204020203" pitchFamily="34" charset="0"/>
                <a:cs typeface="Times New Roman" panose="02020603050405020304" pitchFamily="18" charset="0"/>
              </a:rPr>
              <a:t>Экономика проекта</a:t>
            </a:r>
            <a:endParaRPr lang="ru-RU" sz="2800" b="1" dirty="0"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9" y="1595753"/>
            <a:ext cx="11765279" cy="36225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8242" y="1579031"/>
            <a:ext cx="483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ea typeface="Segoe UI Emoji" panose="020B0502040204020203" pitchFamily="34" charset="0"/>
                <a:cs typeface="Times New Roman" panose="02020603050405020304" pitchFamily="18" charset="0"/>
              </a:rPr>
              <a:t>Технико-экономическое обоснование проекта</a:t>
            </a:r>
            <a:endParaRPr lang="ru-RU" b="1" dirty="0"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320" y="40640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Экономика проекта</a:t>
            </a:r>
            <a:endParaRPr lang="ru-RU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914027"/>
              </p:ext>
            </p:extLst>
          </p:nvPr>
        </p:nvGraphicFramePr>
        <p:xfrm>
          <a:off x="909320" y="1341914"/>
          <a:ext cx="10297160" cy="3691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2540000" y="5033169"/>
            <a:ext cx="3302000" cy="1379068"/>
          </a:xfrm>
          <a:prstGeom prst="rightArrow">
            <a:avLst/>
          </a:prstGeom>
          <a:solidFill>
            <a:srgbClr val="DC242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Срок окупаемости проекта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197600" y="5232400"/>
            <a:ext cx="2001520" cy="1000926"/>
          </a:xfrm>
          <a:prstGeom prst="roundRect">
            <a:avLst/>
          </a:prstGeom>
          <a:solidFill>
            <a:srgbClr val="DC242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16 лет</a:t>
            </a:r>
            <a:endParaRPr lang="ru-RU" sz="4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9433" y="2290777"/>
            <a:ext cx="8633133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3600" b="1" dirty="0">
                <a:solidFill>
                  <a:srgbClr val="DC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летника ООО «</a:t>
            </a:r>
            <a:r>
              <a:rPr lang="ru-RU" sz="3600" b="1" dirty="0" err="1">
                <a:solidFill>
                  <a:srgbClr val="DC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Багарах</a:t>
            </a:r>
            <a:r>
              <a:rPr lang="ru-RU" sz="3600" b="1" dirty="0">
                <a:solidFill>
                  <a:srgbClr val="DC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rgbClr val="DC24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3" y="1372677"/>
            <a:ext cx="2873831" cy="2155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26" y="1372677"/>
            <a:ext cx="2873831" cy="2155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92" y="3984172"/>
            <a:ext cx="2856065" cy="2142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2" y="3984171"/>
            <a:ext cx="2873831" cy="2155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09" y="3984171"/>
            <a:ext cx="2870577" cy="2152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09" y="1372677"/>
            <a:ext cx="2873837" cy="21553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96782" y="881411"/>
            <a:ext cx="5196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Летняя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ферма ООО «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Багарах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на 400 дойных голов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4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7708" t="9630" r="21146" b="15926"/>
          <a:stretch/>
        </p:blipFill>
        <p:spPr>
          <a:xfrm>
            <a:off x="2934223" y="1584987"/>
            <a:ext cx="5924550" cy="4057358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 rot="5400000">
            <a:off x="7553529" y="1040137"/>
            <a:ext cx="101603" cy="3016662"/>
          </a:xfrm>
          <a:prstGeom prst="downArrow">
            <a:avLst/>
          </a:prstGeom>
          <a:solidFill>
            <a:srgbClr val="DC2424"/>
          </a:solidFill>
          <a:ln>
            <a:solidFill>
              <a:srgbClr val="DC2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75154" y="5035753"/>
            <a:ext cx="1816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ea typeface="Calibri" panose="020F0502020204030204" pitchFamily="34" charset="0"/>
              </a:rPr>
              <a:t>Местность </a:t>
            </a:r>
            <a:r>
              <a:rPr lang="ru-RU" sz="1400" dirty="0">
                <a:ea typeface="Calibri" panose="020F0502020204030204" pitchFamily="34" charset="0"/>
              </a:rPr>
              <a:t>«Ой </a:t>
            </a:r>
            <a:r>
              <a:rPr lang="ru-RU" sz="1400" dirty="0" err="1">
                <a:ea typeface="Calibri" panose="020F0502020204030204" pitchFamily="34" charset="0"/>
              </a:rPr>
              <a:t>Бэс</a:t>
            </a:r>
            <a:r>
              <a:rPr lang="ru-RU" sz="1400" dirty="0">
                <a:ea typeface="Calibri" panose="020F0502020204030204" pitchFamily="34" charset="0"/>
              </a:rPr>
              <a:t>» </a:t>
            </a:r>
            <a:endParaRPr lang="ru-RU" sz="1400" dirty="0"/>
          </a:p>
        </p:txBody>
      </p:sp>
      <p:sp>
        <p:nvSpPr>
          <p:cNvPr id="15" name="Стрелка вниз 14"/>
          <p:cNvSpPr/>
          <p:nvPr/>
        </p:nvSpPr>
        <p:spPr>
          <a:xfrm rot="5400000">
            <a:off x="6823288" y="2995265"/>
            <a:ext cx="128439" cy="4450309"/>
          </a:xfrm>
          <a:prstGeom prst="downArrow">
            <a:avLst/>
          </a:prstGeom>
          <a:solidFill>
            <a:srgbClr val="DC2424"/>
          </a:solidFill>
          <a:ln>
            <a:solidFill>
              <a:srgbClr val="DC2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DC2424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27649" y="940299"/>
            <a:ext cx="8934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a typeface="Calibri" panose="020F0502020204030204" pitchFamily="34" charset="0"/>
              </a:rPr>
              <a:t>Схема расположения новой летней фермы в местности «Ой-</a:t>
            </a:r>
            <a:r>
              <a:rPr lang="ru-RU" sz="2000" b="1" dirty="0" err="1" smtClean="0">
                <a:ea typeface="Calibri" panose="020F0502020204030204" pitchFamily="34" charset="0"/>
              </a:rPr>
              <a:t>Бэс</a:t>
            </a:r>
            <a:r>
              <a:rPr lang="ru-RU" sz="2000" b="1" dirty="0" smtClean="0">
                <a:ea typeface="Calibri" panose="020F0502020204030204" pitchFamily="34" charset="0"/>
              </a:rPr>
              <a:t>» на 400 голов</a:t>
            </a:r>
            <a:endParaRPr 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327554" y="2377702"/>
            <a:ext cx="2503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ea typeface="Calibri" panose="020F0502020204030204" pitchFamily="34" charset="0"/>
              </a:rPr>
              <a:t>Летняя ферма ООО «</a:t>
            </a:r>
            <a:r>
              <a:rPr lang="ru-RU" sz="1400" dirty="0" err="1" smtClean="0">
                <a:ea typeface="Calibri" panose="020F0502020204030204" pitchFamily="34" charset="0"/>
              </a:rPr>
              <a:t>Багарах</a:t>
            </a:r>
            <a:r>
              <a:rPr lang="ru-RU" sz="1400" dirty="0" smtClean="0">
                <a:ea typeface="Calibri" panose="020F0502020204030204" pitchFamily="34" charset="0"/>
              </a:rPr>
              <a:t>»</a:t>
            </a:r>
          </a:p>
          <a:p>
            <a:r>
              <a:rPr lang="ru-RU" sz="1400" dirty="0"/>
              <a:t>м</a:t>
            </a:r>
            <a:r>
              <a:rPr lang="ru-RU" sz="1400" dirty="0" smtClean="0"/>
              <a:t>естность «Красное озеро»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8960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8669"/>
            <a:ext cx="12192000" cy="369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33700" y="1428750"/>
            <a:ext cx="6972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a typeface="Calibri" panose="020F0502020204030204" pitchFamily="34" charset="0"/>
              </a:rPr>
              <a:t>Строительство убойного цеха </a:t>
            </a:r>
            <a:r>
              <a:rPr lang="ru-RU" sz="3200" b="1" dirty="0">
                <a:solidFill>
                  <a:srgbClr val="FF0000"/>
                </a:solidFill>
                <a:ea typeface="Calibri" panose="020F0502020204030204" pitchFamily="34" charset="0"/>
              </a:rPr>
              <a:t>с обработкой с мощностью 10 голов в смену на базе формируемого комплекса ООО «</a:t>
            </a:r>
            <a:r>
              <a:rPr lang="ru-RU" sz="3200" b="1" dirty="0" err="1">
                <a:solidFill>
                  <a:srgbClr val="FF0000"/>
                </a:solidFill>
                <a:ea typeface="Calibri" panose="020F0502020204030204" pitchFamily="34" charset="0"/>
              </a:rPr>
              <a:t>Багарах</a:t>
            </a:r>
            <a:r>
              <a:rPr lang="ru-RU" sz="3200" b="1" dirty="0">
                <a:solidFill>
                  <a:srgbClr val="FF0000"/>
                </a:solidFill>
                <a:ea typeface="Calibri" panose="020F0502020204030204" pitchFamily="34" charset="0"/>
              </a:rPr>
              <a:t>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" name="Picture 6" descr="Картинки по запросу убойный пунк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0" y="4105557"/>
            <a:ext cx="3647835" cy="2096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убойный пунк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29" y="4143153"/>
            <a:ext cx="3529572" cy="20210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market06\Desktop\mixed-me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77" y="3945628"/>
            <a:ext cx="3707904" cy="23488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5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8440" y="1295400"/>
            <a:ext cx="6492240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DC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сеновала на 5000 тонн на базе ООО «</a:t>
            </a:r>
            <a:r>
              <a:rPr lang="ru-RU" sz="3200" b="1" dirty="0" err="1">
                <a:solidFill>
                  <a:srgbClr val="DC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Багарах</a:t>
            </a:r>
            <a:r>
              <a:rPr lang="ru-RU" sz="3200" b="1" dirty="0">
                <a:solidFill>
                  <a:srgbClr val="DC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3200" b="1" dirty="0">
              <a:solidFill>
                <a:srgbClr val="DC24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" y="1495905"/>
            <a:ext cx="2976563" cy="4196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047" y="1579725"/>
            <a:ext cx="2522063" cy="3630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6312" y="1495904"/>
            <a:ext cx="2961749" cy="41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3750" t="13519" r="21458" b="7778"/>
          <a:stretch/>
        </p:blipFill>
        <p:spPr>
          <a:xfrm>
            <a:off x="1379474" y="1625143"/>
            <a:ext cx="4799255" cy="4743450"/>
          </a:xfrm>
          <a:prstGeom prst="rect">
            <a:avLst/>
          </a:prstGeom>
          <a:ln>
            <a:solidFill>
              <a:srgbClr val="DC2424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075450" y="2147299"/>
            <a:ext cx="920530" cy="527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67076" y="2761626"/>
            <a:ext cx="781109" cy="59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38187" y="3120307"/>
            <a:ext cx="266700" cy="311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3136980" y="2246944"/>
            <a:ext cx="133531" cy="857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3268429" y="2246410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3401729" y="2245712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3547334" y="2249234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3718725" y="2241142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3124856" y="2460955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16200000">
            <a:off x="3253210" y="2462139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3400272" y="2461192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rot="16200000">
            <a:off x="3547334" y="2456712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16200000">
            <a:off x="3713124" y="2456711"/>
            <a:ext cx="136412" cy="839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16200000">
            <a:off x="3950261" y="2317533"/>
            <a:ext cx="45719" cy="4571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05841" y="2372113"/>
            <a:ext cx="842344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99039" y="2165320"/>
            <a:ext cx="45719" cy="4912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148248" y="2609518"/>
            <a:ext cx="771315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879934" y="2417832"/>
            <a:ext cx="45719" cy="230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105053" y="2165320"/>
            <a:ext cx="771937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879934" y="2163006"/>
            <a:ext cx="45719" cy="2061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459616" y="2887625"/>
            <a:ext cx="148577" cy="34066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409398" y="3176530"/>
            <a:ext cx="65809" cy="67320"/>
          </a:xfrm>
          <a:prstGeom prst="rect">
            <a:avLst/>
          </a:prstGeom>
          <a:solidFill>
            <a:srgbClr val="DC2424"/>
          </a:solidFill>
          <a:ln>
            <a:solidFill>
              <a:srgbClr val="DC2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4566947" y="2102497"/>
            <a:ext cx="2290298" cy="1396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4019571" y="2401382"/>
            <a:ext cx="2824653" cy="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3924599" y="3049081"/>
            <a:ext cx="2919625" cy="100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5" idx="3"/>
          </p:cNvCxnSpPr>
          <p:nvPr/>
        </p:nvCxnSpPr>
        <p:spPr>
          <a:xfrm flipH="1" flipV="1">
            <a:off x="4504887" y="3275882"/>
            <a:ext cx="2329374" cy="18164"/>
          </a:xfrm>
          <a:prstGeom prst="straightConnector1">
            <a:avLst/>
          </a:prstGeom>
          <a:ln>
            <a:solidFill>
              <a:srgbClr val="DC24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 flipV="1">
            <a:off x="4606011" y="4567687"/>
            <a:ext cx="2264256" cy="99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6857245" y="2271505"/>
            <a:ext cx="1900520" cy="307777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С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еновал 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на 5000 тонн </a:t>
            </a:r>
            <a:endParaRPr lang="ru-RU" sz="14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910434" y="4413798"/>
            <a:ext cx="452271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ea typeface="Calibri" panose="020F0502020204030204" pitchFamily="34" charset="0"/>
              </a:rPr>
              <a:t>Действующий животноводческий комплекс на 800 голов</a:t>
            </a:r>
            <a:endParaRPr lang="ru-RU" sz="14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857245" y="2879420"/>
            <a:ext cx="2152705" cy="30777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ea typeface="Calibri" panose="020F0502020204030204" pitchFamily="34" charset="0"/>
              </a:rPr>
              <a:t>Новый ЖВК на 420 голов</a:t>
            </a:r>
            <a:endParaRPr lang="ru-RU" sz="14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857245" y="3155340"/>
            <a:ext cx="2615139" cy="307777"/>
          </a:xfrm>
          <a:prstGeom prst="rect">
            <a:avLst/>
          </a:prstGeom>
          <a:solidFill>
            <a:srgbClr val="DC2424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ea typeface="Calibri" panose="020F0502020204030204" pitchFamily="34" charset="0"/>
              </a:rPr>
              <a:t>Убойный цех на 10 голов смену</a:t>
            </a:r>
            <a:endParaRPr lang="ru-RU" sz="14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857245" y="1924371"/>
            <a:ext cx="2317045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Территория ООО «</a:t>
            </a:r>
            <a:r>
              <a:rPr lang="ru-RU" sz="1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Багарах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»</a:t>
            </a:r>
            <a:endParaRPr lang="ru-RU" sz="14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430043" y="919250"/>
            <a:ext cx="9331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</a:rPr>
              <a:t>Схема размещения объектов на территории ООО «</a:t>
            </a:r>
            <a:r>
              <a:rPr lang="ru-RU" sz="28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Багарах</a:t>
            </a: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</a:rPr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650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31" y="833728"/>
            <a:ext cx="7408334" cy="4241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43617" y="789001"/>
            <a:ext cx="4523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a typeface="Calibri" panose="020F0502020204030204" pitchFamily="34" charset="0"/>
              </a:rPr>
              <a:t>Постановочные вопросы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1326222"/>
            <a:ext cx="11527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Предлагаем восстановить государственную поддержку по реконструкции действующих животноводческих комплексов построенных в 70-80-х годах.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750" y="3979200"/>
            <a:ext cx="11874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В целях увеличения продуктивности дойных коров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предлагаем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разработать программу по строительству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приобретению </a:t>
            </a:r>
            <a:r>
              <a:rPr lang="ru-RU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оборудований для кормоцехов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45" y="2007917"/>
            <a:ext cx="2705772" cy="20293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77" y="2015045"/>
            <a:ext cx="2731984" cy="2048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23" y="2024874"/>
            <a:ext cx="2749813" cy="2062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64" y="4586544"/>
            <a:ext cx="2700532" cy="1801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29" y="4586544"/>
            <a:ext cx="2512953" cy="1776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6653" y="4586544"/>
            <a:ext cx="2411756" cy="18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22351" b="14892"/>
          <a:stretch/>
        </p:blipFill>
        <p:spPr>
          <a:xfrm>
            <a:off x="0" y="757653"/>
            <a:ext cx="12188956" cy="56487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9458" y="5292029"/>
            <a:ext cx="6492240" cy="7520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833" t="27630" r="11667" b="8074"/>
          <a:stretch/>
        </p:blipFill>
        <p:spPr>
          <a:xfrm>
            <a:off x="4441897" y="1563297"/>
            <a:ext cx="7750103" cy="4791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8669"/>
            <a:ext cx="12192000" cy="369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719986"/>
              </p:ext>
            </p:extLst>
          </p:nvPr>
        </p:nvGraphicFramePr>
        <p:xfrm>
          <a:off x="434521" y="2435929"/>
          <a:ext cx="4932137" cy="2571499"/>
        </p:xfrm>
        <a:graphic>
          <a:graphicData uri="http://schemas.openxmlformats.org/drawingml/2006/table">
            <a:tbl>
              <a:tblPr/>
              <a:tblGrid>
                <a:gridCol w="564193">
                  <a:extLst>
                    <a:ext uri="{9D8B030D-6E8A-4147-A177-3AD203B41FA5}">
                      <a16:colId xmlns:a16="http://schemas.microsoft.com/office/drawing/2014/main" val="4111890366"/>
                    </a:ext>
                  </a:extLst>
                </a:gridCol>
                <a:gridCol w="1401382">
                  <a:extLst>
                    <a:ext uri="{9D8B030D-6E8A-4147-A177-3AD203B41FA5}">
                      <a16:colId xmlns:a16="http://schemas.microsoft.com/office/drawing/2014/main" val="2955815877"/>
                    </a:ext>
                  </a:extLst>
                </a:gridCol>
                <a:gridCol w="1565180">
                  <a:extLst>
                    <a:ext uri="{9D8B030D-6E8A-4147-A177-3AD203B41FA5}">
                      <a16:colId xmlns:a16="http://schemas.microsoft.com/office/drawing/2014/main" val="4014958091"/>
                    </a:ext>
                  </a:extLst>
                </a:gridCol>
                <a:gridCol w="1401382">
                  <a:extLst>
                    <a:ext uri="{9D8B030D-6E8A-4147-A177-3AD203B41FA5}">
                      <a16:colId xmlns:a16="http://schemas.microsoft.com/office/drawing/2014/main" val="4149622559"/>
                    </a:ext>
                  </a:extLst>
                </a:gridCol>
              </a:tblGrid>
              <a:tr h="367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Произведено, тн.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Структура, 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683957"/>
                  </a:ext>
                </a:extLst>
              </a:tr>
              <a:tr h="367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Говядина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190,95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360135"/>
                  </a:ext>
                </a:extLst>
              </a:tr>
              <a:tr h="367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свинина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1118,14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486613"/>
                  </a:ext>
                </a:extLst>
              </a:tr>
              <a:tr h="367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мясо птицы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508184"/>
                  </a:ext>
                </a:extLst>
              </a:tr>
              <a:tr h="367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конина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936491"/>
                  </a:ext>
                </a:extLst>
              </a:tr>
              <a:tr h="367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виды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258227"/>
                  </a:ext>
                </a:extLst>
              </a:tr>
              <a:tr h="367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1816,22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237624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20" y="1612861"/>
            <a:ext cx="4932137" cy="59676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44297" y="1612861"/>
            <a:ext cx="4512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Общий </a:t>
            </a: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объем производства </a:t>
            </a:r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мяса по ГО «город Якутск»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898" y="857336"/>
            <a:ext cx="6061361" cy="68010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888181" y="8742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Архитектурно-планировочное решение модульного мясного цеха</a:t>
            </a:r>
          </a:p>
        </p:txBody>
      </p:sp>
    </p:spTree>
    <p:extLst>
      <p:ext uri="{BB962C8B-B14F-4D97-AF65-F5344CB8AC3E}">
        <p14:creationId xmlns:p14="http://schemas.microsoft.com/office/powerpoint/2010/main" val="1038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230" t="26111" r="19270" b="7408"/>
          <a:stretch/>
        </p:blipFill>
        <p:spPr>
          <a:xfrm>
            <a:off x="0" y="1090948"/>
            <a:ext cx="6003026" cy="5282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8669"/>
            <a:ext cx="12192000" cy="369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9749" y="801319"/>
            <a:ext cx="597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Схема размещения и состав основного оборудования цеха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594428"/>
              </p:ext>
            </p:extLst>
          </p:nvPr>
        </p:nvGraphicFramePr>
        <p:xfrm>
          <a:off x="6389913" y="1687295"/>
          <a:ext cx="5573487" cy="4332513"/>
        </p:xfrm>
        <a:graphic>
          <a:graphicData uri="http://schemas.openxmlformats.org/drawingml/2006/table">
            <a:tbl>
              <a:tblPr/>
              <a:tblGrid>
                <a:gridCol w="234058">
                  <a:extLst>
                    <a:ext uri="{9D8B030D-6E8A-4147-A177-3AD203B41FA5}">
                      <a16:colId xmlns:a16="http://schemas.microsoft.com/office/drawing/2014/main" val="647383276"/>
                    </a:ext>
                  </a:extLst>
                </a:gridCol>
                <a:gridCol w="2428343">
                  <a:extLst>
                    <a:ext uri="{9D8B030D-6E8A-4147-A177-3AD203B41FA5}">
                      <a16:colId xmlns:a16="http://schemas.microsoft.com/office/drawing/2014/main" val="2876531977"/>
                    </a:ext>
                  </a:extLst>
                </a:gridCol>
                <a:gridCol w="1506743">
                  <a:extLst>
                    <a:ext uri="{9D8B030D-6E8A-4147-A177-3AD203B41FA5}">
                      <a16:colId xmlns:a16="http://schemas.microsoft.com/office/drawing/2014/main" val="1156088908"/>
                    </a:ext>
                  </a:extLst>
                </a:gridCol>
                <a:gridCol w="1404343">
                  <a:extLst>
                    <a:ext uri="{9D8B030D-6E8A-4147-A177-3AD203B41FA5}">
                      <a16:colId xmlns:a16="http://schemas.microsoft.com/office/drawing/2014/main" val="2981114611"/>
                    </a:ext>
                  </a:extLst>
                </a:gridCol>
              </a:tblGrid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Параметр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Ед. изм.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Значение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84118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Размеры (габаритные)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мм х мм х мм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 х 6000 х 6000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971360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454533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Электроснабжение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555136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установленная мощность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кВт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704105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питающее напряжение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380/220, ±5%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394606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электрическая сеть 5 проводная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L1, L2, L3, N, PE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874816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Водоснабжение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18079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качество подаваемой воды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соответствии с СанПиН 2.1.4.1074-01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714616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 воды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 3 /сутки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070827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 горячей воды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 3 /сутки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059332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отопление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ккал/час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861795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давление подаваемой воды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атм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2 до 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531487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Канализация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352201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бытовая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 3 /сутки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338395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производственная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 3 /сутки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861794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Климатические условия эксплуатации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74486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температура окружающей среды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-45 до +50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322110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снеговая нагрузка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кг/м2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620488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430580" y="1170651"/>
            <a:ext cx="346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Техническая характеристика цеха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1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7408" y="1018453"/>
            <a:ext cx="104440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DC2424"/>
                </a:solidFill>
              </a:rPr>
              <a:t>Проект молочно-товарной фермы на 420 </a:t>
            </a:r>
            <a:endParaRPr lang="ru-RU" sz="4400" b="1" dirty="0" smtClean="0">
              <a:solidFill>
                <a:srgbClr val="DC2424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DC2424"/>
                </a:solidFill>
              </a:rPr>
              <a:t>фуражных </a:t>
            </a:r>
            <a:r>
              <a:rPr lang="ru-RU" sz="4400" b="1" dirty="0">
                <a:solidFill>
                  <a:srgbClr val="DC2424"/>
                </a:solidFill>
              </a:rPr>
              <a:t>коров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8669"/>
            <a:ext cx="12192000" cy="369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7608"/>
            <a:ext cx="12150880" cy="41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7862" y="1852307"/>
            <a:ext cx="115562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anose="02020603050405020304" pitchFamily="18" charset="0"/>
              </a:rPr>
              <a:t>Молочная </a:t>
            </a:r>
            <a:r>
              <a:rPr lang="ru-RU" dirty="0">
                <a:cs typeface="Times New Roman" panose="02020603050405020304" pitchFamily="18" charset="0"/>
              </a:rPr>
              <a:t>животноводческая ферма на 420 фуражных коров предназначена для производства </a:t>
            </a:r>
            <a:r>
              <a:rPr lang="ru-RU" dirty="0" smtClean="0"/>
              <a:t>1 574 975 </a:t>
            </a:r>
            <a:r>
              <a:rPr lang="ru-RU" dirty="0" smtClean="0">
                <a:cs typeface="Times New Roman" panose="02020603050405020304" pitchFamily="18" charset="0"/>
              </a:rPr>
              <a:t>кг. молока </a:t>
            </a:r>
            <a:r>
              <a:rPr lang="ru-RU" dirty="0">
                <a:cs typeface="Times New Roman" panose="02020603050405020304" pitchFamily="18" charset="0"/>
              </a:rPr>
              <a:t>в год. Необходимый диапазон земельных угодий для кормозаготовки от </a:t>
            </a:r>
            <a:r>
              <a:rPr lang="ru-RU" dirty="0" smtClean="0">
                <a:cs typeface="Times New Roman" panose="02020603050405020304" pitchFamily="18" charset="0"/>
              </a:rPr>
              <a:t>3000 Га.</a:t>
            </a:r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 smtClean="0"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cs typeface="Times New Roman" panose="02020603050405020304" pitchFamily="18" charset="0"/>
              </a:rPr>
              <a:t>Создание </a:t>
            </a:r>
            <a:r>
              <a:rPr lang="ru-RU" b="1" dirty="0">
                <a:cs typeface="Times New Roman" panose="02020603050405020304" pitchFamily="18" charset="0"/>
              </a:rPr>
              <a:t>максимально комфортных условий заключается в выполнении следующих требований: </a:t>
            </a:r>
            <a:endParaRPr lang="ru-RU" b="1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достаточное </a:t>
            </a:r>
            <a:r>
              <a:rPr lang="ru-RU" dirty="0">
                <a:cs typeface="Times New Roman" panose="02020603050405020304" pitchFamily="18" charset="0"/>
              </a:rPr>
              <a:t>жизненное пространство для животных, 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необходимые </a:t>
            </a:r>
            <a:r>
              <a:rPr lang="ru-RU" dirty="0">
                <a:cs typeface="Times New Roman" panose="02020603050405020304" pitchFamily="18" charset="0"/>
              </a:rPr>
              <a:t>вентиляция и терморегуляция, 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освещенность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достаточное </a:t>
            </a:r>
            <a:r>
              <a:rPr lang="ru-RU" dirty="0">
                <a:cs typeface="Times New Roman" panose="02020603050405020304" pitchFamily="18" charset="0"/>
              </a:rPr>
              <a:t>кормовое пространство, 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cs typeface="Times New Roman" panose="02020603050405020304" pitchFamily="18" charset="0"/>
              </a:rPr>
              <a:t>беспрепятственного движения животных, 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комфортный </a:t>
            </a:r>
            <a:r>
              <a:rPr lang="ru-RU" dirty="0">
                <a:cs typeface="Times New Roman" panose="02020603050405020304" pitchFamily="18" charset="0"/>
              </a:rPr>
              <a:t>отдых</a:t>
            </a:r>
            <a:r>
              <a:rPr lang="ru-RU" dirty="0" smtClean="0"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сбалансированное </a:t>
            </a:r>
            <a:r>
              <a:rPr lang="ru-RU" dirty="0">
                <a:cs typeface="Times New Roman" panose="02020603050405020304" pitchFamily="18" charset="0"/>
              </a:rPr>
              <a:t>кормление, 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отсутствие </a:t>
            </a:r>
            <a:r>
              <a:rPr lang="ru-RU" dirty="0">
                <a:cs typeface="Times New Roman" panose="02020603050405020304" pitchFamily="18" charset="0"/>
              </a:rPr>
              <a:t>дефицита воды, 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эффективное </a:t>
            </a:r>
            <a:r>
              <a:rPr lang="ru-RU" dirty="0" err="1">
                <a:cs typeface="Times New Roman" panose="02020603050405020304" pitchFamily="18" charset="0"/>
              </a:rPr>
              <a:t>навозоудаление</a:t>
            </a:r>
            <a:r>
              <a:rPr lang="ru-RU" dirty="0" smtClean="0"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качественное </a:t>
            </a:r>
            <a:r>
              <a:rPr lang="ru-RU" dirty="0">
                <a:cs typeface="Times New Roman" panose="02020603050405020304" pitchFamily="18" charset="0"/>
              </a:rPr>
              <a:t>доение.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8669"/>
            <a:ext cx="12192000" cy="3693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72829" y="1129784"/>
            <a:ext cx="4421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cs typeface="Times New Roman" panose="02020603050405020304" pitchFamily="18" charset="0"/>
              </a:rPr>
              <a:t>Общая информация о проекте</a:t>
            </a:r>
          </a:p>
        </p:txBody>
      </p:sp>
    </p:spTree>
    <p:extLst>
      <p:ext uri="{BB962C8B-B14F-4D97-AF65-F5344CB8AC3E}">
        <p14:creationId xmlns:p14="http://schemas.microsoft.com/office/powerpoint/2010/main" val="13923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40229"/>
            <a:ext cx="12192000" cy="5693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15464"/>
            <a:ext cx="12191999" cy="5718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835"/>
            <a:ext cx="12192000" cy="424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3" y="98223"/>
            <a:ext cx="504056" cy="5263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49629" y="1767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4557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Bagarakh@mail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5251" t="5030" r="3157" b="10657"/>
          <a:stretch/>
        </p:blipFill>
        <p:spPr>
          <a:xfrm>
            <a:off x="456014" y="813050"/>
            <a:ext cx="10897381" cy="659054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86783"/>
              </p:ext>
            </p:extLst>
          </p:nvPr>
        </p:nvGraphicFramePr>
        <p:xfrm>
          <a:off x="774700" y="1544925"/>
          <a:ext cx="10769601" cy="4773265"/>
        </p:xfrm>
        <a:graphic>
          <a:graphicData uri="http://schemas.openxmlformats.org/drawingml/2006/table">
            <a:tbl>
              <a:tblPr/>
              <a:tblGrid>
                <a:gridCol w="4159196">
                  <a:extLst>
                    <a:ext uri="{9D8B030D-6E8A-4147-A177-3AD203B41FA5}">
                      <a16:colId xmlns:a16="http://schemas.microsoft.com/office/drawing/2014/main" val="2398917010"/>
                    </a:ext>
                  </a:extLst>
                </a:gridCol>
                <a:gridCol w="3823315">
                  <a:extLst>
                    <a:ext uri="{9D8B030D-6E8A-4147-A177-3AD203B41FA5}">
                      <a16:colId xmlns:a16="http://schemas.microsoft.com/office/drawing/2014/main" val="3257430173"/>
                    </a:ext>
                  </a:extLst>
                </a:gridCol>
                <a:gridCol w="2787090">
                  <a:extLst>
                    <a:ext uri="{9D8B030D-6E8A-4147-A177-3AD203B41FA5}">
                      <a16:colId xmlns:a16="http://schemas.microsoft.com/office/drawing/2014/main" val="1287732643"/>
                    </a:ext>
                  </a:extLst>
                </a:gridCol>
              </a:tblGrid>
              <a:tr h="438921">
                <a:tc gridSpan="3">
                  <a:txBody>
                    <a:bodyPr/>
                    <a:lstStyle/>
                    <a:p>
                      <a:pPr algn="ctr" fontAlgn="ctr"/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058208"/>
                  </a:ext>
                </a:extLst>
              </a:tr>
              <a:tr h="13167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Тип корма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Годовая потребность корма в натуральном весе, т.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Включая страховой фонд, т.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922896"/>
                  </a:ext>
                </a:extLst>
              </a:tr>
              <a:tr h="438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Сенаж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2463,75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2956,5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776786"/>
                  </a:ext>
                </a:extLst>
              </a:tr>
              <a:tr h="438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Сено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2365,2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806309"/>
                  </a:ext>
                </a:extLst>
              </a:tr>
              <a:tr h="438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Силос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4106,25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4927,5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646649"/>
                  </a:ext>
                </a:extLst>
              </a:tr>
              <a:tr h="438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Комбикорм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68743"/>
                  </a:ext>
                </a:extLst>
              </a:tr>
              <a:tr h="438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Комбикорм в роботе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12744"/>
                  </a:ext>
                </a:extLst>
              </a:tr>
              <a:tr h="8229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Заменитель </a:t>
                      </a:r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цельного молока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994926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99" y="1544924"/>
            <a:ext cx="10769601" cy="46167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159322" y="1591096"/>
            <a:ext cx="4289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Таблица потребности в кормах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27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1330</Words>
  <Application>Microsoft Office PowerPoint</Application>
  <PresentationFormat>Широкоэкранный</PresentationFormat>
  <Paragraphs>595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Segoe UI Emoji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Экономика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Иван</cp:lastModifiedBy>
  <cp:revision>56</cp:revision>
  <dcterms:created xsi:type="dcterms:W3CDTF">2022-09-05T06:12:29Z</dcterms:created>
  <dcterms:modified xsi:type="dcterms:W3CDTF">2022-09-08T03:12:14Z</dcterms:modified>
</cp:coreProperties>
</file>