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65" r:id="rId5"/>
    <p:sldId id="264" r:id="rId6"/>
    <p:sldId id="259" r:id="rId7"/>
    <p:sldId id="266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B7"/>
    <a:srgbClr val="FFFFFF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/>
    <p:restoredTop sz="70251" autoAdjust="0"/>
  </p:normalViewPr>
  <p:slideViewPr>
    <p:cSldViewPr snapToGrid="0" snapToObjects="1">
      <p:cViewPr varScale="1">
        <p:scale>
          <a:sx n="75" d="100"/>
          <a:sy n="75" d="100"/>
        </p:scale>
        <p:origin x="546" y="66"/>
      </p:cViewPr>
      <p:guideLst>
        <p:guide orient="horz" pos="391"/>
        <p:guide pos="257"/>
        <p:guide pos="710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CEB4D-69F6-4506-8AAC-3918DA46EF6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9F2C0C5-A15D-41BB-80B1-D315F3AC0FD5}">
      <dgm:prSet phldrT="[Текст]" custT="1"/>
      <dgm:spPr>
        <a:xfrm rot="5400000">
          <a:off x="4741691" y="-61164"/>
          <a:ext cx="1423224" cy="1833596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Учебные планы</a:t>
          </a:r>
          <a:endParaRPr lang="ru-RU" sz="1600" b="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91070BD0-41BC-4600-ADCC-064954FEBB7A}" type="parTrans" cxnId="{6B8E9847-AFDC-4C3E-BF84-5266C234E119}">
      <dgm:prSet/>
      <dgm:spPr/>
      <dgm:t>
        <a:bodyPr/>
        <a:lstStyle/>
        <a:p>
          <a:endParaRPr lang="ru-RU"/>
        </a:p>
      </dgm:t>
    </dgm:pt>
    <dgm:pt modelId="{7ED1675E-ADD6-46B1-9D11-D7500FA82E3A}" type="sibTrans" cxnId="{6B8E9847-AFDC-4C3E-BF84-5266C234E119}">
      <dgm:prSet custT="1"/>
      <dgm:spPr>
        <a:xfrm rot="5400000">
          <a:off x="2600029" y="157608"/>
          <a:ext cx="1423224" cy="201478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Внеурочная деятельность,</a:t>
          </a:r>
        </a:p>
        <a:p>
          <a:r>
            <a:rPr lang="ru-RU" sz="1400" b="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дополнительное образование</a:t>
          </a:r>
          <a:endParaRPr lang="ru-RU" sz="1400" b="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A82125D0-5F45-4642-9A1D-83ACE927E2BB}">
      <dgm:prSet phldrT="[Текст]" custT="1"/>
      <dgm:spPr>
        <a:xfrm rot="5400000">
          <a:off x="8065158" y="1341813"/>
          <a:ext cx="1557619" cy="2474305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Исследовательская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проектная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деятельность</a:t>
          </a:r>
          <a:endParaRPr lang="ru-RU" sz="1400" b="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BC87DA0F-5255-4A52-8399-E2AABBF0C12C}" type="parTrans" cxnId="{1DF23663-19A6-44D4-8469-6030DC6891EE}">
      <dgm:prSet/>
      <dgm:spPr/>
      <dgm:t>
        <a:bodyPr/>
        <a:lstStyle/>
        <a:p>
          <a:endParaRPr lang="ru-RU"/>
        </a:p>
      </dgm:t>
    </dgm:pt>
    <dgm:pt modelId="{CF84DCF3-BB7B-4B4E-8ED7-C3D6407E5ED5}" type="sibTrans" cxnId="{1DF23663-19A6-44D4-8469-6030DC6891EE}">
      <dgm:prSet custT="1"/>
      <dgm:spPr>
        <a:xfrm rot="5400000">
          <a:off x="1493098" y="1405797"/>
          <a:ext cx="1423224" cy="224918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Основы инженерного </a:t>
          </a:r>
          <a:r>
            <a:rPr lang="ru-RU" sz="1400" b="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предпринима-тельства</a:t>
          </a:r>
          <a:endParaRPr lang="ru-RU" sz="1400" b="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46681409-59B8-4039-885C-7CB713357D8E}">
      <dgm:prSet phldrT="[Текст]" custT="1"/>
      <dgm:spPr>
        <a:xfrm rot="5400000">
          <a:off x="4716423" y="1332250"/>
          <a:ext cx="1517570" cy="2453466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lumMod val="20000"/>
            <a:lumOff val="80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Arial Narrow" pitchFamily="34" charset="0"/>
              <a:ea typeface="+mn-ea"/>
              <a:cs typeface="+mn-cs"/>
            </a:rPr>
            <a:t>Инженерная школа</a:t>
          </a:r>
          <a:endParaRPr lang="ru-RU" sz="2400" b="1" dirty="0">
            <a:solidFill>
              <a:srgbClr val="C00000"/>
            </a:solidFill>
            <a:latin typeface="Arial Narrow" pitchFamily="34" charset="0"/>
            <a:ea typeface="+mn-ea"/>
            <a:cs typeface="+mn-cs"/>
          </a:endParaRPr>
        </a:p>
      </dgm:t>
    </dgm:pt>
    <dgm:pt modelId="{71E3CAE4-F893-4CAF-8369-23B50BA3726F}" type="parTrans" cxnId="{3720A063-B524-4D86-8695-2DE9AF555A38}">
      <dgm:prSet/>
      <dgm:spPr/>
      <dgm:t>
        <a:bodyPr/>
        <a:lstStyle/>
        <a:p>
          <a:endParaRPr lang="ru-RU"/>
        </a:p>
      </dgm:t>
    </dgm:pt>
    <dgm:pt modelId="{D6C8C12C-2C09-43A5-B3CD-B4924A1E67F5}" type="sibTrans" cxnId="{3720A063-B524-4D86-8695-2DE9AF555A38}">
      <dgm:prSet custT="1"/>
      <dgm:spPr>
        <a:xfrm rot="5400000">
          <a:off x="6484419" y="2756947"/>
          <a:ext cx="1457097" cy="2423935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Сетевые системы образования</a:t>
          </a:r>
          <a:endParaRPr lang="ru-RU" sz="1400" b="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9B32CB22-BDBF-43B9-9139-8234E934992D}">
      <dgm:prSet custT="1"/>
      <dgm:spPr>
        <a:xfrm rot="5400000">
          <a:off x="2823676" y="2720948"/>
          <a:ext cx="1561035" cy="2455856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Профессиональное самоопределение</a:t>
          </a:r>
          <a:endParaRPr lang="ru-RU" sz="1400" b="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gm:t>
    </dgm:pt>
    <dgm:pt modelId="{3D4B79D8-7038-443C-A184-663BECB2ABD3}" type="parTrans" cxnId="{75DC09F5-4E71-49CD-86EB-6855B175FF6D}">
      <dgm:prSet/>
      <dgm:spPr/>
      <dgm:t>
        <a:bodyPr/>
        <a:lstStyle/>
        <a:p>
          <a:endParaRPr lang="ru-RU"/>
        </a:p>
      </dgm:t>
    </dgm:pt>
    <dgm:pt modelId="{2D7D0A90-D966-473B-A19F-E548A951C564}" type="sibTrans" cxnId="{75DC09F5-4E71-49CD-86EB-6855B175FF6D}">
      <dgm:prSet/>
      <dgm:spPr>
        <a:xfrm rot="5400000">
          <a:off x="6849229" y="111222"/>
          <a:ext cx="1423224" cy="199188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ED8F5B9-9BCC-4693-BC50-0CEC902A2027}" type="pres">
      <dgm:prSet presAssocID="{D99CEB4D-69F6-4506-8AAC-3918DA46EF6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C69CFEE-5995-46D8-BEA8-60A034793434}" type="pres">
      <dgm:prSet presAssocID="{79F2C0C5-A15D-41BB-80B1-D315F3AC0FD5}" presName="composite" presStyleCnt="0"/>
      <dgm:spPr/>
    </dgm:pt>
    <dgm:pt modelId="{37AEBD19-E0FC-4943-AE0D-F4C1624193E3}" type="pres">
      <dgm:prSet presAssocID="{79F2C0C5-A15D-41BB-80B1-D315F3AC0FD5}" presName="Parent1" presStyleLbl="node1" presStyleIdx="0" presStyleCnt="8" custScaleX="148085" custLinFactNeighborX="-8997" custLinFactNeighborY="-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ECF8-644D-4710-8DBB-A2B15E7240B9}" type="pres">
      <dgm:prSet presAssocID="{79F2C0C5-A15D-41BB-80B1-D315F3AC0FD5}" presName="Childtext1" presStyleLbl="revTx" presStyleIdx="0" presStyleCnt="4" custScaleX="60620" custLinFactY="100000" custLinFactNeighborX="-10709" custLinFactNeighborY="119361">
        <dgm:presLayoutVars>
          <dgm:chMax val="0"/>
          <dgm:chPref val="0"/>
          <dgm:bulletEnabled val="1"/>
        </dgm:presLayoutVars>
      </dgm:prSet>
      <dgm:spPr>
        <a:xfrm>
          <a:off x="6480728" y="2160240"/>
          <a:ext cx="962838" cy="8539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/>
        </a:p>
      </dgm:t>
    </dgm:pt>
    <dgm:pt modelId="{E9132015-CBFA-4B0F-8406-5836FE51D544}" type="pres">
      <dgm:prSet presAssocID="{79F2C0C5-A15D-41BB-80B1-D315F3AC0FD5}" presName="BalanceSpacing" presStyleCnt="0"/>
      <dgm:spPr/>
    </dgm:pt>
    <dgm:pt modelId="{F7FF5113-FEAA-4B75-824E-F2B00BB8E542}" type="pres">
      <dgm:prSet presAssocID="{79F2C0C5-A15D-41BB-80B1-D315F3AC0FD5}" presName="BalanceSpacing1" presStyleCnt="0"/>
      <dgm:spPr/>
    </dgm:pt>
    <dgm:pt modelId="{E30E9DB9-5737-4089-B613-E42938C46B90}" type="pres">
      <dgm:prSet presAssocID="{7ED1675E-ADD6-46B1-9D11-D7500FA82E3A}" presName="Accent1Text" presStyleLbl="node1" presStyleIdx="1" presStyleCnt="8" custScaleX="192386" custLinFactNeighborX="-83387" custLinFactNeighborY="31688"/>
      <dgm:spPr/>
      <dgm:t>
        <a:bodyPr/>
        <a:lstStyle/>
        <a:p>
          <a:endParaRPr lang="ru-RU"/>
        </a:p>
      </dgm:t>
    </dgm:pt>
    <dgm:pt modelId="{002C1BB3-A4E5-4FBE-8DCC-321AC2DACCEB}" type="pres">
      <dgm:prSet presAssocID="{7ED1675E-ADD6-46B1-9D11-D7500FA82E3A}" presName="spaceBetweenRectangles" presStyleCnt="0"/>
      <dgm:spPr/>
    </dgm:pt>
    <dgm:pt modelId="{0C663830-DF7B-4041-9941-3E047E47228C}" type="pres">
      <dgm:prSet presAssocID="{9B32CB22-BDBF-43B9-9139-8234E934992D}" presName="composite" presStyleCnt="0"/>
      <dgm:spPr/>
    </dgm:pt>
    <dgm:pt modelId="{98FF4698-4CCF-497B-9B90-6AD7AB79FB70}" type="pres">
      <dgm:prSet presAssocID="{9B32CB22-BDBF-43B9-9139-8234E934992D}" presName="Parent1" presStyleLbl="node1" presStyleIdx="2" presStyleCnt="8" custScaleX="230206" custScaleY="101304" custLinFactY="43918" custLinFactNeighborX="-9976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85B7B-AD2B-4140-88B7-7A1D74627473}" type="pres">
      <dgm:prSet presAssocID="{9B32CB22-BDBF-43B9-9139-8234E934992D}" presName="Childtext1" presStyleLbl="revTx" presStyleIdx="1" presStyleCnt="4" custLinFactNeighborX="-4326" custLinFactNeighborY="2365">
        <dgm:presLayoutVars>
          <dgm:chMax val="0"/>
          <dgm:chPref val="0"/>
          <dgm:bulletEnabled val="1"/>
        </dgm:presLayoutVars>
      </dgm:prSet>
      <dgm:spPr>
        <a:xfrm>
          <a:off x="2736297" y="1584174"/>
          <a:ext cx="1537082" cy="8539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/>
        </a:p>
      </dgm:t>
    </dgm:pt>
    <dgm:pt modelId="{450848ED-30A1-45DB-8D1A-A7691B959521}" type="pres">
      <dgm:prSet presAssocID="{9B32CB22-BDBF-43B9-9139-8234E934992D}" presName="BalanceSpacing" presStyleCnt="0"/>
      <dgm:spPr/>
    </dgm:pt>
    <dgm:pt modelId="{BEC308E9-F03E-46CE-BE6C-27EC711592A0}" type="pres">
      <dgm:prSet presAssocID="{9B32CB22-BDBF-43B9-9139-8234E934992D}" presName="BalanceSpacing1" presStyleCnt="0"/>
      <dgm:spPr/>
    </dgm:pt>
    <dgm:pt modelId="{4879888A-1248-4FFE-81B3-0593B82D5E5E}" type="pres">
      <dgm:prSet presAssocID="{2D7D0A90-D966-473B-A19F-E548A951C564}" presName="Accent1Text" presStyleLbl="node1" presStyleIdx="3" presStyleCnt="8" custScaleX="160869" custLinFactNeighborX="97994" custLinFactNeighborY="-62097"/>
      <dgm:spPr/>
      <dgm:t>
        <a:bodyPr/>
        <a:lstStyle/>
        <a:p>
          <a:endParaRPr lang="ru-RU"/>
        </a:p>
      </dgm:t>
    </dgm:pt>
    <dgm:pt modelId="{B8E572A8-7437-4002-9784-BEA8410E8641}" type="pres">
      <dgm:prSet presAssocID="{2D7D0A90-D966-473B-A19F-E548A951C564}" presName="spaceBetweenRectangles" presStyleCnt="0"/>
      <dgm:spPr/>
    </dgm:pt>
    <dgm:pt modelId="{E00D2195-6786-489A-9929-21E312FD47A4}" type="pres">
      <dgm:prSet presAssocID="{A82125D0-5F45-4642-9A1D-83ACE927E2BB}" presName="composite" presStyleCnt="0"/>
      <dgm:spPr/>
    </dgm:pt>
    <dgm:pt modelId="{2F516047-25B7-41F6-BD82-74D442800E65}" type="pres">
      <dgm:prSet presAssocID="{A82125D0-5F45-4642-9A1D-83ACE927E2BB}" presName="Parent1" presStyleLbl="node1" presStyleIdx="4" presStyleCnt="8" custScaleX="229523" custScaleY="109443" custLinFactX="100000" custLinFactNeighborX="139729" custLinFactNeighborY="-555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0E346-47C1-4F09-994F-01E7739ADA34}" type="pres">
      <dgm:prSet presAssocID="{A82125D0-5F45-4642-9A1D-83ACE927E2BB}" presName="Childtext1" presStyleLbl="revTx" presStyleIdx="2" presStyleCnt="4" custLinFactY="70896" custLinFactNeighborX="-99740" custLinFactNeighborY="100000">
        <dgm:presLayoutVars>
          <dgm:chMax val="0"/>
          <dgm:chPref val="0"/>
          <dgm:bulletEnabled val="1"/>
        </dgm:presLayoutVars>
      </dgm:prSet>
      <dgm:spPr>
        <a:xfrm>
          <a:off x="4753892" y="4367455"/>
          <a:ext cx="1588318" cy="8539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/>
        </a:p>
      </dgm:t>
    </dgm:pt>
    <dgm:pt modelId="{E1D890E4-710A-4C38-AED5-5CF75B922732}" type="pres">
      <dgm:prSet presAssocID="{A82125D0-5F45-4642-9A1D-83ACE927E2BB}" presName="BalanceSpacing" presStyleCnt="0"/>
      <dgm:spPr/>
    </dgm:pt>
    <dgm:pt modelId="{F33C799E-5A2F-4807-BDE7-935A1C62B473}" type="pres">
      <dgm:prSet presAssocID="{A82125D0-5F45-4642-9A1D-83ACE927E2BB}" presName="BalanceSpacing1" presStyleCnt="0"/>
      <dgm:spPr/>
    </dgm:pt>
    <dgm:pt modelId="{74C6D81D-14B8-469D-B708-A8F0F075C0AD}" type="pres">
      <dgm:prSet presAssocID="{CF84DCF3-BB7B-4B4E-8ED7-C3D6407E5ED5}" presName="Accent1Text" presStyleLbl="node1" presStyleIdx="5" presStyleCnt="8" custScaleX="181158" custLinFactX="-41698" custLinFactNeighborX="-100000" custLinFactNeighborY="-48050"/>
      <dgm:spPr/>
      <dgm:t>
        <a:bodyPr/>
        <a:lstStyle/>
        <a:p>
          <a:endParaRPr lang="ru-RU"/>
        </a:p>
      </dgm:t>
    </dgm:pt>
    <dgm:pt modelId="{1524BF4D-57E5-467F-ACD8-2326248879F4}" type="pres">
      <dgm:prSet presAssocID="{CF84DCF3-BB7B-4B4E-8ED7-C3D6407E5ED5}" presName="spaceBetweenRectangles" presStyleCnt="0"/>
      <dgm:spPr/>
    </dgm:pt>
    <dgm:pt modelId="{2497CCF8-98A2-4CB5-AC2D-F9F86B052E78}" type="pres">
      <dgm:prSet presAssocID="{46681409-59B8-4039-885C-7CB713357D8E}" presName="composite" presStyleCnt="0"/>
      <dgm:spPr/>
    </dgm:pt>
    <dgm:pt modelId="{12BC105E-F1C9-43B1-B602-1F3F563C92CD}" type="pres">
      <dgm:prSet presAssocID="{46681409-59B8-4039-885C-7CB713357D8E}" presName="Parent1" presStyleLbl="node1" presStyleIdx="6" presStyleCnt="8" custScaleX="263562" custScaleY="120745" custLinFactY="-51350" custLinFactNeighborX="4309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EBB1F-C8B8-4670-82CF-22FAD4FAC9D8}" type="pres">
      <dgm:prSet presAssocID="{46681409-59B8-4039-885C-7CB713357D8E}" presName="Childtext1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2802791" y="4230518"/>
          <a:ext cx="1537082" cy="8539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/>
        </a:p>
      </dgm:t>
    </dgm:pt>
    <dgm:pt modelId="{686179E5-EF16-440A-8743-BAB14AB5321E}" type="pres">
      <dgm:prSet presAssocID="{46681409-59B8-4039-885C-7CB713357D8E}" presName="BalanceSpacing" presStyleCnt="0"/>
      <dgm:spPr/>
    </dgm:pt>
    <dgm:pt modelId="{87182FC0-9A43-4EE4-A6EC-37255CB0754E}" type="pres">
      <dgm:prSet presAssocID="{46681409-59B8-4039-885C-7CB713357D8E}" presName="BalanceSpacing1" presStyleCnt="0"/>
      <dgm:spPr/>
    </dgm:pt>
    <dgm:pt modelId="{EF1B253C-0230-4CB0-9180-9B18650E4F9A}" type="pres">
      <dgm:prSet presAssocID="{D6C8C12C-2C09-43A5-B3CD-B4924A1E67F5}" presName="Accent1Text" presStyleLbl="node1" presStyleIdx="7" presStyleCnt="8" custScaleX="205419" custScaleY="106846" custLinFactNeighborX="69899" custLinFactNeighborY="-48381"/>
      <dgm:spPr/>
      <dgm:t>
        <a:bodyPr/>
        <a:lstStyle/>
        <a:p>
          <a:endParaRPr lang="ru-RU"/>
        </a:p>
      </dgm:t>
    </dgm:pt>
  </dgm:ptLst>
  <dgm:cxnLst>
    <dgm:cxn modelId="{55776977-C719-4084-812D-3A3C91EA78C2}" type="presOf" srcId="{79F2C0C5-A15D-41BB-80B1-D315F3AC0FD5}" destId="{37AEBD19-E0FC-4943-AE0D-F4C1624193E3}" srcOrd="0" destOrd="0" presId="urn:microsoft.com/office/officeart/2008/layout/AlternatingHexagons"/>
    <dgm:cxn modelId="{16576857-A690-43E7-8649-26EC5765EFB9}" type="presOf" srcId="{7ED1675E-ADD6-46B1-9D11-D7500FA82E3A}" destId="{E30E9DB9-5737-4089-B613-E42938C46B90}" srcOrd="0" destOrd="0" presId="urn:microsoft.com/office/officeart/2008/layout/AlternatingHexagons"/>
    <dgm:cxn modelId="{5D419A9E-2D0F-4DA3-AA4C-AA61AA51A4CB}" type="presOf" srcId="{2D7D0A90-D966-473B-A19F-E548A951C564}" destId="{4879888A-1248-4FFE-81B3-0593B82D5E5E}" srcOrd="0" destOrd="0" presId="urn:microsoft.com/office/officeart/2008/layout/AlternatingHexagons"/>
    <dgm:cxn modelId="{2A021A04-F60B-4D68-9707-8EA7BCEEAEF6}" type="presOf" srcId="{D6C8C12C-2C09-43A5-B3CD-B4924A1E67F5}" destId="{EF1B253C-0230-4CB0-9180-9B18650E4F9A}" srcOrd="0" destOrd="0" presId="urn:microsoft.com/office/officeart/2008/layout/AlternatingHexagons"/>
    <dgm:cxn modelId="{BE2840D7-2575-4302-BF64-158E9593AB18}" type="presOf" srcId="{A82125D0-5F45-4642-9A1D-83ACE927E2BB}" destId="{2F516047-25B7-41F6-BD82-74D442800E65}" srcOrd="0" destOrd="0" presId="urn:microsoft.com/office/officeart/2008/layout/AlternatingHexagons"/>
    <dgm:cxn modelId="{AA84C01E-AA9A-4B22-BAFC-99AF0D3787FE}" type="presOf" srcId="{CF84DCF3-BB7B-4B4E-8ED7-C3D6407E5ED5}" destId="{74C6D81D-14B8-469D-B708-A8F0F075C0AD}" srcOrd="0" destOrd="0" presId="urn:microsoft.com/office/officeart/2008/layout/AlternatingHexagons"/>
    <dgm:cxn modelId="{CA5617DE-DA1F-46C6-BECE-F11D9C93DC55}" type="presOf" srcId="{D99CEB4D-69F6-4506-8AAC-3918DA46EF65}" destId="{DED8F5B9-9BCC-4693-BC50-0CEC902A2027}" srcOrd="0" destOrd="0" presId="urn:microsoft.com/office/officeart/2008/layout/AlternatingHexagons"/>
    <dgm:cxn modelId="{3720A063-B524-4D86-8695-2DE9AF555A38}" srcId="{D99CEB4D-69F6-4506-8AAC-3918DA46EF65}" destId="{46681409-59B8-4039-885C-7CB713357D8E}" srcOrd="3" destOrd="0" parTransId="{71E3CAE4-F893-4CAF-8369-23B50BA3726F}" sibTransId="{D6C8C12C-2C09-43A5-B3CD-B4924A1E67F5}"/>
    <dgm:cxn modelId="{AAEDAC38-0903-432C-89FD-AA564D08441D}" type="presOf" srcId="{46681409-59B8-4039-885C-7CB713357D8E}" destId="{12BC105E-F1C9-43B1-B602-1F3F563C92CD}" srcOrd="0" destOrd="0" presId="urn:microsoft.com/office/officeart/2008/layout/AlternatingHexagons"/>
    <dgm:cxn modelId="{F8D8E340-D742-43B1-AE34-E3A4FBF4A74D}" type="presOf" srcId="{9B32CB22-BDBF-43B9-9139-8234E934992D}" destId="{98FF4698-4CCF-497B-9B90-6AD7AB79FB70}" srcOrd="0" destOrd="0" presId="urn:microsoft.com/office/officeart/2008/layout/AlternatingHexagons"/>
    <dgm:cxn modelId="{6B8E9847-AFDC-4C3E-BF84-5266C234E119}" srcId="{D99CEB4D-69F6-4506-8AAC-3918DA46EF65}" destId="{79F2C0C5-A15D-41BB-80B1-D315F3AC0FD5}" srcOrd="0" destOrd="0" parTransId="{91070BD0-41BC-4600-ADCC-064954FEBB7A}" sibTransId="{7ED1675E-ADD6-46B1-9D11-D7500FA82E3A}"/>
    <dgm:cxn modelId="{1DF23663-19A6-44D4-8469-6030DC6891EE}" srcId="{D99CEB4D-69F6-4506-8AAC-3918DA46EF65}" destId="{A82125D0-5F45-4642-9A1D-83ACE927E2BB}" srcOrd="2" destOrd="0" parTransId="{BC87DA0F-5255-4A52-8399-E2AABBF0C12C}" sibTransId="{CF84DCF3-BB7B-4B4E-8ED7-C3D6407E5ED5}"/>
    <dgm:cxn modelId="{75DC09F5-4E71-49CD-86EB-6855B175FF6D}" srcId="{D99CEB4D-69F6-4506-8AAC-3918DA46EF65}" destId="{9B32CB22-BDBF-43B9-9139-8234E934992D}" srcOrd="1" destOrd="0" parTransId="{3D4B79D8-7038-443C-A184-663BECB2ABD3}" sibTransId="{2D7D0A90-D966-473B-A19F-E548A951C564}"/>
    <dgm:cxn modelId="{CBFAED37-E16B-4008-8209-B21315EE228C}" type="presParOf" srcId="{DED8F5B9-9BCC-4693-BC50-0CEC902A2027}" destId="{EC69CFEE-5995-46D8-BEA8-60A034793434}" srcOrd="0" destOrd="0" presId="urn:microsoft.com/office/officeart/2008/layout/AlternatingHexagons"/>
    <dgm:cxn modelId="{BBE36341-302C-42AF-AC6D-EB392C891C6D}" type="presParOf" srcId="{EC69CFEE-5995-46D8-BEA8-60A034793434}" destId="{37AEBD19-E0FC-4943-AE0D-F4C1624193E3}" srcOrd="0" destOrd="0" presId="urn:microsoft.com/office/officeart/2008/layout/AlternatingHexagons"/>
    <dgm:cxn modelId="{4F0C2B5A-2DBC-480B-B404-5283CD05F165}" type="presParOf" srcId="{EC69CFEE-5995-46D8-BEA8-60A034793434}" destId="{B908ECF8-644D-4710-8DBB-A2B15E7240B9}" srcOrd="1" destOrd="0" presId="urn:microsoft.com/office/officeart/2008/layout/AlternatingHexagons"/>
    <dgm:cxn modelId="{32E8B956-0B46-4BB1-8331-B6EE84A4A3BA}" type="presParOf" srcId="{EC69CFEE-5995-46D8-BEA8-60A034793434}" destId="{E9132015-CBFA-4B0F-8406-5836FE51D544}" srcOrd="2" destOrd="0" presId="urn:microsoft.com/office/officeart/2008/layout/AlternatingHexagons"/>
    <dgm:cxn modelId="{B92DF1E3-FC11-4823-A6F2-13BE28F5AA7D}" type="presParOf" srcId="{EC69CFEE-5995-46D8-BEA8-60A034793434}" destId="{F7FF5113-FEAA-4B75-824E-F2B00BB8E542}" srcOrd="3" destOrd="0" presId="urn:microsoft.com/office/officeart/2008/layout/AlternatingHexagons"/>
    <dgm:cxn modelId="{2E235489-A8EB-4474-A1DA-04E90DDF8D89}" type="presParOf" srcId="{EC69CFEE-5995-46D8-BEA8-60A034793434}" destId="{E30E9DB9-5737-4089-B613-E42938C46B90}" srcOrd="4" destOrd="0" presId="urn:microsoft.com/office/officeart/2008/layout/AlternatingHexagons"/>
    <dgm:cxn modelId="{F109DA9E-40AA-4FCD-87AA-1D42C504359F}" type="presParOf" srcId="{DED8F5B9-9BCC-4693-BC50-0CEC902A2027}" destId="{002C1BB3-A4E5-4FBE-8DCC-321AC2DACCEB}" srcOrd="1" destOrd="0" presId="urn:microsoft.com/office/officeart/2008/layout/AlternatingHexagons"/>
    <dgm:cxn modelId="{A714C3ED-D324-41D4-A15D-71283C5C1FCE}" type="presParOf" srcId="{DED8F5B9-9BCC-4693-BC50-0CEC902A2027}" destId="{0C663830-DF7B-4041-9941-3E047E47228C}" srcOrd="2" destOrd="0" presId="urn:microsoft.com/office/officeart/2008/layout/AlternatingHexagons"/>
    <dgm:cxn modelId="{27C5CC37-DB42-45DB-8D04-6649BFEE2953}" type="presParOf" srcId="{0C663830-DF7B-4041-9941-3E047E47228C}" destId="{98FF4698-4CCF-497B-9B90-6AD7AB79FB70}" srcOrd="0" destOrd="0" presId="urn:microsoft.com/office/officeart/2008/layout/AlternatingHexagons"/>
    <dgm:cxn modelId="{FC122F09-1D2D-4206-AF9E-1918551A89CD}" type="presParOf" srcId="{0C663830-DF7B-4041-9941-3E047E47228C}" destId="{A8785B7B-AD2B-4140-88B7-7A1D74627473}" srcOrd="1" destOrd="0" presId="urn:microsoft.com/office/officeart/2008/layout/AlternatingHexagons"/>
    <dgm:cxn modelId="{00A128E4-7607-41F5-8B60-242750277F35}" type="presParOf" srcId="{0C663830-DF7B-4041-9941-3E047E47228C}" destId="{450848ED-30A1-45DB-8D1A-A7691B959521}" srcOrd="2" destOrd="0" presId="urn:microsoft.com/office/officeart/2008/layout/AlternatingHexagons"/>
    <dgm:cxn modelId="{2065B097-64E6-438B-837D-C957CA6A5D6C}" type="presParOf" srcId="{0C663830-DF7B-4041-9941-3E047E47228C}" destId="{BEC308E9-F03E-46CE-BE6C-27EC711592A0}" srcOrd="3" destOrd="0" presId="urn:microsoft.com/office/officeart/2008/layout/AlternatingHexagons"/>
    <dgm:cxn modelId="{DE7A5C83-67A2-4382-9E18-EF5AF14E92D3}" type="presParOf" srcId="{0C663830-DF7B-4041-9941-3E047E47228C}" destId="{4879888A-1248-4FFE-81B3-0593B82D5E5E}" srcOrd="4" destOrd="0" presId="urn:microsoft.com/office/officeart/2008/layout/AlternatingHexagons"/>
    <dgm:cxn modelId="{0636B6F2-EFC9-4BF8-8A8C-02E167E678A0}" type="presParOf" srcId="{DED8F5B9-9BCC-4693-BC50-0CEC902A2027}" destId="{B8E572A8-7437-4002-9784-BEA8410E8641}" srcOrd="3" destOrd="0" presId="urn:microsoft.com/office/officeart/2008/layout/AlternatingHexagons"/>
    <dgm:cxn modelId="{28D9EF81-5520-48DF-8774-ED057EC15055}" type="presParOf" srcId="{DED8F5B9-9BCC-4693-BC50-0CEC902A2027}" destId="{E00D2195-6786-489A-9929-21E312FD47A4}" srcOrd="4" destOrd="0" presId="urn:microsoft.com/office/officeart/2008/layout/AlternatingHexagons"/>
    <dgm:cxn modelId="{2DD57978-D166-4CFB-AC5C-220180AD372A}" type="presParOf" srcId="{E00D2195-6786-489A-9929-21E312FD47A4}" destId="{2F516047-25B7-41F6-BD82-74D442800E65}" srcOrd="0" destOrd="0" presId="urn:microsoft.com/office/officeart/2008/layout/AlternatingHexagons"/>
    <dgm:cxn modelId="{DABCA6FA-E2C0-46C9-BA5E-D8D8FD12CD8A}" type="presParOf" srcId="{E00D2195-6786-489A-9929-21E312FD47A4}" destId="{DEA0E346-47C1-4F09-994F-01E7739ADA34}" srcOrd="1" destOrd="0" presId="urn:microsoft.com/office/officeart/2008/layout/AlternatingHexagons"/>
    <dgm:cxn modelId="{CAAEF9BF-A69D-4165-8F91-F8AA29F50E39}" type="presParOf" srcId="{E00D2195-6786-489A-9929-21E312FD47A4}" destId="{E1D890E4-710A-4C38-AED5-5CF75B922732}" srcOrd="2" destOrd="0" presId="urn:microsoft.com/office/officeart/2008/layout/AlternatingHexagons"/>
    <dgm:cxn modelId="{26143A36-5D77-4259-90F8-77725A210496}" type="presParOf" srcId="{E00D2195-6786-489A-9929-21E312FD47A4}" destId="{F33C799E-5A2F-4807-BDE7-935A1C62B473}" srcOrd="3" destOrd="0" presId="urn:microsoft.com/office/officeart/2008/layout/AlternatingHexagons"/>
    <dgm:cxn modelId="{82F314A3-7C7A-44D0-8266-E4677CEA825D}" type="presParOf" srcId="{E00D2195-6786-489A-9929-21E312FD47A4}" destId="{74C6D81D-14B8-469D-B708-A8F0F075C0AD}" srcOrd="4" destOrd="0" presId="urn:microsoft.com/office/officeart/2008/layout/AlternatingHexagons"/>
    <dgm:cxn modelId="{B94F292F-01AD-4B8C-A638-0CB0C6D1EC1A}" type="presParOf" srcId="{DED8F5B9-9BCC-4693-BC50-0CEC902A2027}" destId="{1524BF4D-57E5-467F-ACD8-2326248879F4}" srcOrd="5" destOrd="0" presId="urn:microsoft.com/office/officeart/2008/layout/AlternatingHexagons"/>
    <dgm:cxn modelId="{A954FE3C-CC9B-4D23-81C1-32D26019ABB9}" type="presParOf" srcId="{DED8F5B9-9BCC-4693-BC50-0CEC902A2027}" destId="{2497CCF8-98A2-4CB5-AC2D-F9F86B052E78}" srcOrd="6" destOrd="0" presId="urn:microsoft.com/office/officeart/2008/layout/AlternatingHexagons"/>
    <dgm:cxn modelId="{6117305C-40CD-48CD-A522-AA75929B5E55}" type="presParOf" srcId="{2497CCF8-98A2-4CB5-AC2D-F9F86B052E78}" destId="{12BC105E-F1C9-43B1-B602-1F3F563C92CD}" srcOrd="0" destOrd="0" presId="urn:microsoft.com/office/officeart/2008/layout/AlternatingHexagons"/>
    <dgm:cxn modelId="{6FA65EDA-C7BD-44FF-9DB9-E4BA32611C09}" type="presParOf" srcId="{2497CCF8-98A2-4CB5-AC2D-F9F86B052E78}" destId="{95BEBB1F-C8B8-4670-82CF-22FAD4FAC9D8}" srcOrd="1" destOrd="0" presId="urn:microsoft.com/office/officeart/2008/layout/AlternatingHexagons"/>
    <dgm:cxn modelId="{4F6A1D98-CA1E-4B2E-B920-4B47A993EEAC}" type="presParOf" srcId="{2497CCF8-98A2-4CB5-AC2D-F9F86B052E78}" destId="{686179E5-EF16-440A-8743-BAB14AB5321E}" srcOrd="2" destOrd="0" presId="urn:microsoft.com/office/officeart/2008/layout/AlternatingHexagons"/>
    <dgm:cxn modelId="{5F82E6FD-78B6-4961-A8F5-6D1C83860E58}" type="presParOf" srcId="{2497CCF8-98A2-4CB5-AC2D-F9F86B052E78}" destId="{87182FC0-9A43-4EE4-A6EC-37255CB0754E}" srcOrd="3" destOrd="0" presId="urn:microsoft.com/office/officeart/2008/layout/AlternatingHexagons"/>
    <dgm:cxn modelId="{1E6E8F10-8ADF-4890-A133-BF88BF5F64DD}" type="presParOf" srcId="{2497CCF8-98A2-4CB5-AC2D-F9F86B052E78}" destId="{EF1B253C-0230-4CB0-9180-9B18650E4F9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EBD19-E0FC-4943-AE0D-F4C1624193E3}">
      <dsp:nvSpPr>
        <dsp:cNvPr id="0" name=""/>
        <dsp:cNvSpPr/>
      </dsp:nvSpPr>
      <dsp:spPr>
        <a:xfrm rot="5400000">
          <a:off x="3707797" y="-159780"/>
          <a:ext cx="1108283" cy="1427845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Учебные планы</a:t>
          </a:r>
          <a:endParaRPr lang="ru-RU" sz="1600" b="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 rot="-5400000">
        <a:off x="3785990" y="184715"/>
        <a:ext cx="951897" cy="738855"/>
      </dsp:txXfrm>
    </dsp:sp>
    <dsp:sp modelId="{B908ECF8-644D-4710-8DBB-A2B15E7240B9}">
      <dsp:nvSpPr>
        <dsp:cNvPr id="0" name=""/>
        <dsp:cNvSpPr/>
      </dsp:nvSpPr>
      <dsp:spPr>
        <a:xfrm>
          <a:off x="4971132" y="1681150"/>
          <a:ext cx="749775" cy="66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E9DB9-5737-4089-B613-E42938C46B90}">
      <dsp:nvSpPr>
        <dsp:cNvPr id="0" name=""/>
        <dsp:cNvSpPr/>
      </dsp:nvSpPr>
      <dsp:spPr>
        <a:xfrm rot="5400000">
          <a:off x="1949180" y="-21356"/>
          <a:ext cx="1108283" cy="185499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Внеурочная деятельность,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дополнительное образование</a:t>
          </a:r>
          <a:endParaRPr lang="ru-RU" sz="1400" b="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 rot="-5400000">
        <a:off x="1884989" y="536715"/>
        <a:ext cx="1236666" cy="738855"/>
      </dsp:txXfrm>
    </dsp:sp>
    <dsp:sp modelId="{98FF4698-4CCF-497B-9B90-6AD7AB79FB70}">
      <dsp:nvSpPr>
        <dsp:cNvPr id="0" name=""/>
        <dsp:cNvSpPr/>
      </dsp:nvSpPr>
      <dsp:spPr>
        <a:xfrm rot="5400000">
          <a:off x="2302732" y="1988075"/>
          <a:ext cx="1122735" cy="2219661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Профессиональное самоопределение</a:t>
          </a:r>
          <a:endParaRPr lang="ru-RU" sz="1400" b="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 rot="-5400000">
        <a:off x="2124212" y="2723661"/>
        <a:ext cx="1479774" cy="748490"/>
      </dsp:txXfrm>
    </dsp:sp>
    <dsp:sp modelId="{A8785B7B-AD2B-4140-88B7-7A1D74627473}">
      <dsp:nvSpPr>
        <dsp:cNvPr id="0" name=""/>
        <dsp:cNvSpPr/>
      </dsp:nvSpPr>
      <dsp:spPr>
        <a:xfrm>
          <a:off x="2055294" y="1186128"/>
          <a:ext cx="1196946" cy="66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9888A-1248-4FFE-81B3-0593B82D5E5E}">
      <dsp:nvSpPr>
        <dsp:cNvPr id="0" name=""/>
        <dsp:cNvSpPr/>
      </dsp:nvSpPr>
      <dsp:spPr>
        <a:xfrm rot="5400000">
          <a:off x="5258088" y="39121"/>
          <a:ext cx="1108283" cy="1551109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5295193" y="445248"/>
        <a:ext cx="1034073" cy="738855"/>
      </dsp:txXfrm>
    </dsp:sp>
    <dsp:sp modelId="{2F516047-25B7-41F6-BD82-74D442800E65}">
      <dsp:nvSpPr>
        <dsp:cNvPr id="0" name=""/>
        <dsp:cNvSpPr/>
      </dsp:nvSpPr>
      <dsp:spPr>
        <a:xfrm rot="5400000">
          <a:off x="6053702" y="780507"/>
          <a:ext cx="1212938" cy="2213076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Исследовательская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проектная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деятельность</a:t>
          </a:r>
          <a:endParaRPr lang="ru-RU" sz="1400" b="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 rot="-5400000">
        <a:off x="5922479" y="1482732"/>
        <a:ext cx="1475384" cy="808626"/>
      </dsp:txXfrm>
    </dsp:sp>
    <dsp:sp modelId="{DEA0E346-47C1-4F09-994F-01E7739ADA34}">
      <dsp:nvSpPr>
        <dsp:cNvPr id="0" name=""/>
        <dsp:cNvSpPr/>
      </dsp:nvSpPr>
      <dsp:spPr>
        <a:xfrm>
          <a:off x="3626422" y="3307074"/>
          <a:ext cx="1236844" cy="66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6D81D-14B8-469D-B708-A8F0F075C0AD}">
      <dsp:nvSpPr>
        <dsp:cNvPr id="0" name=""/>
        <dsp:cNvSpPr/>
      </dsp:nvSpPr>
      <dsp:spPr>
        <a:xfrm rot="5400000">
          <a:off x="1386941" y="1097252"/>
          <a:ext cx="1108283" cy="174673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Основы инженерного </a:t>
          </a:r>
          <a:r>
            <a:rPr lang="ru-RU" sz="1400" b="0" kern="1200" dirty="0" err="1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предпринима-тельства</a:t>
          </a:r>
          <a:endParaRPr lang="ru-RU" sz="1400" b="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 rot="-5400000">
        <a:off x="1358837" y="1601193"/>
        <a:ext cx="1164491" cy="738855"/>
      </dsp:txXfrm>
    </dsp:sp>
    <dsp:sp modelId="{12BC105E-F1C9-43B1-B602-1F3F563C92CD}">
      <dsp:nvSpPr>
        <dsp:cNvPr id="0" name=""/>
        <dsp:cNvSpPr/>
      </dsp:nvSpPr>
      <dsp:spPr>
        <a:xfrm rot="5400000">
          <a:off x="3572458" y="663118"/>
          <a:ext cx="1338197" cy="2541282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lumMod val="20000"/>
            <a:lumOff val="80000"/>
          </a:srgb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Arial Narrow" pitchFamily="34" charset="0"/>
              <a:ea typeface="+mn-ea"/>
              <a:cs typeface="+mn-cs"/>
            </a:rPr>
            <a:t>Инженерная школа</a:t>
          </a:r>
          <a:endParaRPr lang="ru-RU" sz="2400" b="1" kern="1200" dirty="0">
            <a:solidFill>
              <a:srgbClr val="C00000"/>
            </a:solidFill>
            <a:latin typeface="Arial Narrow" pitchFamily="34" charset="0"/>
            <a:ea typeface="+mn-ea"/>
            <a:cs typeface="+mn-cs"/>
          </a:endParaRPr>
        </a:p>
      </dsp:txBody>
      <dsp:txXfrm rot="-5400000">
        <a:off x="3394463" y="1487693"/>
        <a:ext cx="1694188" cy="892131"/>
      </dsp:txXfrm>
    </dsp:sp>
    <dsp:sp modelId="{95BEBB1F-C8B8-4670-82CF-22FAD4FAC9D8}">
      <dsp:nvSpPr>
        <dsp:cNvPr id="0" name=""/>
        <dsp:cNvSpPr/>
      </dsp:nvSpPr>
      <dsp:spPr>
        <a:xfrm>
          <a:off x="2107074" y="3278662"/>
          <a:ext cx="1196946" cy="664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253C-0230-4CB0-9180-9B18650E4F9A}">
      <dsp:nvSpPr>
        <dsp:cNvPr id="0" name=""/>
        <dsp:cNvSpPr/>
      </dsp:nvSpPr>
      <dsp:spPr>
        <a:xfrm rot="5400000">
          <a:off x="4949258" y="2084616"/>
          <a:ext cx="1184156" cy="1980664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Arial Narrow" pitchFamily="34" charset="0"/>
              <a:ea typeface="+mn-ea"/>
              <a:cs typeface="+mn-cs"/>
            </a:rPr>
            <a:t>Сетевые системы образования</a:t>
          </a:r>
          <a:endParaRPr lang="ru-RU" sz="1400" b="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Arial Narrow" pitchFamily="34" charset="0"/>
            <a:ea typeface="+mn-ea"/>
            <a:cs typeface="+mn-cs"/>
          </a:endParaRPr>
        </a:p>
      </dsp:txBody>
      <dsp:txXfrm rot="-5400000">
        <a:off x="4881115" y="2680229"/>
        <a:ext cx="1320442" cy="789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5AE96-DC86-8945-9073-2DE13DEE3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90FB00-1290-4E40-BC73-C7693F2F6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4FE9-ABD1-6540-91A9-BEE4334B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ECB7B-5BEE-E14A-94BA-36028BE9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22241-7FA4-944D-B68C-19CF51AE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6242-1A60-164E-942C-BAA6E168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80A18-2DC3-4A49-BB2C-A19EBF59A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B5D74-3290-F24F-8653-D7DCC50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61995-D944-4F4F-AAAE-8628478F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EA914-5E73-C140-978F-AFA229ED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1319B8-FA2C-9C48-8D43-F0BF646A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7ED009-8D33-5B4C-B2AF-1A8213A06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70D7B-931B-E644-80C2-0CCDD3E1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ED562-FCF3-E64C-BFFF-968C2301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3181-F511-3A4F-88B6-8C98D82D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9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5B6B0-A4F6-3B45-9F9B-07765021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3180C-4DB0-4B4C-8D88-B1718E83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07316-F3F9-0A4F-BDE9-5EE09310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2FC15-01DC-1046-B9AA-B803CF15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D9B58-A8F6-954C-99F2-E9C88390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BC56B-7BD7-B146-A75E-9FAC7779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6FA4F-FA73-8B44-9802-13EADCDC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6810A-3CAF-C74A-82DF-519C1E0F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1B6EE-682B-D941-9A75-8A7C4F64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7FA12-975B-6A48-9A4A-347DF66C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3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0BDA0-9F5A-534C-9514-E431E367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C7541-F2AA-4344-BB5D-A0EC8D318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BDF3EA-5ED3-F344-BAFF-9E2AF815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E3705-C791-1C4B-9FFC-FA538E27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D8E5A7-4192-E04A-8731-72C746CE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8F4D8-8321-8345-9C80-598DD6B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A9F09-72E3-F240-984A-B93E55B3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C2AEF-EFED-8141-8EC7-4906227E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27D97-CED1-BB4A-9061-15CF73C6B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0D498-E165-E446-8A2B-AEFFF4CCA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D8EF4-F50F-E942-94C7-A7BA8E38C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2AEC82-7056-CF4E-8091-60A5DB7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60AA64-EC84-7846-862C-92230034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54B50C-ABE8-6544-A005-AEF70516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CED4D-2F0D-CA4B-802E-2DE0689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A4D7B-4C73-504C-BBFE-49D3D9A8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6F6D4E-9C2C-D44F-8352-A6C49DD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2CD6F-0B5B-6C4D-ACA3-AAF89980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2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05DB1A-AC0B-C147-AC45-C77B41BD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BE5F30-1667-034B-8D3B-7F3EC51C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0956B-CEF6-B84C-BF90-5A9842CF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7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F95F4-B2B9-264B-B261-E7D33CA8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A485D-3DE1-D849-BB51-2010FD71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FCC22-FBD0-1645-ADBB-2C0206C24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24E08-02A8-7846-A699-E978AFBA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3BB73-84B9-3A4B-A530-2DA2109E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26553-0871-2C4C-826F-16907D87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8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C359B-1E21-CD4C-9A01-8DB2DB83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815717-AF2E-FF41-B259-5B5819BC4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7A98A-B497-E443-BE66-62A9C55F2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BB99B-DD0E-FD44-8E25-132EFFDD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511BA-4597-E648-B31D-B7DB9794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BD76C-3BB4-A647-AF1B-14C9FE37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6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D10E-E093-6040-B710-F0CA6F6A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C6086-5E49-C046-91D3-820CF372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D11CD-94E2-9D41-A1D8-4D8D430A4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CCCD-7510-2C40-BDF5-C8CA5E1B7F73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41492-E277-124A-BE68-635CCC7A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37DB5-9B0E-9A46-9665-36C89752E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F114-CD8F-0A4B-81E2-3D1DB1A391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&#1085;&#1072;&#1074;&#1072;&#1093;&#1090;&#1091;14.&#1088;&#1092;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6286" y="52686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</a:rPr>
              <a:t> 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Times New Roman"/>
              </a:rPr>
              <a:t>Тимофеева Н.К.,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ea typeface="Times New Roman"/>
              </a:rPr>
              <a:t>директор МАОУ СПЛ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997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11A02D-BC7F-3F4C-87DB-0D66FD89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0895" y="230079"/>
            <a:ext cx="11426305" cy="43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  <a:t>Развитие инфраструктуры образовательного учреждения: проблемы и перспективы</a:t>
            </a:r>
            <a:endParaRPr lang="ru-RU" sz="1800" dirty="0">
              <a:solidFill>
                <a:prstClr val="black">
                  <a:tint val="75000"/>
                </a:prstClr>
              </a:solidFill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6607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360282" y="1036541"/>
            <a:ext cx="11426305" cy="43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t>Цель реализации политехнического образования: формирование системы целенаправленной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t>профориентационной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t> работы по рабочим и инженерно-техническим направлениям в соответствии </a:t>
            </a: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t>со Стратегией социально-экономического развития РС (Я)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267895723"/>
              </p:ext>
            </p:extLst>
          </p:nvPr>
        </p:nvGraphicFramePr>
        <p:xfrm>
          <a:off x="3988030" y="2132541"/>
          <a:ext cx="8203970" cy="428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63891" y="2491632"/>
            <a:ext cx="16971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215"/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Учебная </a:t>
            </a:r>
            <a:endParaRPr lang="ru-RU" sz="1400" dirty="0">
              <a:solidFill>
                <a:srgbClr val="1F497D">
                  <a:lumMod val="50000"/>
                </a:srgbClr>
              </a:solidFill>
              <a:latin typeface="Arial Narrow" pitchFamily="34" charset="0"/>
            </a:endParaRPr>
          </a:p>
          <a:p>
            <a:pPr lvl="0" algn="ctr" defTabSz="913215"/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лаборатория</a:t>
            </a:r>
          </a:p>
          <a:p>
            <a:pPr lvl="0" algn="ctr" defTabSz="913215"/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«Умный дом»</a:t>
            </a:r>
            <a:endParaRPr lang="ru-RU" sz="1400" b="1" dirty="0">
              <a:solidFill>
                <a:srgbClr val="1F497D">
                  <a:lumMod val="50000"/>
                </a:srgbClr>
              </a:solidFill>
              <a:latin typeface="Arial Narrow" pitchFamily="34" charset="0"/>
            </a:endParaRPr>
          </a:p>
        </p:txBody>
      </p:sp>
      <p:pic>
        <p:nvPicPr>
          <p:cNvPr id="14" name="Picture 2" descr="F:\2021-2022\ИШ\IMG2022031814174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26230"/>
          <a:stretch/>
        </p:blipFill>
        <p:spPr bwMode="auto">
          <a:xfrm>
            <a:off x="460895" y="1852969"/>
            <a:ext cx="3990109" cy="22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/>
          <a:stretch>
            <a:fillRect/>
          </a:stretch>
        </p:blipFill>
        <p:spPr bwMode="auto">
          <a:xfrm>
            <a:off x="460895" y="4144559"/>
            <a:ext cx="3990109" cy="25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46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1881" y="213084"/>
            <a:ext cx="56405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Некоммерческое партнерство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«Развитие образовательных учреждений с политехнической направленностью»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  <a:latin typeface="Arial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8508" y="1274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ea typeface="Times New Roman"/>
              </a:rPr>
              <a:t>Внесение изменений в Законы РС (Я)</a:t>
            </a:r>
            <a:endParaRPr lang="ru-RU" b="1" dirty="0" smtClean="0">
              <a:solidFill>
                <a:srgbClr val="FF0000"/>
              </a:solidFill>
              <a:latin typeface="Arial Narrow" pitchFamily="34" charset="0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7672" y="2642650"/>
            <a:ext cx="5860473" cy="892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Договора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с промышленными предприятиями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5"/>
          <a:stretch/>
        </p:blipFill>
        <p:spPr bwMode="auto">
          <a:xfrm>
            <a:off x="10195503" y="4740297"/>
            <a:ext cx="1591084" cy="76430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88" y="5122448"/>
            <a:ext cx="2320090" cy="62142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5" t="14460" r="16650" b="17617"/>
          <a:stretch/>
        </p:blipFill>
        <p:spPr bwMode="auto">
          <a:xfrm>
            <a:off x="10195503" y="3601482"/>
            <a:ext cx="1567575" cy="108306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9473" r="14279" b="3849"/>
          <a:stretch/>
        </p:blipFill>
        <p:spPr bwMode="auto">
          <a:xfrm>
            <a:off x="6931156" y="4322627"/>
            <a:ext cx="2320090" cy="79982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0" b="29027"/>
          <a:stretch/>
        </p:blipFill>
        <p:spPr bwMode="auto">
          <a:xfrm>
            <a:off x="7245941" y="3490090"/>
            <a:ext cx="2320091" cy="78346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6" y="5743868"/>
            <a:ext cx="2320090" cy="88950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1156" y="589065"/>
            <a:ext cx="5039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spc="-32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14.12.2021 г </a:t>
            </a:r>
            <a:r>
              <a:rPr lang="ru-RU" sz="2000" b="1" spc="-32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- Закон </a:t>
            </a:r>
            <a:r>
              <a:rPr lang="ru-RU" sz="2000" b="1" spc="-32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РС (Я) «О промышленной политике</a:t>
            </a:r>
            <a:r>
              <a:rPr lang="ru-RU" sz="2000" b="1" spc="-32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». Изменения </a:t>
            </a:r>
            <a:r>
              <a:rPr lang="ru-RU" sz="2000" b="1" spc="-32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статью </a:t>
            </a:r>
            <a:r>
              <a:rPr lang="ru-RU" sz="2000" b="1" spc="-32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4 о поддержке политехнических ОО.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lvl="0" defTabSz="1827027"/>
            <a:r>
              <a:rPr lang="ru-RU" sz="2000" b="1" spc="-32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u="sng" spc="-32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3.03.2022 г </a:t>
            </a:r>
            <a:r>
              <a:rPr lang="ru-RU" sz="2000" b="1" spc="-32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spc="-32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Закон </a:t>
            </a:r>
            <a:r>
              <a:rPr lang="ru-RU" sz="2000" b="1" spc="-32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 </a:t>
            </a:r>
            <a:r>
              <a:rPr lang="ru-RU" sz="2000" b="1" spc="-32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образовании РС (Я). Статья 11.1. Общеобразовательные организации политехнической  направленности.  </a:t>
            </a:r>
            <a:endParaRPr lang="ru-RU" sz="2000" spc="-32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Freeform 97">
            <a:extLst>
              <a:ext uri="{FF2B5EF4-FFF2-40B4-BE49-F238E27FC236}">
                <a16:creationId xmlns:a16="http://schemas.microsoft.com/office/drawing/2014/main" id="{DD85A3C1-22BF-44AA-A713-9BF3F0A9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740" y="1628856"/>
            <a:ext cx="4325621" cy="211732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lIns="91372" tIns="45683" rIns="91372" bIns="45683" anchor="ctr"/>
          <a:lstStyle/>
          <a:p>
            <a:pPr marL="0" marR="0" lvl="0" indent="0" defTabSz="18270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DM Sa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17E37-CF3E-4662-B422-C3108D311B04}"/>
              </a:ext>
            </a:extLst>
          </p:cNvPr>
          <p:cNvSpPr txBox="1"/>
          <p:nvPr/>
        </p:nvSpPr>
        <p:spPr>
          <a:xfrm>
            <a:off x="1338091" y="2216562"/>
            <a:ext cx="4008398" cy="1384920"/>
          </a:xfrm>
          <a:prstGeom prst="rect">
            <a:avLst/>
          </a:prstGeom>
          <a:noFill/>
        </p:spPr>
        <p:txBody>
          <a:bodyPr wrap="square" lIns="91372" tIns="45683" rIns="91372" bIns="45683" rtlCol="0" anchor="t">
            <a:spAutoFit/>
          </a:bodyPr>
          <a:lstStyle/>
          <a:p>
            <a:pPr algn="ctr" defTabSz="1827027"/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Амгинский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Вилюйский,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Верхневилюйский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Горный,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Жиганский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Кобяйский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Мегино-Кангаласский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Мирнинский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Момский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Намский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Нерюнгринский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Нюрбинский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Сунтарский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Таттинский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Усть-Алданский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Чурапчинский</a:t>
            </a:r>
            <a:r>
              <a:rPr lang="ru-RU" sz="1400" b="1" spc="-32" dirty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, </a:t>
            </a:r>
            <a:r>
              <a:rPr lang="ru-RU" sz="1400" b="1" spc="-32" dirty="0" err="1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Хангаласский</a:t>
            </a:r>
            <a:endParaRPr lang="en-US" sz="1400" b="1" spc="-32" dirty="0">
              <a:solidFill>
                <a:schemeClr val="accent1">
                  <a:lumMod val="50000"/>
                </a:schemeClr>
              </a:solidFill>
              <a:latin typeface="Akrobat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E17E37-CF3E-4662-B422-C3108D311B04}"/>
              </a:ext>
            </a:extLst>
          </p:cNvPr>
          <p:cNvSpPr txBox="1"/>
          <p:nvPr/>
        </p:nvSpPr>
        <p:spPr>
          <a:xfrm>
            <a:off x="1371441" y="1628856"/>
            <a:ext cx="3975048" cy="495189"/>
          </a:xfrm>
          <a:prstGeom prst="rect">
            <a:avLst/>
          </a:prstGeom>
          <a:noFill/>
        </p:spPr>
        <p:txBody>
          <a:bodyPr wrap="square" lIns="91372" tIns="45683" rIns="91372" bIns="45683" rtlCol="0" anchor="t">
            <a:spAutoFit/>
          </a:bodyPr>
          <a:lstStyle/>
          <a:p>
            <a:pPr algn="ctr" defTabSz="1827027">
              <a:lnSpc>
                <a:spcPts val="3599"/>
              </a:lnSpc>
            </a:pPr>
            <a:r>
              <a:rPr lang="ru-RU" sz="1600" b="1" spc="-32" dirty="0">
                <a:solidFill>
                  <a:srgbClr val="FFFFFF"/>
                </a:solidFill>
                <a:latin typeface="Arial Narrow" pitchFamily="34" charset="0"/>
              </a:rPr>
              <a:t>г. </a:t>
            </a:r>
            <a:r>
              <a:rPr lang="ru-RU" sz="1600" b="1" spc="-32" dirty="0" smtClean="0">
                <a:solidFill>
                  <a:srgbClr val="FFFFFF"/>
                </a:solidFill>
                <a:latin typeface="Arial Narrow" pitchFamily="34" charset="0"/>
              </a:rPr>
              <a:t>Якутск и </a:t>
            </a:r>
            <a:r>
              <a:rPr lang="ru-RU" sz="1600" b="1" spc="-32" dirty="0">
                <a:solidFill>
                  <a:srgbClr val="FFFFFF"/>
                </a:solidFill>
                <a:latin typeface="Arial Narrow" pitchFamily="34" charset="0"/>
              </a:rPr>
              <a:t>17 районов </a:t>
            </a:r>
            <a:r>
              <a:rPr lang="ru-RU" sz="1600" b="1" spc="-32" dirty="0" smtClean="0">
                <a:solidFill>
                  <a:srgbClr val="FFFFFF"/>
                </a:solidFill>
                <a:latin typeface="Arial Narrow" pitchFamily="34" charset="0"/>
              </a:rPr>
              <a:t>: всего  37 </a:t>
            </a:r>
            <a:r>
              <a:rPr lang="ru-RU" sz="1600" b="1" spc="-32" dirty="0">
                <a:solidFill>
                  <a:srgbClr val="FFFFFF"/>
                </a:solidFill>
                <a:latin typeface="Arial Narrow" pitchFamily="34" charset="0"/>
              </a:rPr>
              <a:t>ОУ</a:t>
            </a:r>
            <a:endParaRPr lang="en-US" sz="1600" b="1" spc="-32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50892"/>
              </p:ext>
            </p:extLst>
          </p:nvPr>
        </p:nvGraphicFramePr>
        <p:xfrm>
          <a:off x="790751" y="3881825"/>
          <a:ext cx="5526921" cy="2874264"/>
        </p:xfrm>
        <a:graphic>
          <a:graphicData uri="http://schemas.openxmlformats.org/drawingml/2006/table">
            <a:tbl>
              <a:tblPr firstRow="1" firstCol="1" bandRow="1"/>
              <a:tblGrid>
                <a:gridCol w="435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Образовательная организация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Саха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политехнический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лицей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 г. Якутск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НПСОШ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№ 2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 г. Якутск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СОШ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№1 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 г.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Якутск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СОШ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№ 21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 г. Якутск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Саха гимназия г. Якутск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Физико-технический лицей г. Якутск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ЯГНГ г. Якутск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Malgun Gothic"/>
                          <a:cs typeface="Times New Roman"/>
                        </a:rPr>
                        <a:t>Дворец детского творчества  г. Якутск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6" y="340377"/>
            <a:ext cx="911314" cy="90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1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77092" y="290945"/>
            <a:ext cx="6579552" cy="2008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827027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3300" dirty="0" smtClean="0">
                <a:solidFill>
                  <a:srgbClr val="06387E"/>
                </a:solidFill>
                <a:latin typeface="Akrobat" pitchFamily="50" charset="-52"/>
              </a:rPr>
              <a:t> </a:t>
            </a:r>
            <a:r>
              <a:rPr lang="ru-RU" sz="2800" dirty="0" smtClean="0">
                <a:solidFill>
                  <a:srgbClr val="06387E"/>
                </a:solidFill>
                <a:latin typeface="Arial Narrow" pitchFamily="34" charset="0"/>
              </a:rPr>
              <a:t>В </a:t>
            </a:r>
            <a:r>
              <a:rPr lang="ru-RU" sz="2800" dirty="0">
                <a:solidFill>
                  <a:srgbClr val="06387E"/>
                </a:solidFill>
                <a:latin typeface="Arial Narrow" pitchFamily="34" charset="0"/>
              </a:rPr>
              <a:t>целях привлечения выпускников  к участию в проекте «Местные кадры в промышленность» Некоммерческим партнерством </a:t>
            </a:r>
            <a:r>
              <a:rPr lang="ru-RU" sz="2800" b="1" dirty="0">
                <a:solidFill>
                  <a:srgbClr val="06387E"/>
                </a:solidFill>
                <a:latin typeface="Arial Narrow" pitchFamily="34" charset="0"/>
              </a:rPr>
              <a:t>подписаны соглашения </a:t>
            </a:r>
            <a:r>
              <a:rPr lang="ru-RU" sz="2800" b="1" dirty="0">
                <a:solidFill>
                  <a:srgbClr val="060E3B">
                    <a:lumMod val="75000"/>
                    <a:lumOff val="25000"/>
                  </a:srgbClr>
                </a:solidFill>
                <a:latin typeface="Arial Narrow" pitchFamily="34" charset="0"/>
              </a:rPr>
              <a:t>с Центром опережающей профессиональной подготовки РС (Я) и Фондом содействия развитию Севера РС (Я</a:t>
            </a:r>
            <a:r>
              <a:rPr lang="ru-RU" sz="2800" b="1" dirty="0" smtClean="0">
                <a:solidFill>
                  <a:srgbClr val="060E3B">
                    <a:lumMod val="75000"/>
                    <a:lumOff val="25000"/>
                  </a:srgbClr>
                </a:solidFill>
                <a:latin typeface="Arial Narrow" pitchFamily="34" charset="0"/>
              </a:rPr>
              <a:t>).</a:t>
            </a:r>
            <a:r>
              <a:rPr lang="ru-RU" sz="2800" b="1" kern="0" dirty="0" smtClean="0">
                <a:solidFill>
                  <a:srgbClr val="06387E"/>
                </a:solidFill>
                <a:latin typeface="Arial Narrow" pitchFamily="34" charset="0"/>
                <a:ea typeface="Calibri"/>
              </a:rPr>
              <a:t>                                </a:t>
            </a:r>
            <a:endParaRPr lang="ru-RU" sz="2800" kern="0" dirty="0">
              <a:solidFill>
                <a:srgbClr val="06387E"/>
              </a:solidFill>
              <a:latin typeface="Arial Narrow" pitchFamily="34" charset="0"/>
            </a:endParaRPr>
          </a:p>
          <a:p>
            <a:pPr marL="571386" lvl="0" indent="-571386" defTabSz="182702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3300" b="1" dirty="0" smtClean="0">
              <a:solidFill>
                <a:srgbClr val="060E3B">
                  <a:lumMod val="75000"/>
                  <a:lumOff val="25000"/>
                </a:srgbClr>
              </a:solidFill>
              <a:latin typeface="Akrobat" pitchFamily="50" charset="-52"/>
            </a:endParaRPr>
          </a:p>
          <a:p>
            <a:pPr marL="571386" lvl="0" indent="-571386" defTabSz="1827027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3300" b="1" dirty="0" smtClean="0">
              <a:solidFill>
                <a:srgbClr val="060E3B">
                  <a:lumMod val="75000"/>
                  <a:lumOff val="25000"/>
                </a:srgbClr>
              </a:solidFill>
              <a:latin typeface="Akrobat" pitchFamily="50" charset="-52"/>
            </a:endParaRPr>
          </a:p>
          <a:p>
            <a:pPr marL="571386" lvl="0" indent="-571386" defTabSz="1827027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60E3B">
                  <a:lumMod val="75000"/>
                  <a:lumOff val="25000"/>
                </a:srgbClr>
              </a:solidFill>
              <a:latin typeface="Akrobat" pitchFamily="50" charset="-52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182" y="5041382"/>
            <a:ext cx="48075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827027">
              <a:lnSpc>
                <a:spcPct val="90000"/>
              </a:lnSpc>
              <a:spcBef>
                <a:spcPts val="2000"/>
              </a:spcBef>
            </a:pPr>
            <a:r>
              <a:rPr lang="ru-RU" sz="2400" b="1" dirty="0">
                <a:solidFill>
                  <a:srgbClr val="06387E"/>
                </a:solidFill>
                <a:latin typeface="Arial Narrow" pitchFamily="34" charset="0"/>
              </a:rPr>
              <a:t>Регистрация </a:t>
            </a:r>
            <a:r>
              <a:rPr lang="ru-RU" sz="2400" dirty="0">
                <a:solidFill>
                  <a:srgbClr val="06387E"/>
                </a:solidFill>
                <a:latin typeface="Arial Narrow" pitchFamily="34" charset="0"/>
              </a:rPr>
              <a:t>старшеклассников на сайте: </a:t>
            </a:r>
            <a:r>
              <a:rPr lang="en-US" sz="2400" dirty="0">
                <a:solidFill>
                  <a:srgbClr val="06387E"/>
                </a:solidFill>
                <a:latin typeface="Arial Narrow" pitchFamily="34" charset="0"/>
                <a:hlinkClick r:id="rId4"/>
              </a:rPr>
              <a:t>www.</a:t>
            </a:r>
            <a:r>
              <a:rPr lang="ru-RU" sz="2400" dirty="0" err="1">
                <a:solidFill>
                  <a:srgbClr val="06387E"/>
                </a:solidFill>
                <a:latin typeface="Arial Narrow" pitchFamily="34" charset="0"/>
                <a:hlinkClick r:id="rId4"/>
              </a:rPr>
              <a:t>навахту</a:t>
            </a:r>
            <a:r>
              <a:rPr lang="en-US" sz="2400" dirty="0">
                <a:solidFill>
                  <a:srgbClr val="06387E"/>
                </a:solidFill>
                <a:latin typeface="Arial Narrow" pitchFamily="34" charset="0"/>
                <a:hlinkClick r:id="rId4"/>
              </a:rPr>
              <a:t>14.</a:t>
            </a:r>
            <a:r>
              <a:rPr lang="ru-RU" sz="2400" dirty="0" err="1">
                <a:solidFill>
                  <a:srgbClr val="06387E"/>
                </a:solidFill>
                <a:latin typeface="Arial Narrow" pitchFamily="34" charset="0"/>
                <a:hlinkClick r:id="rId4"/>
              </a:rPr>
              <a:t>рф</a:t>
            </a:r>
            <a:endParaRPr lang="ru-RU" sz="2400" dirty="0">
              <a:solidFill>
                <a:srgbClr val="06387E"/>
              </a:solidFill>
              <a:latin typeface="Arial Narrow" pitchFamily="34" charset="0"/>
            </a:endParaRPr>
          </a:p>
        </p:txBody>
      </p:sp>
      <p:pic>
        <p:nvPicPr>
          <p:cNvPr id="11" name="Picture 5" descr="C:\Users\comp10\Desktop\210ab181-b84c-447d-83f9-a2b3b3c7d55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 r="6152"/>
          <a:stretch>
            <a:fillRect/>
          </a:stretch>
        </p:blipFill>
        <p:spPr bwMode="auto">
          <a:xfrm>
            <a:off x="7345779" y="3363269"/>
            <a:ext cx="4222005" cy="28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omp10\Desktop\3498d6fd-8aac-4427-9d83-472a4fd0f4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51966"/>
          <a:stretch/>
        </p:blipFill>
        <p:spPr bwMode="auto">
          <a:xfrm>
            <a:off x="7345779" y="290945"/>
            <a:ext cx="4222005" cy="280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16" y="3447479"/>
            <a:ext cx="1916329" cy="159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092" y="2547661"/>
            <a:ext cx="6579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827027">
              <a:defRPr/>
            </a:pPr>
            <a:r>
              <a:rPr lang="ru-RU" sz="2000" b="1" kern="0" dirty="0">
                <a:solidFill>
                  <a:srgbClr val="06387E"/>
                </a:solidFill>
                <a:latin typeface="Arial Narrow" pitchFamily="34" charset="0"/>
                <a:ea typeface="Calibri"/>
              </a:rPr>
              <a:t>Проект «Школьный старт в </a:t>
            </a:r>
            <a:r>
              <a:rPr lang="ru-RU" sz="2000" b="1" kern="0" dirty="0" smtClean="0">
                <a:solidFill>
                  <a:srgbClr val="06387E"/>
                </a:solidFill>
                <a:latin typeface="Arial Narrow" pitchFamily="34" charset="0"/>
                <a:ea typeface="Calibri"/>
              </a:rPr>
              <a:t>профессию</a:t>
            </a:r>
            <a:r>
              <a:rPr lang="ru-RU" sz="2000" b="1" kern="0" dirty="0">
                <a:solidFill>
                  <a:srgbClr val="06387E"/>
                </a:solidFill>
                <a:latin typeface="Arial Narrow" pitchFamily="34" charset="0"/>
                <a:ea typeface="Calibri"/>
              </a:rPr>
              <a:t>»</a:t>
            </a:r>
          </a:p>
          <a:p>
            <a:pPr lvl="0" defTabSz="1827027"/>
            <a:r>
              <a:rPr lang="ru-RU" sz="2000" kern="0" dirty="0">
                <a:solidFill>
                  <a:srgbClr val="06387E"/>
                </a:solidFill>
                <a:latin typeface="Arial Narrow" pitchFamily="34" charset="0"/>
              </a:rPr>
              <a:t>(совместно с ЦОПП РС (Я) получил грант главы РС (Я).</a:t>
            </a:r>
          </a:p>
          <a:p>
            <a:pPr marL="263525" lvl="0" indent="-263525" defTabSz="1827027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60E3B">
                    <a:lumMod val="90000"/>
                    <a:lumOff val="10000"/>
                  </a:srgbClr>
                </a:solidFill>
                <a:latin typeface="Arial Narrow" pitchFamily="34" charset="0"/>
                <a:ea typeface="Calibri"/>
              </a:rPr>
              <a:t>Летняя </a:t>
            </a:r>
            <a:r>
              <a:rPr lang="ru-RU" sz="2000" dirty="0" err="1">
                <a:solidFill>
                  <a:srgbClr val="060E3B">
                    <a:lumMod val="90000"/>
                    <a:lumOff val="10000"/>
                  </a:srgbClr>
                </a:solidFill>
                <a:latin typeface="Arial Narrow" pitchFamily="34" charset="0"/>
                <a:ea typeface="Calibri"/>
              </a:rPr>
              <a:t>профсмена</a:t>
            </a:r>
            <a:r>
              <a:rPr lang="ru-RU" sz="2000" dirty="0">
                <a:solidFill>
                  <a:srgbClr val="060E3B">
                    <a:lumMod val="90000"/>
                    <a:lumOff val="10000"/>
                  </a:srgbClr>
                </a:solidFill>
                <a:latin typeface="Arial Narrow" pitchFamily="34" charset="0"/>
                <a:ea typeface="Calibri"/>
              </a:rPr>
              <a:t> в ДЗСОЛ «Радуга» СПЛ (июнь-июль);</a:t>
            </a:r>
          </a:p>
          <a:p>
            <a:pPr marL="263525" lvl="0" indent="-263525" defTabSz="1827027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60E3B">
                    <a:lumMod val="90000"/>
                    <a:lumOff val="10000"/>
                  </a:srgbClr>
                </a:solidFill>
                <a:latin typeface="Arial Narrow" pitchFamily="34" charset="0"/>
              </a:rPr>
              <a:t>Осенняя </a:t>
            </a:r>
            <a:r>
              <a:rPr lang="en-US" sz="2000" dirty="0">
                <a:solidFill>
                  <a:srgbClr val="060E3B">
                    <a:lumMod val="90000"/>
                    <a:lumOff val="10000"/>
                  </a:srgbClr>
                </a:solidFill>
                <a:latin typeface="Arial Narrow" pitchFamily="34" charset="0"/>
              </a:rPr>
              <a:t>PROF</a:t>
            </a:r>
            <a:r>
              <a:rPr lang="ru-RU" sz="2000" dirty="0">
                <a:solidFill>
                  <a:srgbClr val="060E3B">
                    <a:lumMod val="90000"/>
                    <a:lumOff val="10000"/>
                  </a:srgbClr>
                </a:solidFill>
                <a:latin typeface="Arial Narrow" pitchFamily="34" charset="0"/>
              </a:rPr>
              <a:t>школа (ноябрь);</a:t>
            </a:r>
          </a:p>
          <a:p>
            <a:pPr marL="263525" lvl="0" indent="-263525" defTabSz="1827027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60E3B">
                    <a:lumMod val="90000"/>
                    <a:lumOff val="10000"/>
                  </a:srgbClr>
                </a:solidFill>
                <a:latin typeface="Arial Narrow" pitchFamily="34" charset="0"/>
              </a:rPr>
              <a:t>Весенняя </a:t>
            </a:r>
            <a:r>
              <a:rPr lang="en-US" sz="2000" dirty="0">
                <a:solidFill>
                  <a:srgbClr val="060E3B">
                    <a:lumMod val="90000"/>
                    <a:lumOff val="10000"/>
                  </a:srgbClr>
                </a:solidFill>
                <a:latin typeface="Arial Narrow" pitchFamily="34" charset="0"/>
              </a:rPr>
              <a:t>PROF</a:t>
            </a:r>
            <a:r>
              <a:rPr lang="ru-RU" sz="2000" dirty="0">
                <a:solidFill>
                  <a:srgbClr val="060E3B">
                    <a:lumMod val="90000"/>
                    <a:lumOff val="10000"/>
                  </a:srgbClr>
                </a:solidFill>
                <a:latin typeface="Arial Narrow" pitchFamily="34" charset="0"/>
              </a:rPr>
              <a:t>школа (март)</a:t>
            </a:r>
          </a:p>
        </p:txBody>
      </p:sp>
    </p:spTree>
    <p:extLst>
      <p:ext uri="{BB962C8B-B14F-4D97-AF65-F5344CB8AC3E}">
        <p14:creationId xmlns:p14="http://schemas.microsoft.com/office/powerpoint/2010/main" val="166592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628637" y="706044"/>
            <a:ext cx="6286272" cy="5002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Проблемы: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недостаточный уровень целенаправленной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профориентационной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 работы среди школьников и их родителей по техническим направлениям;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отсутствие единого образовательного пространства по инженерно-технологическому образованию школьников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н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едостаточный уровень оснащенности школ современным технологическим оборудованием для развития практических навыков и учебного производства;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н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едостаточный уровень квалификации педагогических кадров по инженерно-техническому направлению;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2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н</a:t>
            </a:r>
            <a:r>
              <a:rPr lang="ru-RU" sz="22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еобходимость поддержки политехнических школ промышленными предприятиями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 Narrow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5201" y="483988"/>
            <a:ext cx="5413436" cy="398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   </a:t>
            </a: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Актуальность</a:t>
            </a:r>
          </a:p>
          <a:p>
            <a:pPr lvl="0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Возрастание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роли  образовательных    организаций  в  ранней  профориентации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учащихся. Обеспечение   образовательной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организации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политехнической направленности возможность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стать  точкой  пересечения  инженерно-технических  и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предпринимательских компетенций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 интересов, формирование инженерно-технического базиса для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подготовки обучающихся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 условиях  цифровой  экономики,  обеспечение  поддержки  и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развития инженерно-технических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компетенций, развития инженерного творчества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детей.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050" name="Picture 2" descr="C:\Users\comp10\Pictures\89185ad2-2d70-4780-bfc5-06a250bec4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6" y="4772778"/>
            <a:ext cx="1923971" cy="19266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10\Desktop\44507170-industry-icons-for-factory-and-workers-infograph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10" y="4759287"/>
            <a:ext cx="1733208" cy="194011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5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32509" y="193964"/>
            <a:ext cx="11786587" cy="135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Проект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ARCTIC INDUSTRY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»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Цель</a:t>
            </a:r>
            <a:r>
              <a:rPr lang="ru-RU" sz="2400" b="1" dirty="0">
                <a:solidFill>
                  <a:srgbClr val="0070C0"/>
                </a:solidFill>
                <a:latin typeface="Arial Narrow" pitchFamily="34" charset="0"/>
              </a:rPr>
              <a:t>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создание и развитие инновационной инфраструктуры инженерно-технологического образования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школьников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krobat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509" y="1552246"/>
            <a:ext cx="1145407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krobat" pitchFamily="50" charset="-52"/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Основная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идея: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открытие  мини-цехов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аналогов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промышленных предприятий,  где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учащиеся политехнических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школ будут  изучать  современные  производственные  процессы и развивать практические навыки  на  специальном  автоматизированном  оборудовании (в том числе на тренажерах  VR/AR).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3081" y="2627127"/>
            <a:ext cx="263236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Times New Roman"/>
              </a:rPr>
              <a:t>Площадки</a:t>
            </a: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  <a:ea typeface="Times New Roman"/>
              </a:rPr>
              <a:t> </a:t>
            </a:r>
            <a:endParaRPr lang="ru-RU" sz="2000" b="1" kern="0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491" y="3458711"/>
            <a:ext cx="113227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СОШ №1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2431" y="3468193"/>
            <a:ext cx="1432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НПСОШ №2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8965" y="3468193"/>
            <a:ext cx="12486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СОШ №21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1980" y="4017266"/>
            <a:ext cx="64918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СПЛ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2474" y="3989925"/>
            <a:ext cx="65447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ФТЛ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6866" y="3989925"/>
            <a:ext cx="75320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ЯГНГ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31382" y="2857960"/>
            <a:ext cx="447781" cy="431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975527" y="2831804"/>
            <a:ext cx="447781" cy="431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2709" y="3289453"/>
            <a:ext cx="401354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Инженерная школа</a:t>
            </a:r>
          </a:p>
          <a:p>
            <a:endParaRPr lang="ru-RU" b="1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509" y="4497922"/>
            <a:ext cx="1145407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Формы </a:t>
            </a:r>
            <a:r>
              <a:rPr lang="ru-RU" sz="2400" b="1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работы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практико-ориентированный кластер с промышленными компаниями региона «Школа- Предприятие»</a:t>
            </a:r>
            <a:endParaRPr lang="en-US" sz="2000" b="1" kern="0" dirty="0" smtClean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kern="0" dirty="0" err="1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пиринговые</a:t>
            </a: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</a:t>
            </a:r>
            <a:r>
              <a:rPr lang="ru-RU" sz="2000" b="1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платформы;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виртуальные лаборатории;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аутсорсинг – привлечение квалифицированных консультантов, инженеров, работников  промышленных и ИТ-предприятий;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kern="0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Умное Производство, Производство 4.0 (цифровое предприятие)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616753" y="2778389"/>
            <a:ext cx="1831171" cy="295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86689" y="2778387"/>
            <a:ext cx="1588838" cy="215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6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Баннер индустрии 4.0 с интеллектуальными технологиями и роботизированной руко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brainacademy.id/hs-fs/hubfs/Jurusan%20Teknik%20Industri.jpg?width=1230&amp;name=Jurusan%20Teknik%20Industri.jpg"/>
          <p:cNvPicPr>
            <a:picLocks noChangeAspect="1" noChangeArrowheads="1"/>
          </p:cNvPicPr>
          <p:nvPr/>
        </p:nvPicPr>
        <p:blipFill>
          <a:blip r:embed="rId2"/>
          <a:srcRect b="11917"/>
          <a:stretch>
            <a:fillRect/>
          </a:stretch>
        </p:blipFill>
        <p:spPr bwMode="auto">
          <a:xfrm>
            <a:off x="0" y="597385"/>
            <a:ext cx="12192000" cy="5373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524</Words>
  <Application>Microsoft Office PowerPoint</Application>
  <PresentationFormat>Широкоэкранный</PresentationFormat>
  <Paragraphs>86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Malgun Gothic</vt:lpstr>
      <vt:lpstr>Akrobat</vt:lpstr>
      <vt:lpstr>Arial</vt:lpstr>
      <vt:lpstr>Arial Narrow</vt:lpstr>
      <vt:lpstr>Calibri</vt:lpstr>
      <vt:lpstr>Calibri Light</vt:lpstr>
      <vt:lpstr>DM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Егоров</dc:creator>
  <cp:lastModifiedBy>User</cp:lastModifiedBy>
  <cp:revision>72</cp:revision>
  <cp:lastPrinted>2022-09-08T07:30:47Z</cp:lastPrinted>
  <dcterms:created xsi:type="dcterms:W3CDTF">2022-09-05T09:21:46Z</dcterms:created>
  <dcterms:modified xsi:type="dcterms:W3CDTF">2022-09-09T00:31:46Z</dcterms:modified>
</cp:coreProperties>
</file>