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2" r:id="rId7"/>
    <p:sldId id="268" r:id="rId8"/>
    <p:sldId id="269" r:id="rId9"/>
    <p:sldId id="263" r:id="rId10"/>
    <p:sldId id="270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pos="710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1D1DB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/>
    <p:restoredTop sz="94651"/>
  </p:normalViewPr>
  <p:slideViewPr>
    <p:cSldViewPr snapToGrid="0" snapToObjects="1">
      <p:cViewPr varScale="1">
        <p:scale>
          <a:sx n="71" d="100"/>
          <a:sy n="71" d="100"/>
        </p:scale>
        <p:origin x="702" y="54"/>
      </p:cViewPr>
      <p:guideLst>
        <p:guide orient="horz" pos="391"/>
        <p:guide pos="257"/>
        <p:guide pos="7106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9F2C5-A7C1-4E70-A75D-461DBFE35E3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F81A7-C9D5-4EE0-ACF0-C456BF5E8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3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F81A7-C9D5-4EE0-ACF0-C456BF5E80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8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F81A7-C9D5-4EE0-ACF0-C456BF5E80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892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6050" y="1489075"/>
            <a:ext cx="7150100" cy="4022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67378" y="10330519"/>
            <a:ext cx="2958615" cy="543811"/>
          </a:xfrm>
          <a:prstGeom prst="rect">
            <a:avLst/>
          </a:prstGeom>
        </p:spPr>
        <p:txBody>
          <a:bodyPr lIns="96606" tIns="48303" rIns="96606" bIns="48303"/>
          <a:lstStyle/>
          <a:p>
            <a:pPr marL="0" marR="0" lvl="0" indent="0" algn="l" defTabSz="102064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58BEC-B7CF-4ECF-976F-11437C34BEAC}" type="slidenum"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rPr>
              <a:pPr marL="0" marR="0" lvl="0" indent="0" algn="l" defTabSz="102064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5391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F81A7-C9D5-4EE0-ACF0-C456BF5E80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4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5AE96-DC86-8945-9073-2DE13DEE3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90FB00-1290-4E40-BC73-C7693F2F6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A4FE9-ABD1-6540-91A9-BEE4334B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7ECB7B-5BEE-E14A-94BA-36028BE9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A22241-7FA4-944D-B68C-19CF51AE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5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A6242-1A60-164E-942C-BAA6E168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A80A18-2DC3-4A49-BB2C-A19EBF59A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EB5D74-3290-F24F-8653-D7DCC50E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E61995-D944-4F4F-AAAE-8628478F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EA914-5E73-C140-978F-AFA229ED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8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1319B8-FA2C-9C48-8D43-F0BF646A9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7ED009-8D33-5B4C-B2AF-1A8213A06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D70D7B-931B-E644-80C2-0CCDD3E1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ED562-FCF3-E64C-BFFF-968C2301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23181-F511-3A4F-88B6-8C98D82D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96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922078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42251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466298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52204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66588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13348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552754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96814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5B6B0-A4F6-3B45-9F9B-07765021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73180C-4DB0-4B4C-8D88-B1718E83E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07316-F3F9-0A4F-BDE9-5EE09310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2FC15-01DC-1046-B9AA-B803CF15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DD9B58-A8F6-954C-99F2-E9C88390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25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898778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28" y="1053678"/>
            <a:ext cx="5369990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7" y="6433920"/>
            <a:ext cx="357118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r" defTabSz="986912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86912" rtl="0" eaLnBrk="1" fontAlgn="auto" latinLnBrk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12168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8247" y="713503"/>
            <a:ext cx="7368343" cy="368562"/>
          </a:xfrm>
        </p:spPr>
        <p:txBody>
          <a:bodyPr lIns="0" tIns="0" rIns="0" bIns="0"/>
          <a:lstStyle>
            <a:lvl1pPr>
              <a:defRPr sz="2395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7298" y="6487230"/>
            <a:ext cx="2412599" cy="141064"/>
          </a:xfrm>
          <a:prstGeom prst="rect">
            <a:avLst/>
          </a:prstGeom>
        </p:spPr>
        <p:txBody>
          <a:bodyPr lIns="0" tIns="0" rIns="0" bIns="0"/>
          <a:lstStyle>
            <a:lvl1pPr>
              <a:defRPr sz="879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7701" marR="0" lvl="0" indent="0" algn="l" defTabSz="914400" rtl="0" eaLnBrk="1" fontAlgn="auto" latinLnBrk="0" hangingPunct="0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79" b="0" i="0" u="none" strike="noStrike" kern="0" cap="none" spc="2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sym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7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2835" marR="0" lvl="0" indent="0" algn="r" defTabSz="914400" rtl="0" eaLnBrk="1" fontAlgn="auto" latinLnBrk="0" hangingPunct="0">
              <a:lnSpc>
                <a:spcPts val="17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486" b="0" i="0" u="none" strike="noStrike" kern="0" cap="none" spc="452" normalizeH="0" baseline="0" noProof="0" smtClean="0">
                <a:ln>
                  <a:noFill/>
                </a:ln>
                <a:solidFill>
                  <a:srgbClr val="031B83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pPr marL="122835" marR="0" lvl="0" indent="0" algn="r" defTabSz="914400" rtl="0" eaLnBrk="1" fontAlgn="auto" latinLnBrk="0" hangingPunct="0">
                <a:lnSpc>
                  <a:spcPts val="1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ru-RU" sz="879" b="0" i="0" u="none" strike="noStrike" kern="0" cap="none" spc="19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/16</a:t>
            </a:r>
            <a:endParaRPr kumimoji="0" lang="ru-RU" sz="148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544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49DE97-5594-4A62-982E-7A8199A097CB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A5DB4C1-80C0-4633-81D3-A68726D1E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4" y="554728"/>
            <a:ext cx="4808190" cy="1115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A59C00-6B68-4706-819E-D0958CCD6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5" t="7303"/>
          <a:stretch/>
        </p:blipFill>
        <p:spPr>
          <a:xfrm>
            <a:off x="6749228" y="1053679"/>
            <a:ext cx="5369989" cy="58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BC56B-7BD7-B146-A75E-9FAC7779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F6FA4F-FA73-8B44-9802-13EADCDC2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26810A-3CAF-C74A-82DF-519C1E0F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1B6EE-682B-D941-9A75-8A7C4F64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7FA12-975B-6A48-9A4A-347DF66C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3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0BDA0-9F5A-534C-9514-E431E367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EC7541-F2AA-4344-BB5D-A0EC8D318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BDF3EA-5ED3-F344-BAFF-9E2AF8157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E3705-C791-1C4B-9FFC-FA538E27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D8E5A7-4192-E04A-8731-72C746CE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8F4D8-8321-8345-9C80-598DD6BC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3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A9F09-72E3-F240-984A-B93E55B3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5C2AEF-EFED-8141-8EC7-4906227E1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627D97-CED1-BB4A-9061-15CF73C6B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0D498-E165-E446-8A2B-AEFFF4CCA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1D8EF4-F50F-E942-94C7-A7BA8E38C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2AEC82-7056-CF4E-8091-60A5DB7F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60AA64-EC84-7846-862C-92230034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54B50C-ABE8-6544-A005-AEF70516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8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CED4D-2F0D-CA4B-802E-2DE06896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A4D7B-4C73-504C-BBFE-49D3D9A8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6F6D4E-9C2C-D44F-8352-A6C49DD8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2CD6F-0B5B-6C4D-ACA3-AAF89980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2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05DB1A-AC0B-C147-AC45-C77B41BD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BE5F30-1667-034B-8D3B-7F3EC51C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E0956B-CEF6-B84C-BF90-5A9842CF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7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F95F4-B2B9-264B-B261-E7D33CA8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DA485D-3DE1-D849-BB51-2010FD71C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BFCC22-FBD0-1645-ADBB-2C0206C24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224E08-02A8-7846-A699-E978AFBA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03BB73-84B9-3A4B-A530-2DA2109E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A26553-0871-2C4C-826F-16907D87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8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C359B-1E21-CD4C-9A01-8DB2DB83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815717-AF2E-FF41-B259-5B5819BC4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17A98A-B497-E443-BE66-62A9C55F2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1BB99B-DD0E-FD44-8E25-132EFFDD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C511BA-4597-E648-B31D-B7DB9794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3BD76C-3BB4-A647-AF1B-14C9FE37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66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D10E-E093-6040-B710-F0CA6F6AC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8C6086-5E49-C046-91D3-820CF3725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CD11CD-94E2-9D41-A1D8-4D8D430A4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941492-E277-124A-BE68-635CCC7A3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37DB5-9B0E-9A46-9665-36C89752E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8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969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hf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97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849315" cy="68580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2A03D-639F-9B48-98D9-1765A297D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9315" y="449740"/>
            <a:ext cx="1449373" cy="361766"/>
          </a:xfrm>
        </p:spPr>
        <p:txBody>
          <a:bodyPr anchor="t">
            <a:noAutofit/>
          </a:bodyPr>
          <a:lstStyle/>
          <a:p>
            <a:pPr algn="l"/>
            <a:r>
              <a:rPr lang="ru-RU" sz="2400" b="1" dirty="0">
                <a:solidFill>
                  <a:srgbClr val="1D1DB7"/>
                </a:solidFill>
                <a:latin typeface="Montserrat Black" pitchFamily="2" charset="0"/>
              </a:rPr>
              <a:t>БЛОК </a:t>
            </a:r>
            <a:r>
              <a:rPr lang="ru-RU" sz="2400" b="1" dirty="0" smtClean="0">
                <a:solidFill>
                  <a:srgbClr val="1D1DB7"/>
                </a:solidFill>
                <a:latin typeface="Montserrat Black" pitchFamily="2" charset="0"/>
              </a:rPr>
              <a:t>4</a:t>
            </a:r>
            <a:endParaRPr lang="ru-RU" sz="2400" b="1" dirty="0">
              <a:solidFill>
                <a:srgbClr val="1D1DB7"/>
              </a:solidFill>
              <a:latin typeface="Montserrat Black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E30987-4784-8042-8062-C872BDD5F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9315" y="893328"/>
            <a:ext cx="10265075" cy="1102086"/>
          </a:xfrm>
        </p:spPr>
        <p:txBody>
          <a:bodyPr anchor="t">
            <a:noAutofit/>
          </a:bodyPr>
          <a:lstStyle/>
          <a:p>
            <a:pPr algn="l"/>
            <a:r>
              <a:rPr lang="ru-RU" sz="3200" b="1" cap="all" dirty="0">
                <a:solidFill>
                  <a:srgbClr val="1D1DB7"/>
                </a:solidFill>
                <a:latin typeface="Montserrat Black" pitchFamily="2" charset="0"/>
              </a:rPr>
              <a:t>Развитие </a:t>
            </a:r>
            <a:r>
              <a:rPr lang="ru-RU" sz="3200" b="1" cap="all" dirty="0" smtClean="0">
                <a:solidFill>
                  <a:srgbClr val="1D1DB7"/>
                </a:solidFill>
                <a:latin typeface="Montserrat Black" pitchFamily="2" charset="0"/>
              </a:rPr>
              <a:t>социальной инфраструктуры – основа повышения качества жизни</a:t>
            </a:r>
          </a:p>
          <a:p>
            <a:pPr algn="l"/>
            <a:endParaRPr lang="ru-RU" sz="3600" b="1" cap="all" dirty="0">
              <a:solidFill>
                <a:srgbClr val="1D1DB7"/>
              </a:solidFill>
              <a:latin typeface="Montserrat Black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4872E8E-5C5C-624E-847A-E5EE487E556E}"/>
              </a:ext>
            </a:extLst>
          </p:cNvPr>
          <p:cNvSpPr txBox="1">
            <a:spLocks/>
          </p:cNvSpPr>
          <p:nvPr/>
        </p:nvSpPr>
        <p:spPr>
          <a:xfrm>
            <a:off x="1849315" y="2340087"/>
            <a:ext cx="10153218" cy="16515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cap="all" dirty="0" smtClean="0">
                <a:solidFill>
                  <a:schemeClr val="accent5">
                    <a:lumMod val="50000"/>
                  </a:schemeClr>
                </a:solidFill>
                <a:latin typeface="Montserrat" pitchFamily="2" charset="0"/>
              </a:rPr>
              <a:t>Дискуссионная площадка </a:t>
            </a:r>
          </a:p>
          <a:p>
            <a:pPr algn="l"/>
            <a:r>
              <a:rPr lang="ru-RU" b="1" cap="all" dirty="0" smtClean="0">
                <a:solidFill>
                  <a:schemeClr val="accent5">
                    <a:lumMod val="50000"/>
                  </a:schemeClr>
                </a:solidFill>
                <a:latin typeface="Montserrat" pitchFamily="2" charset="0"/>
              </a:rPr>
              <a:t>«создание инфраструктуры </a:t>
            </a:r>
          </a:p>
          <a:p>
            <a:pPr algn="l"/>
            <a:r>
              <a:rPr lang="ru-RU" b="1" cap="all" dirty="0" smtClean="0">
                <a:solidFill>
                  <a:schemeClr val="accent5">
                    <a:lumMod val="50000"/>
                  </a:schemeClr>
                </a:solidFill>
                <a:latin typeface="Montserrat" pitchFamily="2" charset="0"/>
              </a:rPr>
              <a:t>общеобразовательных учреждений»</a:t>
            </a:r>
            <a:endParaRPr lang="ru-RU" b="1" cap="all" dirty="0">
              <a:solidFill>
                <a:schemeClr val="accent5">
                  <a:lumMod val="50000"/>
                </a:schemeClr>
              </a:solidFill>
              <a:latin typeface="Montserrat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7" y="1410996"/>
            <a:ext cx="1625600" cy="37426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3266720"/>
            <a:ext cx="2553733" cy="31120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60850" y="4822739"/>
            <a:ext cx="6668254" cy="2003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604" marR="116248">
              <a:spcBef>
                <a:spcPts val="111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Модератор: </a:t>
            </a:r>
          </a:p>
          <a:p>
            <a:pPr marL="15604" marR="116248">
              <a:spcBef>
                <a:spcPts val="111"/>
              </a:spcBef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</a:endParaRPr>
          </a:p>
          <a:p>
            <a:pPr marL="15604" marR="116248">
              <a:spcBef>
                <a:spcPts val="111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Петрова Мария Петровна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., к.п.н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</a:endParaRPr>
          </a:p>
          <a:p>
            <a:pPr marL="15604" marR="116248">
              <a:spcBef>
                <a:spcPts val="111"/>
              </a:spcBef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начальник Управления образования</a:t>
            </a:r>
          </a:p>
          <a:p>
            <a:pPr marL="15604" marR="116248">
              <a:spcBef>
                <a:spcPts val="111"/>
              </a:spcBef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Окружной администрации</a:t>
            </a:r>
          </a:p>
          <a:p>
            <a:pPr marL="15604" marR="116248">
              <a:spcBef>
                <a:spcPts val="111"/>
              </a:spcBef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города Якутска</a:t>
            </a:r>
          </a:p>
        </p:txBody>
      </p:sp>
    </p:spTree>
    <p:extLst>
      <p:ext uri="{BB962C8B-B14F-4D97-AF65-F5344CB8AC3E}">
        <p14:creationId xmlns:p14="http://schemas.microsoft.com/office/powerpoint/2010/main" val="219146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11A02D-BC7F-3F4C-87DB-0D66FD89B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464" y="5229393"/>
            <a:ext cx="3044535" cy="1542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449" y="1407478"/>
            <a:ext cx="1684091" cy="2245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83776" y="2987261"/>
            <a:ext cx="3207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Евгения Исаевна,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ФГАОУ ВО СВФУ им. М.К. Аммосова,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Общественной палаты РФ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r="-4214" b="18993"/>
          <a:stretch/>
        </p:blipFill>
        <p:spPr>
          <a:xfrm>
            <a:off x="0" y="3985487"/>
            <a:ext cx="1809276" cy="2132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95364" y="5461828"/>
            <a:ext cx="32562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Степанова Наталья Романовна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городского округа «город Якутск» по социальным вопросам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7484" y="1369208"/>
            <a:ext cx="1808516" cy="2051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656849" y="2966887"/>
            <a:ext cx="32693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Денисова Алиса Александровна, 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ООО «ПроШкола», г. Москва, исполнительный директор бизнес-блока ВЭБ.РФ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7800" y="3985487"/>
            <a:ext cx="1767680" cy="2132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944462" y="5524030"/>
            <a:ext cx="39101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Косарецкий Сергей Геннадьевич,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Центра общего и дополнительного образования имени А.А. Пинского Института образования НИУ «Высшая школа экономики», г. Москва </a:t>
            </a:r>
          </a:p>
        </p:txBody>
      </p:sp>
      <p:sp>
        <p:nvSpPr>
          <p:cNvPr id="16" name="object 2"/>
          <p:cNvSpPr/>
          <p:nvPr/>
        </p:nvSpPr>
        <p:spPr>
          <a:xfrm>
            <a:off x="0" y="25400"/>
            <a:ext cx="12192000" cy="1315628"/>
          </a:xfrm>
          <a:custGeom>
            <a:avLst/>
            <a:gdLst/>
            <a:ahLst/>
            <a:cxnLst/>
            <a:rect l="l" t="t" r="r" b="b"/>
            <a:pathLst>
              <a:path w="3960495" h="347345">
                <a:moveTo>
                  <a:pt x="0" y="347294"/>
                </a:moveTo>
                <a:lnTo>
                  <a:pt x="3959999" y="347294"/>
                </a:lnTo>
                <a:lnTo>
                  <a:pt x="3959999" y="0"/>
                </a:lnTo>
                <a:lnTo>
                  <a:pt x="0" y="0"/>
                </a:lnTo>
                <a:lnTo>
                  <a:pt x="0" y="347294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«Якутск 4.0.0 СТАРТ»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инфраструктуры общеобразовательных учреждений»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288" y="91850"/>
            <a:ext cx="1097375" cy="11827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/>
          <a:srcRect l="13494" t="7787" r="34672" b="33950"/>
          <a:stretch/>
        </p:blipFill>
        <p:spPr>
          <a:xfrm>
            <a:off x="9505194" y="1466902"/>
            <a:ext cx="2114488" cy="2186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9279145" y="3652933"/>
            <a:ext cx="2912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Тихонов Владимир Иванович,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заместитель министра образования и науки РС (Я)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5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11A02D-BC7F-3F4C-87DB-0D66FD89B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202" y="5440379"/>
            <a:ext cx="2798798" cy="141762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524000" y="1052736"/>
            <a:ext cx="9144000" cy="0"/>
          </a:xfrm>
          <a:prstGeom prst="line">
            <a:avLst/>
          </a:prstGeom>
          <a:ln w="38100">
            <a:solidFill>
              <a:srgbClr val="357DA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818309" y="1366540"/>
            <a:ext cx="101776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Главы Республики Саха (Якутия) № 190 от 22.11.2018 г.</a:t>
            </a: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стратегических направлениях развития образования в Республике Саха (Якутия)» </a:t>
            </a:r>
          </a:p>
          <a:p>
            <a:pPr algn="just"/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Республики Саха (Якутия) № 2046  от 08.09.2021 г.</a:t>
            </a: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развитии города Якутска – столицы Республики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(Якутия) до 2032 года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49" y="1366540"/>
            <a:ext cx="1040850" cy="1040850"/>
          </a:xfrm>
          <a:prstGeom prst="rect">
            <a:avLst/>
          </a:prstGeom>
        </p:spPr>
      </p:pic>
      <p:pic>
        <p:nvPicPr>
          <p:cNvPr id="14" name="Picture 2" descr="C:\Users\Любовь\Downloads\Без названия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8" y="2978693"/>
            <a:ext cx="853253" cy="106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18309" y="4644105"/>
            <a:ext cx="10177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Якутской городской Думы от 06.02.2019 г. № РЯГД-5-2 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стратегии социально-экономического развития городского округа «город Якутск» на период до 2032 года»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Любовь\Downloads\Без названия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0" y="4780894"/>
            <a:ext cx="851681" cy="106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2"/>
          <p:cNvSpPr/>
          <p:nvPr/>
        </p:nvSpPr>
        <p:spPr>
          <a:xfrm>
            <a:off x="0" y="-41051"/>
            <a:ext cx="12192000" cy="1315628"/>
          </a:xfrm>
          <a:custGeom>
            <a:avLst/>
            <a:gdLst/>
            <a:ahLst/>
            <a:cxnLst/>
            <a:rect l="l" t="t" r="r" b="b"/>
            <a:pathLst>
              <a:path w="3960495" h="347345">
                <a:moveTo>
                  <a:pt x="0" y="347294"/>
                </a:moveTo>
                <a:lnTo>
                  <a:pt x="3959999" y="347294"/>
                </a:lnTo>
                <a:lnTo>
                  <a:pt x="3959999" y="0"/>
                </a:lnTo>
                <a:lnTo>
                  <a:pt x="0" y="0"/>
                </a:lnTo>
                <a:lnTo>
                  <a:pt x="0" y="347294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88" y="91850"/>
            <a:ext cx="1097375" cy="11827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86972" y="309168"/>
            <a:ext cx="580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56169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 flipH="1">
            <a:off x="447573" y="1069176"/>
            <a:ext cx="4551336" cy="0"/>
          </a:xfrm>
          <a:prstGeom prst="line">
            <a:avLst/>
          </a:prstGeom>
          <a:ln w="38100">
            <a:solidFill>
              <a:srgbClr val="357DA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12922" y="1383224"/>
            <a:ext cx="3848926" cy="5078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Bebas Neue Bold" pitchFamily="34" charset="-52"/>
              </a:rPr>
              <a:t>168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itchFamily="34" charset="-52"/>
              </a:rPr>
              <a:t> учреждений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739959" y="174881"/>
            <a:ext cx="5738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образовательных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2022-2023 учебный год</a:t>
            </a:r>
          </a:p>
        </p:txBody>
      </p:sp>
      <p:pic>
        <p:nvPicPr>
          <p:cNvPr id="17" name="Picture 2" descr="Главн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0" y="127252"/>
            <a:ext cx="1053884" cy="105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95886" y="2114271"/>
            <a:ext cx="228299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ebas Neue Bold" pitchFamily="34" charset="-52"/>
              </a:rPr>
              <a:t>108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bas Neue Bold" pitchFamily="34" charset="-52"/>
              </a:rPr>
              <a:t>детских садов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8530" y="2558338"/>
            <a:ext cx="245471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Bebas Neue Bold" pitchFamily="34" charset="-52"/>
              </a:rPr>
              <a:t>64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itchFamily="34" charset="-52"/>
              </a:rPr>
              <a:t> муниципальных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89257" y="2553300"/>
            <a:ext cx="15392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Bebas Neue Bold" pitchFamily="34" charset="-52"/>
              </a:rPr>
              <a:t>44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itchFamily="34" charset="-52"/>
              </a:rPr>
              <a:t> частных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93201" y="3053630"/>
            <a:ext cx="128836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ebas Neue Bold" pitchFamily="34" charset="-52"/>
              </a:rPr>
              <a:t>52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bas Neue Bold" pitchFamily="34" charset="-52"/>
              </a:rPr>
              <a:t> школы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68529" y="3579069"/>
            <a:ext cx="245471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ebas Neue Bold" pitchFamily="34" charset="-52"/>
              </a:rPr>
              <a:t>47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bas Neue Bold" pitchFamily="34" charset="-52"/>
              </a:rPr>
              <a:t> муниципальных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81567" y="3573378"/>
            <a:ext cx="164689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ebas Neue Bold" pitchFamily="34" charset="-52"/>
              </a:rPr>
              <a:t>5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bas Neue Bold" pitchFamily="34" charset="-52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itchFamily="34" charset="-52"/>
              </a:rPr>
              <a:t>частных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8530" y="4390366"/>
            <a:ext cx="245471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Bebas Neue Bold" pitchFamily="34" charset="-52"/>
              </a:rPr>
              <a:t>4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itchFamily="34" charset="-52"/>
              </a:rPr>
              <a:t> муниципальных специальных (коррекционных)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bas Neue Bold" pitchFamily="34" charset="-52"/>
              </a:rPr>
              <a:t>школ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68529" y="5685248"/>
            <a:ext cx="465993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Bebas Neue Bold" pitchFamily="34" charset="-52"/>
              </a:rPr>
              <a:t>4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itchFamily="34" charset="-52"/>
              </a:rPr>
              <a:t>муниципальных учреждения дополнительного образования детей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0" y="-31"/>
            <a:ext cx="5274522" cy="6858000"/>
          </a:xfrm>
          <a:prstGeom prst="rect">
            <a:avLst/>
          </a:prstGeom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229202"/>
              </p:ext>
            </p:extLst>
          </p:nvPr>
        </p:nvGraphicFramePr>
        <p:xfrm>
          <a:off x="5750861" y="1637139"/>
          <a:ext cx="6404867" cy="447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1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3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поступления в школу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7D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Прогнозируемое количество обучающихся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5 - 9 классах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7D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Профориентационная и предпрофильная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7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7D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23 954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7D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24 804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7D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25 654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1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7D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26 504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1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2026-2027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7D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27 354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2188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09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 поступления в школу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7D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Прогнозируемое количество обучающихся в 10-11 классах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7D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Профориентационная и предпрофильная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7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1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7D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5 490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150 детей/выпуск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1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7D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5 657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 / 100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1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7D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5 824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 /120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1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7D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5 991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370/170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1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2026-2027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7D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6 158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390/180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6613829" y="76575"/>
            <a:ext cx="519518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Прогнозируемое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6491173" y="1069176"/>
            <a:ext cx="4551336" cy="0"/>
          </a:xfrm>
          <a:prstGeom prst="line">
            <a:avLst/>
          </a:prstGeom>
          <a:ln w="38100">
            <a:solidFill>
              <a:srgbClr val="357DA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09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 flipH="1">
            <a:off x="3494314" y="774709"/>
            <a:ext cx="7106527" cy="0"/>
          </a:xfrm>
          <a:prstGeom prst="line">
            <a:avLst/>
          </a:prstGeom>
          <a:ln w="38100">
            <a:solidFill>
              <a:srgbClr val="357DA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ject 45"/>
          <p:cNvSpPr txBox="1"/>
          <p:nvPr/>
        </p:nvSpPr>
        <p:spPr>
          <a:xfrm>
            <a:off x="3494314" y="299783"/>
            <a:ext cx="9158929" cy="323533"/>
          </a:xfrm>
          <a:prstGeom prst="rect">
            <a:avLst/>
          </a:prstGeom>
        </p:spPr>
        <p:txBody>
          <a:bodyPr vert="horz" wrap="square" lIns="0" tIns="15604" rIns="0" bIns="0" rtlCol="0">
            <a:spAutoFit/>
          </a:bodyPr>
          <a:lstStyle/>
          <a:p>
            <a:pPr marL="15604" marR="6241">
              <a:spcBef>
                <a:spcPts val="123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учебных мест в общеобразовательных организациях</a:t>
            </a:r>
          </a:p>
        </p:txBody>
      </p:sp>
      <p:graphicFrame>
        <p:nvGraphicFramePr>
          <p:cNvPr id="16" name="Таблица 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85778"/>
              </p:ext>
            </p:extLst>
          </p:nvPr>
        </p:nvGraphicFramePr>
        <p:xfrm>
          <a:off x="387710" y="1538527"/>
          <a:ext cx="11441370" cy="415722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7179">
                  <a:extLst>
                    <a:ext uri="{9D8B030D-6E8A-4147-A177-3AD203B41FA5}">
                      <a16:colId xmlns:a16="http://schemas.microsoft.com/office/drawing/2014/main" val="2587338207"/>
                    </a:ext>
                  </a:extLst>
                </a:gridCol>
                <a:gridCol w="5397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747">
                  <a:extLst>
                    <a:ext uri="{9D8B030D-6E8A-4147-A177-3AD203B41FA5}">
                      <a16:colId xmlns:a16="http://schemas.microsoft.com/office/drawing/2014/main" val="1413084597"/>
                    </a:ext>
                  </a:extLst>
                </a:gridCol>
                <a:gridCol w="1540042">
                  <a:extLst>
                    <a:ext uri="{9D8B030D-6E8A-4147-A177-3AD203B41FA5}">
                      <a16:colId xmlns:a16="http://schemas.microsoft.com/office/drawing/2014/main" val="2791484042"/>
                    </a:ext>
                  </a:extLst>
                </a:gridCol>
                <a:gridCol w="1459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9206">
                  <a:extLst>
                    <a:ext uri="{9D8B030D-6E8A-4147-A177-3AD203B41FA5}">
                      <a16:colId xmlns:a16="http://schemas.microsoft.com/office/drawing/2014/main" val="2502559196"/>
                    </a:ext>
                  </a:extLst>
                </a:gridCol>
              </a:tblGrid>
              <a:tr h="491757"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612"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на выкуп здания под школу на 990 мест в 68 квартале мкр. Прометей</a:t>
                      </a:r>
                      <a:endParaRPr lang="ru-RU" sz="16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627612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выкуп 25 объектов образовательных учреждений на 13 992 мест за счет государственной программы Российской Федерации «Развитие образования» с участием государственной корпорации развития ВЭБ.РФ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85727" marR="85727" marT="42863" marB="42863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0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6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-  выкуп 3-х пристроев на 720 мест.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Разработана ПСД на 3 объекта на сумму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 млн. руб.</a:t>
                      </a:r>
                      <a:endParaRPr lang="ru-RU" sz="16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300"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 – конкурсный отбор прошли 4 объекта на 1 835 мест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6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16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– 18 объектов на 11 437 мест</a:t>
                      </a:r>
                      <a:endParaRPr lang="ru-RU" sz="16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6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/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7" marR="85727" marT="42863" marB="4286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648131"/>
                  </a:ext>
                </a:extLst>
              </a:tr>
            </a:tbl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7590942" y="2131083"/>
            <a:ext cx="3009899" cy="4286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598</a:t>
            </a:r>
            <a:r>
              <a:rPr lang="ru-RU" sz="1600" dirty="0" smtClean="0">
                <a:solidFill>
                  <a:schemeClr val="tx1"/>
                </a:solidFill>
              </a:rPr>
              <a:t>: ФБ – 446, ГБ – 145, МБ - 7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10300" y="3580889"/>
            <a:ext cx="2924175" cy="4286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1826</a:t>
            </a:r>
            <a:r>
              <a:rPr lang="ru-RU" sz="1600" dirty="0" smtClean="0">
                <a:solidFill>
                  <a:schemeClr val="tx1"/>
                </a:solidFill>
              </a:rPr>
              <a:t>: ФБ – 1099 ГБ - </a:t>
            </a:r>
            <a:r>
              <a:rPr lang="ru-RU" sz="1600" b="1" dirty="0" smtClean="0">
                <a:solidFill>
                  <a:srgbClr val="C00000"/>
                </a:solidFill>
              </a:rPr>
              <a:t>726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33803" y="4437208"/>
            <a:ext cx="2924175" cy="4286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10 (ПСД на 2 объекта)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134475" y="5043287"/>
            <a:ext cx="2694605" cy="65246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Необходима подготовка заявки (предварительная стоимость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21 065,2)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7710" y="5954097"/>
            <a:ext cx="1144137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1. </a:t>
            </a: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предусмотреть </a:t>
            </a: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средства на выкуп </a:t>
            </a: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зданий в рамках реализации I этапа </a:t>
            </a: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ВЭБ.РФ </a:t>
            </a: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размере </a:t>
            </a:r>
            <a:r>
              <a:rPr lang="ru-RU" sz="1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726,1 </a:t>
            </a:r>
            <a:r>
              <a:rPr lang="ru-RU" sz="1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руб.</a:t>
            </a:r>
            <a:endParaRPr lang="ru-RU" sz="16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2. обеспечить </a:t>
            </a: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включение 18 объектов на 11 437 мест </a:t>
            </a: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заявку для участия в конкурсе III этапа ВЭБ.РФ.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311A02D-BC7F-3F4C-87DB-0D66FD89B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45" y="65898"/>
            <a:ext cx="2798798" cy="141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8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2"/>
          <p:cNvSpPr/>
          <p:nvPr/>
        </p:nvSpPr>
        <p:spPr>
          <a:xfrm>
            <a:off x="0" y="-41052"/>
            <a:ext cx="12192000" cy="1464509"/>
          </a:xfrm>
          <a:custGeom>
            <a:avLst/>
            <a:gdLst/>
            <a:ahLst/>
            <a:cxnLst/>
            <a:rect l="l" t="t" r="r" b="b"/>
            <a:pathLst>
              <a:path w="3960495" h="347345">
                <a:moveTo>
                  <a:pt x="0" y="347294"/>
                </a:moveTo>
                <a:lnTo>
                  <a:pt x="3959999" y="347294"/>
                </a:lnTo>
                <a:lnTo>
                  <a:pt x="3959999" y="0"/>
                </a:lnTo>
                <a:lnTo>
                  <a:pt x="0" y="0"/>
                </a:lnTo>
                <a:lnTo>
                  <a:pt x="0" y="347294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 anchor="ctr"/>
          <a:lstStyle/>
          <a:p>
            <a:pPr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6E5D720-B297-4218-92DE-55380B145463}"/>
              </a:ext>
            </a:extLst>
          </p:cNvPr>
          <p:cNvSpPr txBox="1"/>
          <p:nvPr/>
        </p:nvSpPr>
        <p:spPr>
          <a:xfrm>
            <a:off x="4723985" y="5838933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здоровье сохраняй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B084DD6-2853-47B4-9849-75A2ED07D50E}"/>
              </a:ext>
            </a:extLst>
          </p:cNvPr>
          <p:cNvSpPr/>
          <p:nvPr/>
        </p:nvSpPr>
        <p:spPr>
          <a:xfrm rot="18900000">
            <a:off x="4050687" y="3877180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3DFDAEE6-CEDD-48B5-85B8-9FB9006FAA4A}"/>
              </a:ext>
            </a:extLst>
          </p:cNvPr>
          <p:cNvSpPr/>
          <p:nvPr/>
        </p:nvSpPr>
        <p:spPr>
          <a:xfrm rot="18900000">
            <a:off x="8039960" y="2964624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4CD267B8-2636-4B59-A9CD-EBA95F11450A}"/>
              </a:ext>
            </a:extLst>
          </p:cNvPr>
          <p:cNvSpPr/>
          <p:nvPr/>
        </p:nvSpPr>
        <p:spPr>
          <a:xfrm rot="18900000">
            <a:off x="6707217" y="3859338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A69FD99D-DEF0-4E6F-946B-03319BE8551A}"/>
              </a:ext>
            </a:extLst>
          </p:cNvPr>
          <p:cNvSpPr/>
          <p:nvPr/>
        </p:nvSpPr>
        <p:spPr>
          <a:xfrm rot="18900000">
            <a:off x="5374472" y="2964624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08293EB2-195D-4864-9DDB-6779B3BC88C0}"/>
              </a:ext>
            </a:extLst>
          </p:cNvPr>
          <p:cNvSpPr/>
          <p:nvPr/>
        </p:nvSpPr>
        <p:spPr>
          <a:xfrm rot="18900000">
            <a:off x="9438179" y="3859338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A3AEF93-6F5B-45BA-AAD7-6AEB92881092}"/>
              </a:ext>
            </a:extLst>
          </p:cNvPr>
          <p:cNvCxnSpPr>
            <a:cxnSpLocks/>
          </p:cNvCxnSpPr>
          <p:nvPr/>
        </p:nvCxnSpPr>
        <p:spPr>
          <a:xfrm flipV="1">
            <a:off x="4737954" y="2827545"/>
            <a:ext cx="0" cy="833307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A2DB6F42-571A-48EA-ADDA-C4CD677DB3FB}"/>
              </a:ext>
            </a:extLst>
          </p:cNvPr>
          <p:cNvCxnSpPr>
            <a:cxnSpLocks/>
          </p:cNvCxnSpPr>
          <p:nvPr/>
        </p:nvCxnSpPr>
        <p:spPr>
          <a:xfrm flipV="1">
            <a:off x="7403442" y="2827545"/>
            <a:ext cx="0" cy="833307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C4AB317C-A857-4F0D-9CF1-994089AB5FA8}"/>
              </a:ext>
            </a:extLst>
          </p:cNvPr>
          <p:cNvCxnSpPr>
            <a:cxnSpLocks/>
          </p:cNvCxnSpPr>
          <p:nvPr/>
        </p:nvCxnSpPr>
        <p:spPr>
          <a:xfrm flipV="1">
            <a:off x="10134404" y="2827545"/>
            <a:ext cx="0" cy="833307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D642CA83-79D6-4482-A1B2-A856FDEF6C96}"/>
              </a:ext>
            </a:extLst>
          </p:cNvPr>
          <p:cNvCxnSpPr>
            <a:cxnSpLocks/>
          </p:cNvCxnSpPr>
          <p:nvPr/>
        </p:nvCxnSpPr>
        <p:spPr>
          <a:xfrm>
            <a:off x="6070697" y="4555563"/>
            <a:ext cx="0" cy="833307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BC33C6A7-FE07-49F0-90E5-00EA27D26BEA}"/>
              </a:ext>
            </a:extLst>
          </p:cNvPr>
          <p:cNvCxnSpPr>
            <a:cxnSpLocks/>
          </p:cNvCxnSpPr>
          <p:nvPr/>
        </p:nvCxnSpPr>
        <p:spPr>
          <a:xfrm>
            <a:off x="8736185" y="4555563"/>
            <a:ext cx="0" cy="833307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71D733C-885D-4BB5-92D2-A672662746E5}"/>
              </a:ext>
            </a:extLst>
          </p:cNvPr>
          <p:cNvSpPr txBox="1"/>
          <p:nvPr/>
        </p:nvSpPr>
        <p:spPr>
          <a:xfrm>
            <a:off x="3144412" y="2031423"/>
            <a:ext cx="3187091" cy="492445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 panose="020B0A04020102020204" pitchFamily="34" charset="0"/>
                <a:cs typeface="Calibri"/>
                <a:sym typeface="Calibri"/>
              </a:rPr>
              <a:t>ЗНАНИЕ: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 panose="020B0A04020102020204" pitchFamily="34" charset="0"/>
                <a:cs typeface="Calibri"/>
                <a:sym typeface="Calibri"/>
              </a:rPr>
              <a:t>КАЧЕСТВО И ОБЪЕКТИВНОСТЬ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A0CE2EB-94FF-4D2D-AB09-C64C70261954}"/>
              </a:ext>
            </a:extLst>
          </p:cNvPr>
          <p:cNvSpPr txBox="1"/>
          <p:nvPr/>
        </p:nvSpPr>
        <p:spPr>
          <a:xfrm>
            <a:off x="6632768" y="2029275"/>
            <a:ext cx="1468671" cy="29239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 panose="020B0A04020102020204" pitchFamily="34" charset="0"/>
                <a:cs typeface="Calibri"/>
                <a:sym typeface="Calibri"/>
              </a:rPr>
              <a:t>ТВОРЧЕСТВО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5C0075D-7ED0-47FE-817B-D5E69138ECD3}"/>
              </a:ext>
            </a:extLst>
          </p:cNvPr>
          <p:cNvSpPr txBox="1"/>
          <p:nvPr/>
        </p:nvSpPr>
        <p:spPr>
          <a:xfrm>
            <a:off x="9086296" y="2021135"/>
            <a:ext cx="2058576" cy="29239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 panose="020B0A04020102020204" pitchFamily="34" charset="0"/>
                <a:cs typeface="Calibri"/>
                <a:sym typeface="Calibri"/>
              </a:rPr>
              <a:t>ПРОФОРИЕНТАЦИЯ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F5A9521-9F52-4BFE-BCE0-9A6A3D38A404}"/>
              </a:ext>
            </a:extLst>
          </p:cNvPr>
          <p:cNvSpPr txBox="1"/>
          <p:nvPr/>
        </p:nvSpPr>
        <p:spPr>
          <a:xfrm>
            <a:off x="5464835" y="5496474"/>
            <a:ext cx="1217000" cy="29239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 panose="020B0A04020102020204" pitchFamily="34" charset="0"/>
                <a:cs typeface="Calibri"/>
                <a:sym typeface="Calibri"/>
              </a:rPr>
              <a:t>ЗДОРОВЬЕ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FB44221-0AA1-486B-8FBD-E20A5E8D80F0}"/>
              </a:ext>
            </a:extLst>
          </p:cNvPr>
          <p:cNvSpPr txBox="1"/>
          <p:nvPr/>
        </p:nvSpPr>
        <p:spPr>
          <a:xfrm>
            <a:off x="7987249" y="5496474"/>
            <a:ext cx="1511952" cy="29239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Black" panose="020B0A04020102020204" pitchFamily="34" charset="0"/>
                <a:cs typeface="Calibri"/>
                <a:sym typeface="Calibri"/>
              </a:rPr>
              <a:t>ВОСПИТАНИЕ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7BD3C4-2E8F-4E1C-97CA-9DAB7DE5D15A}"/>
              </a:ext>
            </a:extLst>
          </p:cNvPr>
          <p:cNvSpPr txBox="1"/>
          <p:nvPr/>
        </p:nvSpPr>
        <p:spPr>
          <a:xfrm>
            <a:off x="3429050" y="2427395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знание добывай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F79AC4-603C-4E46-94CC-114ADBB1BF8C}"/>
              </a:ext>
            </a:extLst>
          </p:cNvPr>
          <p:cNvSpPr txBox="1"/>
          <p:nvPr/>
        </p:nvSpPr>
        <p:spPr>
          <a:xfrm>
            <a:off x="6089466" y="2392497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талант развивай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6D52B28-FDCE-431B-A0B7-21D9A0F396F4}"/>
              </a:ext>
            </a:extLst>
          </p:cNvPr>
          <p:cNvSpPr txBox="1"/>
          <p:nvPr/>
        </p:nvSpPr>
        <p:spPr>
          <a:xfrm>
            <a:off x="7450145" y="5838934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традиции храни и создавай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828744E-9162-4B29-9B02-0AE9BAAD6A79}"/>
              </a:ext>
            </a:extLst>
          </p:cNvPr>
          <p:cNvSpPr txBox="1"/>
          <p:nvPr/>
        </p:nvSpPr>
        <p:spPr>
          <a:xfrm>
            <a:off x="8778307" y="2398705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профессию выбирай</a:t>
            </a:r>
          </a:p>
        </p:txBody>
      </p:sp>
      <p:pic>
        <p:nvPicPr>
          <p:cNvPr id="109" name="Рисунок 108" descr="Социальная сеть">
            <a:extLst>
              <a:ext uri="{FF2B5EF4-FFF2-40B4-BE49-F238E27FC236}">
                <a16:creationId xmlns:a16="http://schemas.microsoft.com/office/drawing/2014/main" id="{9B5E9182-A1AA-474E-B488-94D8E8AAD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83204" y="4176429"/>
            <a:ext cx="758268" cy="758268"/>
          </a:xfrm>
          <a:prstGeom prst="rect">
            <a:avLst/>
          </a:prstGeom>
        </p:spPr>
      </p:pic>
      <p:pic>
        <p:nvPicPr>
          <p:cNvPr id="128" name="Рисунок 127" descr="Сердце">
            <a:extLst>
              <a:ext uri="{FF2B5EF4-FFF2-40B4-BE49-F238E27FC236}">
                <a16:creationId xmlns:a16="http://schemas.microsoft.com/office/drawing/2014/main" id="{6E6FFA2C-6669-48D6-ACD2-EECA289C2D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705760" y="3297953"/>
            <a:ext cx="725796" cy="725795"/>
          </a:xfrm>
          <a:prstGeom prst="rect">
            <a:avLst/>
          </a:prstGeom>
        </p:spPr>
      </p:pic>
      <p:pic>
        <p:nvPicPr>
          <p:cNvPr id="152" name="Рисунок 151" descr="Скрипичный ключ">
            <a:extLst>
              <a:ext uri="{FF2B5EF4-FFF2-40B4-BE49-F238E27FC236}">
                <a16:creationId xmlns:a16="http://schemas.microsoft.com/office/drawing/2014/main" id="{17C6C459-FEAD-4F67-A8FE-3E0B9A585C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7477" y="4123780"/>
            <a:ext cx="899257" cy="899257"/>
          </a:xfrm>
          <a:prstGeom prst="rect">
            <a:avLst/>
          </a:prstGeom>
        </p:spPr>
      </p:pic>
      <p:pic>
        <p:nvPicPr>
          <p:cNvPr id="202" name="Рисунок 201" descr="Академическая шапочка">
            <a:extLst>
              <a:ext uri="{FF2B5EF4-FFF2-40B4-BE49-F238E27FC236}">
                <a16:creationId xmlns:a16="http://schemas.microsoft.com/office/drawing/2014/main" id="{49A2AE2E-20E4-4BDE-ABD7-9E8716796E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324664" y="4149918"/>
            <a:ext cx="826583" cy="826583"/>
          </a:xfrm>
          <a:prstGeom prst="rect">
            <a:avLst/>
          </a:prstGeom>
        </p:spPr>
      </p:pic>
      <p:sp>
        <p:nvSpPr>
          <p:cNvPr id="203" name="Прямоугольник 202">
            <a:extLst>
              <a:ext uri="{FF2B5EF4-FFF2-40B4-BE49-F238E27FC236}">
                <a16:creationId xmlns:a16="http://schemas.microsoft.com/office/drawing/2014/main" id="{9C407536-E2F7-4750-B88A-0E0C2503010F}"/>
              </a:ext>
            </a:extLst>
          </p:cNvPr>
          <p:cNvSpPr/>
          <p:nvPr/>
        </p:nvSpPr>
        <p:spPr>
          <a:xfrm>
            <a:off x="1" y="1460066"/>
            <a:ext cx="3088393" cy="539793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Calibri"/>
            </a:endParaRPr>
          </a:p>
        </p:txBody>
      </p:sp>
      <p:cxnSp>
        <p:nvCxnSpPr>
          <p:cNvPr id="204" name="Прямая соединительная линия 203">
            <a:extLst>
              <a:ext uri="{FF2B5EF4-FFF2-40B4-BE49-F238E27FC236}">
                <a16:creationId xmlns:a16="http://schemas.microsoft.com/office/drawing/2014/main" id="{4026096F-7B57-4FFE-A271-87F0A4841DB0}"/>
              </a:ext>
            </a:extLst>
          </p:cNvPr>
          <p:cNvCxnSpPr>
            <a:cxnSpLocks/>
          </p:cNvCxnSpPr>
          <p:nvPr/>
        </p:nvCxnSpPr>
        <p:spPr>
          <a:xfrm flipH="1">
            <a:off x="209824" y="2059576"/>
            <a:ext cx="13328" cy="4411981"/>
          </a:xfrm>
          <a:prstGeom prst="line">
            <a:avLst/>
          </a:prstGeom>
          <a:ln w="57150">
            <a:solidFill>
              <a:srgbClr val="3AA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303366" y="1392225"/>
            <a:ext cx="2814769" cy="529375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Принципы школы: </a:t>
            </a:r>
          </a:p>
          <a:p>
            <a:pPr marL="285751" marR="0" lvl="0" indent="-285751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1"/>
              </a:buBlip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обеспечение доступности качественного образования и равных возможностей для всех обучающихся</a:t>
            </a:r>
          </a:p>
          <a:p>
            <a:pPr marL="285751" marR="0" lvl="0" indent="-285751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1"/>
              </a:buBlip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сохранение здоровья и обеспечение безопасности обучающихся</a:t>
            </a:r>
          </a:p>
          <a:p>
            <a:pPr marL="285751" marR="0" lvl="0" indent="-285751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1"/>
              </a:buBlip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непрерывное совершенствование  качества образования</a:t>
            </a:r>
          </a:p>
          <a:p>
            <a:pPr marL="285751" marR="0" lvl="0" indent="-285751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1"/>
              </a:buBlip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развитие обучающихся (интеллект, талант, личность)</a:t>
            </a:r>
          </a:p>
          <a:p>
            <a:pPr marL="285751" marR="0" lvl="0" indent="-285751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1"/>
              </a:buBlip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социализация и выбор жизненного пути обучающихся (мировоззрение, традиции, профессия)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1421" y="1444021"/>
            <a:ext cx="3621504" cy="646333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cs typeface="Calibri" panose="020F0502020204030204" pitchFamily="34" charset="0"/>
                <a:sym typeface="Calibri"/>
              </a:rPr>
              <a:t>Пять ключей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cs typeface="Calibri" panose="020F0502020204030204" pitchFamily="34" charset="0"/>
                <a:sym typeface="Calibri"/>
              </a:rPr>
              <a:t>к будущему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cs typeface="Calibri" panose="020F0502020204030204" pitchFamily="34" charset="0"/>
                <a:sym typeface="Calibri"/>
              </a:rPr>
              <a:t>: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23984" y="4631"/>
            <a:ext cx="7468015" cy="1421930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</a:p>
          <a:p>
            <a:pPr marL="0" marR="0" lvl="0" indent="0" algn="just" defTabSz="914400" rtl="0" eaLnBrk="1" fontAlgn="auto" latinLnBrk="0" hangingPunct="0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центр 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образования, воспитания и просвещения, </a:t>
            </a:r>
          </a:p>
          <a:p>
            <a:pPr marL="0" marR="0" lvl="0" indent="0" algn="just" defTabSz="914400" rtl="0" eaLnBrk="1" fontAlgn="auto" latinLnBrk="0" hangingPunct="0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объединяющий территориально и духовно детей и взрослых, разные поколения, </a:t>
            </a: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разные 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профессии, разные социальные группы для обретения смысла жизни </a:t>
            </a: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через 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познание, созидание, нравственные ценности для творческого построения будущего </a:t>
            </a: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каждого 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и всех в </a:t>
            </a: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России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07" name="Рисунок 206" descr="Семья с мальчиком">
            <a:extLst>
              <a:ext uri="{FF2B5EF4-FFF2-40B4-BE49-F238E27FC236}">
                <a16:creationId xmlns:a16="http://schemas.microsoft.com/office/drawing/2014/main" id="{67F8D3DF-FFCD-48B0-8209-7D031E11D2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422453" y="3328997"/>
            <a:ext cx="681536" cy="681536"/>
          </a:xfrm>
          <a:prstGeom prst="rect">
            <a:avLst/>
          </a:prstGeom>
        </p:spPr>
      </p:pic>
      <p:pic>
        <p:nvPicPr>
          <p:cNvPr id="1030" name="Picture 6" descr="https://edu.gov.ru/application/frontend/skin/default/assets/data/logo/logo.png?v=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014"/>
            <a:ext cx="1061381" cy="122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1971" y="183026"/>
            <a:ext cx="332142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20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Школа Минпросвещения России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8608" y="6163498"/>
            <a:ext cx="9027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образовательное пространство (обучение и воспитание):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образа будущего</a:t>
            </a:r>
          </a:p>
        </p:txBody>
      </p:sp>
    </p:spTree>
    <p:extLst>
      <p:ext uri="{BB962C8B-B14F-4D97-AF65-F5344CB8AC3E}">
        <p14:creationId xmlns:p14="http://schemas.microsoft.com/office/powerpoint/2010/main" val="35006539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/>
          <p:cNvSpPr/>
          <p:nvPr/>
        </p:nvSpPr>
        <p:spPr>
          <a:xfrm>
            <a:off x="0" y="-55498"/>
            <a:ext cx="12192000" cy="1054760"/>
          </a:xfrm>
          <a:custGeom>
            <a:avLst/>
            <a:gdLst/>
            <a:ahLst/>
            <a:cxnLst/>
            <a:rect l="l" t="t" r="r" b="b"/>
            <a:pathLst>
              <a:path w="3960495" h="347345">
                <a:moveTo>
                  <a:pt x="0" y="347294"/>
                </a:moveTo>
                <a:lnTo>
                  <a:pt x="3959999" y="347294"/>
                </a:lnTo>
                <a:lnTo>
                  <a:pt x="3959999" y="0"/>
                </a:lnTo>
                <a:lnTo>
                  <a:pt x="0" y="0"/>
                </a:lnTo>
                <a:lnTo>
                  <a:pt x="0" y="347294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88" y="25400"/>
            <a:ext cx="903583" cy="9738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25271" y="41255"/>
            <a:ext cx="8234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в резолюцию и внесению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комплексный план по развитии города Якутска до 2032 года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998910"/>
            <a:ext cx="1219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основании: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пунктов 3.4., 4 Указа Главы РС(Я) «О развитии города Якутска- столицы Республики Саха (Якутия) на период до 2032 года» от 08.09.2021 года №2046; 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подпункта 3-2.1.1. «Обеспечение доступности качественного общего образования» пункта СЦ-2.1. «Доступное и качественное образование» Стратегии социально-экономического развития городского округа «город Якутск» на период до 2032 года от 06 февраля 2019 года №РЯГД-5-2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целях обеспечения развитой инфраструктуры общеобразовательных учреждения реализовать следующие первоочередные мероприятия: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633156"/>
              </p:ext>
            </p:extLst>
          </p:nvPr>
        </p:nvGraphicFramePr>
        <p:xfrm>
          <a:off x="78441" y="2179667"/>
          <a:ext cx="12035118" cy="4693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05268">
                  <a:extLst>
                    <a:ext uri="{9D8B030D-6E8A-4147-A177-3AD203B41FA5}">
                      <a16:colId xmlns:a16="http://schemas.microsoft.com/office/drawing/2014/main" val="987193783"/>
                    </a:ext>
                  </a:extLst>
                </a:gridCol>
                <a:gridCol w="10229850">
                  <a:extLst>
                    <a:ext uri="{9D8B030D-6E8A-4147-A177-3AD203B41FA5}">
                      <a16:colId xmlns:a16="http://schemas.microsoft.com/office/drawing/2014/main" val="3183139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Кластер образовательных учреждений в каждом округе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план строительства и ввода новых объектов образования (кластер из видов ОО: гимназии, лицеи, школы с углубленным изучением отдельных предметов) в каждом округе города Якутска с целью обеспечения доступности качественного образования и равных возможностей для всех обучающихся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5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Транспортная доступность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дорожную карту реализации целевого показателя обеспечения 10-минутной транспортной доступности учреждений образования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2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образовательных организаций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ремонт, модернизация и реконструкция объектов школьного образования;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192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статуса учителя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реализовать механизмы развития педагогического потенциала столичного образования с целью повышения статуса учителя в системе качественного российского образования, создать современную доступную модель повышения квалификации педагогических работников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69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Современная образовательная среда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сконструировать модель современной мотивирующей образовательной среды (амбициозные задачи для каждого ученика по принципу: обучение, опыт, демонстрация) с целью создания условий для саморазвития, успешной социализации и профессионального самоопределения, организации активной жизнедеятельности детей;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758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Вовлечение и поддержка семьи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дорожную карту реализации механизмов вовлечения и поддержки семьи в процесс социализации, выбора жизненного пути, формирования мировоззрения и субъективного благополучия ребенка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355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091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930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914</Words>
  <Application>Microsoft Office PowerPoint</Application>
  <PresentationFormat>Широкоэкранный</PresentationFormat>
  <Paragraphs>155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Arial</vt:lpstr>
      <vt:lpstr>Arial Black</vt:lpstr>
      <vt:lpstr>Bebas Neue Bold</vt:lpstr>
      <vt:lpstr>Calibri</vt:lpstr>
      <vt:lpstr>Calibri Light</vt:lpstr>
      <vt:lpstr>Century Gothic</vt:lpstr>
      <vt:lpstr>Helvetica</vt:lpstr>
      <vt:lpstr>Montserrat</vt:lpstr>
      <vt:lpstr>Montserrat Black</vt:lpstr>
      <vt:lpstr>Times New Roman</vt:lpstr>
      <vt:lpstr>Trebuchet MS</vt:lpstr>
      <vt:lpstr>Verdana</vt:lpstr>
      <vt:lpstr>Тема Office</vt:lpstr>
      <vt:lpstr>1_Тема Office</vt:lpstr>
      <vt:lpstr>Презентация PowerPoint</vt:lpstr>
      <vt:lpstr>БЛОК 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Егоров</dc:creator>
  <cp:lastModifiedBy>User</cp:lastModifiedBy>
  <cp:revision>86</cp:revision>
  <cp:lastPrinted>2022-09-09T00:13:23Z</cp:lastPrinted>
  <dcterms:created xsi:type="dcterms:W3CDTF">2022-09-05T09:21:46Z</dcterms:created>
  <dcterms:modified xsi:type="dcterms:W3CDTF">2022-09-09T00:24:41Z</dcterms:modified>
</cp:coreProperties>
</file>