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2" r:id="rId5"/>
    <p:sldId id="263" r:id="rId6"/>
    <p:sldId id="264" r:id="rId7"/>
    <p:sldId id="265" r:id="rId8"/>
    <p:sldId id="267" r:id="rId9"/>
    <p:sldId id="266" r:id="rId10"/>
    <p:sldId id="259" r:id="rId11"/>
    <p:sldId id="260" r:id="rId12"/>
    <p:sldId id="261" r:id="rId13"/>
    <p:sldId id="268" r:id="rId14"/>
    <p:sldId id="269" r:id="rId15"/>
    <p:sldId id="270" r:id="rId16"/>
    <p:sldId id="271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07888"/>
            <a:ext cx="7772400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962525"/>
            <a:ext cx="7885113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462338"/>
            <a:ext cx="7885113" cy="1500187"/>
          </a:xfrm>
        </p:spPr>
        <p:txBody>
          <a:bodyPr anchor="b">
            <a:normAutofit/>
          </a:bodyPr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37338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7338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08.09.2022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08.09.2022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08.09.2022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962400" y="1447800"/>
            <a:ext cx="4648200" cy="4267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648" y="2547891"/>
            <a:ext cx="2971800" cy="3167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7344" y="1447800"/>
            <a:ext cx="3419856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547890"/>
            <a:ext cx="2971800" cy="2405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792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schemeClr val="tx1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08.09.2022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000" kern="1200" cap="all" spc="5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404664"/>
            <a:ext cx="8856984" cy="2952328"/>
          </a:xfrm>
        </p:spPr>
        <p:txBody>
          <a:bodyPr>
            <a:normAutofit/>
          </a:bodyPr>
          <a:lstStyle/>
          <a:p>
            <a:r>
              <a:rPr lang="ru-RU" dirty="0">
                <a:latin typeface="Century Gothic" pitchFamily="34" charset="0"/>
              </a:rPr>
              <a:t>Описание сквера </a:t>
            </a:r>
            <a:r>
              <a:rPr lang="ru-RU" dirty="0" smtClean="0">
                <a:latin typeface="Century Gothic" pitchFamily="34" charset="0"/>
              </a:rPr>
              <a:t>имени </a:t>
            </a:r>
            <a:br>
              <a:rPr lang="ru-RU" dirty="0" smtClean="0">
                <a:latin typeface="Century Gothic" pitchFamily="34" charset="0"/>
              </a:rPr>
            </a:br>
            <a:r>
              <a:rPr lang="ru-RU" dirty="0" smtClean="0">
                <a:latin typeface="Century Gothic" pitchFamily="34" charset="0"/>
              </a:rPr>
              <a:t>Народного художника СССР, академика </a:t>
            </a:r>
            <a:br>
              <a:rPr lang="ru-RU" dirty="0" smtClean="0">
                <a:latin typeface="Century Gothic" pitchFamily="34" charset="0"/>
              </a:rPr>
            </a:br>
            <a:r>
              <a:rPr lang="ru-RU" dirty="0" smtClean="0">
                <a:latin typeface="Century Gothic" pitchFamily="34" charset="0"/>
              </a:rPr>
              <a:t>Афанасия Николаевича Осипова </a:t>
            </a:r>
            <a:endParaRPr lang="ru-RU" dirty="0"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70491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95536" y="908720"/>
            <a:ext cx="8424936" cy="5040560"/>
          </a:xfrm>
          <a:noFill/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000" dirty="0">
                <a:latin typeface="Century Gothic" pitchFamily="34" charset="0"/>
              </a:rPr>
              <a:t>Наш проект предлагает на данном участке разбить аллею, которая будет посвящена художникам, связана с историей изобразительного искусства </a:t>
            </a:r>
            <a:r>
              <a:rPr lang="ru-RU" sz="2000" dirty="0" smtClean="0">
                <a:latin typeface="Century Gothic" pitchFamily="34" charset="0"/>
              </a:rPr>
              <a:t>Якутии и всей историей Якутии в целом. </a:t>
            </a:r>
            <a:r>
              <a:rPr lang="ru-RU" sz="2000" dirty="0">
                <a:latin typeface="Century Gothic" pitchFamily="34" charset="0"/>
              </a:rPr>
              <a:t>Подобное тематическое место в г. Якутске по сей день отсутствует.</a:t>
            </a:r>
          </a:p>
          <a:p>
            <a:pPr marL="0" indent="0" algn="just">
              <a:buNone/>
            </a:pPr>
            <a:endParaRPr lang="ru-RU" sz="2000" dirty="0" smtClean="0">
              <a:latin typeface="Century Gothic" pitchFamily="34" charset="0"/>
            </a:endParaRPr>
          </a:p>
          <a:p>
            <a:pPr marL="0" indent="0" algn="just">
              <a:buNone/>
            </a:pPr>
            <a:r>
              <a:rPr lang="ru-RU" sz="2000" dirty="0" smtClean="0">
                <a:latin typeface="Century Gothic" pitchFamily="34" charset="0"/>
              </a:rPr>
              <a:t>Как </a:t>
            </a:r>
            <a:r>
              <a:rPr lang="ru-RU" sz="2000" dirty="0">
                <a:latin typeface="Century Gothic" pitchFamily="34" charset="0"/>
              </a:rPr>
              <a:t>известно, в нашем городе ощущается нехватка общественных мест, </a:t>
            </a:r>
            <a:r>
              <a:rPr lang="ru-RU" sz="2000" dirty="0" smtClean="0">
                <a:latin typeface="Century Gothic" pitchFamily="34" charset="0"/>
              </a:rPr>
              <a:t>где </a:t>
            </a:r>
            <a:r>
              <a:rPr lang="ru-RU" sz="2000" dirty="0">
                <a:latin typeface="Century Gothic" pitchFamily="34" charset="0"/>
              </a:rPr>
              <a:t>жители и гости города могли бы проводить свободное время.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66250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260648"/>
            <a:ext cx="7211144" cy="1282154"/>
          </a:xfrm>
        </p:spPr>
        <p:txBody>
          <a:bodyPr>
            <a:noAutofit/>
          </a:bodyPr>
          <a:lstStyle/>
          <a:p>
            <a:pPr algn="just"/>
            <a:r>
              <a:rPr lang="ru-RU" sz="2000" cap="none" dirty="0">
                <a:latin typeface="Century Gothic" pitchFamily="34" charset="0"/>
              </a:rPr>
              <a:t>Мы предлагаем вдоль участка между зданием, где расположена Галерея и ул. Хабарова организовать </a:t>
            </a:r>
            <a:r>
              <a:rPr lang="ru-RU" sz="2000" cap="none" dirty="0" err="1">
                <a:latin typeface="Century Gothic" pitchFamily="34" charset="0"/>
              </a:rPr>
              <a:t>зонированную</a:t>
            </a:r>
            <a:r>
              <a:rPr lang="ru-RU" sz="2000" cap="none" dirty="0">
                <a:latin typeface="Century Gothic" pitchFamily="34" charset="0"/>
              </a:rPr>
              <a:t> аллею, обозначенную с </a:t>
            </a:r>
            <a:r>
              <a:rPr lang="ru-RU" sz="2000" cap="none" dirty="0" smtClean="0">
                <a:latin typeface="Century Gothic" pitchFamily="34" charset="0"/>
              </a:rPr>
              <a:t>освещением </a:t>
            </a:r>
            <a:endParaRPr lang="ru-RU" sz="2000" cap="none" dirty="0">
              <a:latin typeface="Century Gothic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326" y="1600200"/>
            <a:ext cx="6213348" cy="4114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8745026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76672"/>
            <a:ext cx="8712968" cy="504056"/>
          </a:xfrm>
        </p:spPr>
        <p:txBody>
          <a:bodyPr>
            <a:noAutofit/>
          </a:bodyPr>
          <a:lstStyle/>
          <a:p>
            <a:pPr algn="ctr"/>
            <a:r>
              <a:rPr lang="ru-RU" sz="2000" cap="none" dirty="0" smtClean="0">
                <a:latin typeface="Century Gothic" pitchFamily="34" charset="0"/>
              </a:rPr>
              <a:t>Примеры объектов для будущего сквера им. А.Н. Осипова</a:t>
            </a:r>
            <a:endParaRPr lang="ru-RU" sz="2000" cap="none" dirty="0">
              <a:latin typeface="Century Gothic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340768"/>
            <a:ext cx="8130110" cy="48965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4247723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925643"/>
            <a:ext cx="8640960" cy="1743717"/>
          </a:xfrm>
        </p:spPr>
        <p:txBody>
          <a:bodyPr>
            <a:noAutofit/>
          </a:bodyPr>
          <a:lstStyle/>
          <a:p>
            <a:pPr algn="just"/>
            <a:r>
              <a:rPr lang="ru-RU" sz="2000" cap="none" dirty="0">
                <a:latin typeface="Century Gothic" pitchFamily="34" charset="0"/>
              </a:rPr>
              <a:t>Вдоль зоны со стороны ул. Хабарова установить скамьи. С противоположной стороны (со стороны и вдоль здания, где расположена Галерея) – многофункциональные герметичные мольберты. Данные мольберты будут выступать площадкой для сменных экспозиций, тематических выставок. Например, работы с детских конкурсов окружного, городского и республиканского масштабов</a:t>
            </a:r>
            <a:r>
              <a:rPr lang="ru-RU" sz="2000" cap="none" dirty="0" smtClean="0">
                <a:latin typeface="Century Gothic" pitchFamily="34" charset="0"/>
              </a:rPr>
              <a:t>.</a:t>
            </a:r>
            <a:endParaRPr lang="ru-RU" sz="2000" cap="none" dirty="0">
              <a:latin typeface="Century Gothic" pitchFamily="34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16632"/>
            <a:ext cx="6459436" cy="42758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Box 5"/>
          <p:cNvSpPr txBox="1"/>
          <p:nvPr/>
        </p:nvSpPr>
        <p:spPr>
          <a:xfrm>
            <a:off x="1547664" y="4077072"/>
            <a:ext cx="6840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Сквер на ул. </a:t>
            </a:r>
            <a:r>
              <a:rPr lang="ru-RU" dirty="0" err="1">
                <a:solidFill>
                  <a:schemeClr val="bg1"/>
                </a:solidFill>
              </a:rPr>
              <a:t>Ускова</a:t>
            </a:r>
            <a:r>
              <a:rPr lang="ru-RU" dirty="0">
                <a:solidFill>
                  <a:schemeClr val="bg1"/>
                </a:solidFill>
              </a:rPr>
              <a:t> - новая достопримечательность </a:t>
            </a:r>
            <a:r>
              <a:rPr lang="ru-RU" dirty="0" smtClean="0">
                <a:solidFill>
                  <a:schemeClr val="bg1"/>
                </a:solidFill>
              </a:rPr>
              <a:t>Барнаула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6606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686551"/>
            <a:ext cx="8280920" cy="2952328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2000" cap="none" dirty="0">
                <a:latin typeface="Century Gothic" pitchFamily="34" charset="0"/>
              </a:rPr>
              <a:t>На месте нынешней парковки предлагается установить памятную стелу, посвященную А.Н. Осипову (по подобию памятника А.И. Борисову по ул. П. </a:t>
            </a:r>
            <a:r>
              <a:rPr lang="ru-RU" sz="2000" cap="none" dirty="0" smtClean="0">
                <a:latin typeface="Century Gothic" pitchFamily="34" charset="0"/>
              </a:rPr>
              <a:t>Алексеева,</a:t>
            </a:r>
            <a:r>
              <a:rPr lang="ru-RU" sz="2000" cap="none" dirty="0" smtClean="0">
                <a:latin typeface="Century Gothic" pitchFamily="34" charset="0"/>
              </a:rPr>
              <a:t> </a:t>
            </a:r>
            <a:r>
              <a:rPr lang="ru-RU" sz="2000" cap="none" dirty="0">
                <a:latin typeface="Century Gothic" pitchFamily="34" charset="0"/>
              </a:rPr>
              <a:t>авторы: архитектор Марина Рожина, дизайнер Акулина Федорова, скульптор Николай </a:t>
            </a:r>
            <a:r>
              <a:rPr lang="ru-RU" sz="2000" cap="none" dirty="0" err="1" smtClean="0">
                <a:latin typeface="Century Gothic" pitchFamily="34" charset="0"/>
              </a:rPr>
              <a:t>Чоччасов</a:t>
            </a:r>
            <a:r>
              <a:rPr lang="ru-RU" sz="2000" cap="none" dirty="0" smtClean="0">
                <a:latin typeface="Century Gothic" pitchFamily="34" charset="0"/>
              </a:rPr>
              <a:t>). </a:t>
            </a:r>
            <a:r>
              <a:rPr lang="ru-RU" sz="2000" cap="none" dirty="0">
                <a:latin typeface="Century Gothic" pitchFamily="34" charset="0"/>
              </a:rPr>
              <a:t>Стелу предлагается оформить в современном стиле, где будет содержаться краткая информация о художнике. В смотровых окошках, по типу </a:t>
            </a:r>
            <a:r>
              <a:rPr lang="ru-RU" sz="2000" cap="none" dirty="0" err="1">
                <a:latin typeface="Century Gothic" pitchFamily="34" charset="0"/>
              </a:rPr>
              <a:t>вендингого</a:t>
            </a:r>
            <a:r>
              <a:rPr lang="ru-RU" sz="2000" cap="none" dirty="0">
                <a:latin typeface="Century Gothic" pitchFamily="34" charset="0"/>
              </a:rPr>
              <a:t> аппарата, будут размещены копии </a:t>
            </a:r>
            <a:r>
              <a:rPr lang="ru-RU" sz="2000" cap="none" dirty="0" smtClean="0">
                <a:latin typeface="Century Gothic" pitchFamily="34" charset="0"/>
              </a:rPr>
              <a:t>работ А.Н. Осипова </a:t>
            </a:r>
            <a:r>
              <a:rPr lang="ru-RU" sz="2000" cap="none" dirty="0">
                <a:latin typeface="Century Gothic" pitchFamily="34" charset="0"/>
              </a:rPr>
              <a:t>из фонда НХМ. Стела также будет служить информационным следом, где будут анонсироваться события из сферы искусств города.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516216" y="1844824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81"/>
          <a:stretch/>
        </p:blipFill>
        <p:spPr>
          <a:xfrm>
            <a:off x="1547664" y="116632"/>
            <a:ext cx="6048672" cy="35735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1353582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8229600" cy="1143000"/>
          </a:xfrm>
        </p:spPr>
        <p:txBody>
          <a:bodyPr>
            <a:noAutofit/>
          </a:bodyPr>
          <a:lstStyle/>
          <a:p>
            <a:r>
              <a:rPr lang="ru-RU" sz="2000" cap="none" dirty="0">
                <a:latin typeface="Century Gothic" pitchFamily="34" charset="0"/>
              </a:rPr>
              <a:t>Как дополнительный объект, привлекательный для детей и молодежи, перед </a:t>
            </a:r>
            <a:r>
              <a:rPr lang="ru-RU" sz="2000" cap="none" dirty="0" smtClean="0">
                <a:latin typeface="Century Gothic" pitchFamily="34" charset="0"/>
              </a:rPr>
              <a:t>входной группой, где расположена сейчас парковка, было </a:t>
            </a:r>
            <a:r>
              <a:rPr lang="ru-RU" sz="2000" cap="none" dirty="0">
                <a:latin typeface="Century Gothic" pitchFamily="34" charset="0"/>
              </a:rPr>
              <a:t>бы </a:t>
            </a:r>
            <a:r>
              <a:rPr lang="ru-RU" sz="2000" cap="none" dirty="0" smtClean="0">
                <a:latin typeface="Century Gothic" pitchFamily="34" charset="0"/>
              </a:rPr>
              <a:t>здорово </a:t>
            </a:r>
            <a:r>
              <a:rPr lang="ru-RU" sz="2000" cap="none" dirty="0">
                <a:latin typeface="Century Gothic" pitchFamily="34" charset="0"/>
              </a:rPr>
              <a:t>установить сухой фонтан с подсветкой. Данное дополнение обсуждаемо с "Водоканалом".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4" t="7910" r="15049" b="9942"/>
          <a:stretch/>
        </p:blipFill>
        <p:spPr>
          <a:xfrm>
            <a:off x="179512" y="2204864"/>
            <a:ext cx="4385109" cy="29076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8" t="6982" r="16227" b="10000"/>
          <a:stretch/>
        </p:blipFill>
        <p:spPr>
          <a:xfrm>
            <a:off x="4738084" y="2204864"/>
            <a:ext cx="4154396" cy="28923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0232891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95536" y="1340768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>
                <a:latin typeface="Century Gothic" pitchFamily="34" charset="0"/>
              </a:rPr>
              <a:t>Таким образом, предлагаемый проект облагораживания имеет все шансы стать новой точкой притяжения людей, в особенности подрастающего поколения, приобщая его к художественной культуре, истории нашей республики, изобразительного искусства в частности.</a:t>
            </a:r>
          </a:p>
          <a:p>
            <a:pPr marL="0" indent="0">
              <a:buNone/>
            </a:pPr>
            <a:r>
              <a:rPr lang="ru-RU" sz="2000" dirty="0">
                <a:latin typeface="Century Gothic" pitchFamily="34" charset="0"/>
              </a:rPr>
              <a:t>Чем ближе арт-объекты будут к жителям города, тем больше будет эффект приобщения и просвещения.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747359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43" r="29527"/>
          <a:stretch/>
        </p:blipFill>
        <p:spPr>
          <a:xfrm>
            <a:off x="5004048" y="188640"/>
            <a:ext cx="3923928" cy="57784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871566"/>
            <a:ext cx="4608512" cy="4412594"/>
          </a:xfrm>
        </p:spPr>
        <p:txBody>
          <a:bodyPr>
            <a:normAutofit fontScale="90000"/>
          </a:bodyPr>
          <a:lstStyle/>
          <a:p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2200" b="1" cap="none" dirty="0" smtClean="0">
                <a:latin typeface="Century Gothic" pitchFamily="34" charset="0"/>
              </a:rPr>
              <a:t>Благоустройство </a:t>
            </a:r>
            <a:r>
              <a:rPr lang="ru-RU" sz="2200" b="1" cap="none" dirty="0">
                <a:latin typeface="Century Gothic" pitchFamily="34" charset="0"/>
              </a:rPr>
              <a:t>прилегающей территории филиала НХМ </a:t>
            </a:r>
            <a:r>
              <a:rPr lang="ru-RU" sz="2200" b="1" cap="none" dirty="0" smtClean="0">
                <a:latin typeface="Century Gothic" pitchFamily="34" charset="0"/>
              </a:rPr>
              <a:t/>
            </a:r>
            <a:br>
              <a:rPr lang="ru-RU" sz="2200" b="1" cap="none" dirty="0" smtClean="0">
                <a:latin typeface="Century Gothic" pitchFamily="34" charset="0"/>
              </a:rPr>
            </a:br>
            <a:r>
              <a:rPr lang="ru-RU" sz="2200" b="1" cap="none" dirty="0" smtClean="0">
                <a:latin typeface="Century Gothic" pitchFamily="34" charset="0"/>
              </a:rPr>
              <a:t>"</a:t>
            </a:r>
            <a:r>
              <a:rPr lang="ru-RU" sz="2200" b="1" cap="none" dirty="0">
                <a:latin typeface="Century Gothic" pitchFamily="34" charset="0"/>
              </a:rPr>
              <a:t>Галерея им. А.Н. Осипова"</a:t>
            </a:r>
            <a:r>
              <a:rPr lang="ru-RU" sz="3100" b="1" dirty="0">
                <a:latin typeface="Century Gothic" pitchFamily="34" charset="0"/>
              </a:rPr>
              <a:t/>
            </a:r>
            <a:br>
              <a:rPr lang="ru-RU" sz="3100" b="1" dirty="0">
                <a:latin typeface="Century Gothic" pitchFamily="34" charset="0"/>
              </a:rPr>
            </a:br>
            <a:r>
              <a:rPr lang="ru-RU" sz="3100" dirty="0" smtClean="0">
                <a:latin typeface="Century Gothic" pitchFamily="34" charset="0"/>
              </a:rPr>
              <a:t/>
            </a:r>
            <a:br>
              <a:rPr lang="ru-RU" sz="3100" dirty="0" smtClean="0">
                <a:latin typeface="Century Gothic" pitchFamily="34" charset="0"/>
              </a:rPr>
            </a:br>
            <a:r>
              <a:rPr lang="ru-RU" sz="2700" cap="none" dirty="0" smtClean="0">
                <a:latin typeface="Century Gothic" pitchFamily="34" charset="0"/>
              </a:rPr>
              <a:t>Проект </a:t>
            </a:r>
            <a:r>
              <a:rPr lang="ru-RU" sz="2700" cap="none" dirty="0">
                <a:latin typeface="Century Gothic" pitchFamily="34" charset="0"/>
              </a:rPr>
              <a:t>приурочен к 95-летию Заслуженного художника РСФСР, народного художника РСФСР И СССР, академика Академии художеств СССР Афанасия Николаевича </a:t>
            </a:r>
            <a:r>
              <a:rPr lang="ru-RU" sz="2700" cap="none" dirty="0" smtClean="0">
                <a:latin typeface="Century Gothic" pitchFamily="34" charset="0"/>
              </a:rPr>
              <a:t>Осипова</a:t>
            </a:r>
            <a:endParaRPr lang="ru-RU" sz="3600" dirty="0"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41737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9268" y="476672"/>
            <a:ext cx="8693212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ru-RU" sz="2000" dirty="0">
                <a:latin typeface="Century Gothic" pitchFamily="34" charset="0"/>
              </a:rPr>
              <a:t>Проект предлагает облагораживание прилегающей территории филиала НХМ "Галерея им. А.Н. Осипова" по адресу: ул. Хабарова, д. 27 (пересечение с ул. Богатырева).</a:t>
            </a:r>
          </a:p>
          <a:p>
            <a:pPr algn="just"/>
            <a:r>
              <a:rPr lang="ru-RU" sz="2000" dirty="0">
                <a:latin typeface="Century Gothic" pitchFamily="34" charset="0"/>
              </a:rPr>
              <a:t>В настоящее время данный участок никак не облагорожен, часть территории закрыта шлагбаумом, часть служит парковкой, растительность запущена.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396" y="2664697"/>
            <a:ext cx="4113864" cy="30853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68" y="2636912"/>
            <a:ext cx="4187957" cy="31409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5205065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48" y="3573016"/>
            <a:ext cx="3949211" cy="29619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3958" y="253998"/>
            <a:ext cx="2388425" cy="31845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609478"/>
            <a:ext cx="3900594" cy="29254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253998"/>
            <a:ext cx="2388426" cy="31845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60648"/>
            <a:ext cx="2409732" cy="32129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2636287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16632"/>
            <a:ext cx="4181703" cy="31362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035" y="116632"/>
            <a:ext cx="4187957" cy="31409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916" y="3356992"/>
            <a:ext cx="4174076" cy="31305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356992"/>
            <a:ext cx="4174077" cy="31305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7710223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16632"/>
            <a:ext cx="3936437" cy="29523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16632"/>
            <a:ext cx="3960440" cy="29703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212976"/>
            <a:ext cx="3936438" cy="29523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987" y="3212976"/>
            <a:ext cx="3945005" cy="29587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0515919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9712" y="116632"/>
            <a:ext cx="5112568" cy="360040"/>
          </a:xfrm>
        </p:spPr>
        <p:txBody>
          <a:bodyPr>
            <a:noAutofit/>
          </a:bodyPr>
          <a:lstStyle/>
          <a:p>
            <a:pPr algn="ctr"/>
            <a:r>
              <a:rPr lang="ru-RU" sz="2000" cap="none" dirty="0" smtClean="0">
                <a:latin typeface="Century Gothic" pitchFamily="34" charset="0"/>
              </a:rPr>
              <a:t>Входная группа галереи</a:t>
            </a:r>
            <a:endParaRPr lang="ru-RU" sz="2000" cap="none" dirty="0">
              <a:latin typeface="Century Gothic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3811124"/>
            <a:ext cx="3974570" cy="29809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9" y="546761"/>
            <a:ext cx="2376263" cy="31683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8112" y="553707"/>
            <a:ext cx="2354492" cy="31393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524678"/>
            <a:ext cx="2392826" cy="31904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3237795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6632"/>
            <a:ext cx="4176464" cy="31323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16632"/>
            <a:ext cx="4152461" cy="31143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20987"/>
            <a:ext cx="4176464" cy="31323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108"/>
          <a:stretch/>
        </p:blipFill>
        <p:spPr>
          <a:xfrm>
            <a:off x="5004048" y="3284984"/>
            <a:ext cx="3456384" cy="32209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1617869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700808"/>
            <a:ext cx="2736305" cy="36484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9019" y="1724812"/>
            <a:ext cx="2718302" cy="36244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1700808"/>
            <a:ext cx="2736304" cy="36484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609244596"/>
      </p:ext>
    </p:extLst>
  </p:cSld>
  <p:clrMapOvr>
    <a:masterClrMapping/>
  </p:clrMapOvr>
</p:sld>
</file>

<file path=ppt/theme/theme1.xml><?xml version="1.0" encoding="utf-8"?>
<a:theme xmlns:a="http://schemas.openxmlformats.org/drawingml/2006/main" name="Горизонт">
  <a:themeElements>
    <a:clrScheme name="Горизонт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Горизонт">
      <a:maj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Горизонт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Horizon</Template>
  <TotalTime>316</TotalTime>
  <Words>392</Words>
  <Application>Microsoft Office PowerPoint</Application>
  <PresentationFormat>Экран (4:3)</PresentationFormat>
  <Paragraphs>16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Горизонт</vt:lpstr>
      <vt:lpstr>Описание сквера имени  Народного художника СССР, академика  Афанасия Николаевича Осипова </vt:lpstr>
      <vt:lpstr> Благоустройство прилегающей территории филиала НХМ  "Галерея им. А.Н. Осипова"  Проект приурочен к 95-летию Заслуженного художника РСФСР, народного художника РСФСР И СССР, академика Академии художеств СССР Афанасия Николаевича Осипова</vt:lpstr>
      <vt:lpstr>Презентация PowerPoint</vt:lpstr>
      <vt:lpstr>Презентация PowerPoint</vt:lpstr>
      <vt:lpstr>Презентация PowerPoint</vt:lpstr>
      <vt:lpstr>Презентация PowerPoint</vt:lpstr>
      <vt:lpstr>Входная группа галереи</vt:lpstr>
      <vt:lpstr>Презентация PowerPoint</vt:lpstr>
      <vt:lpstr>Презентация PowerPoint</vt:lpstr>
      <vt:lpstr>Презентация PowerPoint</vt:lpstr>
      <vt:lpstr>Мы предлагаем вдоль участка между зданием, где расположена Галерея и ул. Хабарова организовать зонированную аллею, обозначенную с освещением </vt:lpstr>
      <vt:lpstr>Примеры объектов для будущего сквера им. А.Н. Осипова</vt:lpstr>
      <vt:lpstr>Вдоль зоны со стороны ул. Хабарова установить скамьи. С противоположной стороны (со стороны и вдоль здания, где расположена Галерея) – многофункциональные герметичные мольберты. Данные мольберты будут выступать площадкой для сменных экспозиций, тематических выставок. Например, работы с детских конкурсов окружного, городского и республиканского масштабов.</vt:lpstr>
      <vt:lpstr>На месте нынешней парковки предлагается установить памятную стелу, посвященную А.Н. Осипову (по подобию памятника А.И. Борисову по ул. П. Алексеева, авторы: архитектор Марина Рожина, дизайнер Акулина Федорова, скульптор Николай Чоччасов). Стелу предлагается оформить в современном стиле, где будет содержаться краткая информация о художнике. В смотровых окошках, по типу вендингого аппарата, будут размещены копии работ А.Н. Осипова из фонда НХМ. Стела также будет служить информационным следом, где будут анонсироваться события из сферы искусств города.</vt:lpstr>
      <vt:lpstr>Как дополнительный объект, привлекательный для детей и молодежи, перед входной группой, где расположена сейчас парковка, было бы здорово установить сухой фонтан с подсветкой. Данное дополнение обсуждаемо с "Водоканалом".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Описание сквера Народному художнику СССР А.Н. Осипову </dc:title>
  <dc:creator>pc</dc:creator>
  <cp:lastModifiedBy>pc</cp:lastModifiedBy>
  <cp:revision>16</cp:revision>
  <dcterms:created xsi:type="dcterms:W3CDTF">2022-09-07T01:48:01Z</dcterms:created>
  <dcterms:modified xsi:type="dcterms:W3CDTF">2022-09-08T08:06:17Z</dcterms:modified>
</cp:coreProperties>
</file>