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57" r:id="rId1"/>
  </p:sldMasterIdLst>
  <p:notesMasterIdLst>
    <p:notesMasterId r:id="rId14"/>
  </p:notesMasterIdLst>
  <p:handoutMasterIdLst>
    <p:handoutMasterId r:id="rId15"/>
  </p:handoutMasterIdLst>
  <p:sldIdLst>
    <p:sldId id="442" r:id="rId2"/>
    <p:sldId id="652" r:id="rId3"/>
    <p:sldId id="653" r:id="rId4"/>
    <p:sldId id="669" r:id="rId5"/>
    <p:sldId id="654" r:id="rId6"/>
    <p:sldId id="663" r:id="rId7"/>
    <p:sldId id="662" r:id="rId8"/>
    <p:sldId id="665" r:id="rId9"/>
    <p:sldId id="666" r:id="rId10"/>
    <p:sldId id="667" r:id="rId11"/>
    <p:sldId id="668" r:id="rId12"/>
    <p:sldId id="664" r:id="rId13"/>
  </p:sldIdLst>
  <p:sldSz cx="13439775" cy="7559675"/>
  <p:notesSz cx="7010400" cy="9296400"/>
  <p:embeddedFontLst>
    <p:embeddedFont>
      <p:font typeface="Tahoma" panose="020B0604030504040204" pitchFamily="34" charset="0"/>
      <p:regular r:id="rId16"/>
      <p:bold r:id="rId17"/>
    </p:embeddedFont>
    <p:embeddedFont>
      <p:font typeface="Segoe UI Light" panose="020B0502040204020203" pitchFamily="34" charset="0"/>
      <p:regular r:id="rId18"/>
      <p:italic r:id="rId19"/>
    </p:embeddedFont>
    <p:embeddedFont>
      <p:font typeface="Georgia" panose="02040502050405020303" pitchFamily="18" charset="0"/>
      <p:regular r:id="rId20"/>
      <p:bold r:id="rId21"/>
      <p:italic r:id="rId22"/>
      <p:boldItalic r:id="rId23"/>
    </p:embeddedFont>
    <p:embeddedFont>
      <p:font typeface="DIN Pro Regular" panose="020B0504020101020102" pitchFamily="34" charset="0"/>
      <p:regular r:id="rId24"/>
      <p:bold r:id="rId25"/>
      <p:italic r:id="rId26"/>
      <p:boldItalic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  <p:embeddedFont>
      <p:font typeface="Trebuchet MS" panose="020B0603020202020204" pitchFamily="34" charset="0"/>
      <p:regular r:id="rId32"/>
      <p:bold r:id="rId33"/>
      <p:italic r:id="rId34"/>
      <p:boldItalic r:id="rId35"/>
    </p:embeddedFont>
    <p:embeddedFont>
      <p:font typeface="DIN Pro Cond Bold" panose="020B0806020101010102" pitchFamily="34" charset="-52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DIN Pro Cond" panose="020B0506020101010102" pitchFamily="34" charset="-52"/>
      <p:regular r:id="rId43"/>
      <p:italic r:id="rId44"/>
    </p:embeddedFont>
  </p:embeddedFontLst>
  <p:defaultTextStyle>
    <a:defPPr>
      <a:defRPr lang="ru-RU"/>
    </a:defPPr>
    <a:lvl1pPr marL="0" algn="l" defTabSz="1389667" rtl="0" eaLnBrk="1" latinLnBrk="0" hangingPunct="1">
      <a:defRPr sz="2737" kern="1200">
        <a:solidFill>
          <a:schemeClr val="tx1"/>
        </a:solidFill>
        <a:latin typeface="+mn-lt"/>
        <a:ea typeface="+mn-ea"/>
        <a:cs typeface="+mn-cs"/>
      </a:defRPr>
    </a:lvl1pPr>
    <a:lvl2pPr marL="694814" algn="l" defTabSz="1389667" rtl="0" eaLnBrk="1" latinLnBrk="0" hangingPunct="1">
      <a:defRPr sz="2737" kern="1200">
        <a:solidFill>
          <a:schemeClr val="tx1"/>
        </a:solidFill>
        <a:latin typeface="+mn-lt"/>
        <a:ea typeface="+mn-ea"/>
        <a:cs typeface="+mn-cs"/>
      </a:defRPr>
    </a:lvl2pPr>
    <a:lvl3pPr marL="1389667" algn="l" defTabSz="1389667" rtl="0" eaLnBrk="1" latinLnBrk="0" hangingPunct="1">
      <a:defRPr sz="2737" kern="1200">
        <a:solidFill>
          <a:schemeClr val="tx1"/>
        </a:solidFill>
        <a:latin typeface="+mn-lt"/>
        <a:ea typeface="+mn-ea"/>
        <a:cs typeface="+mn-cs"/>
      </a:defRPr>
    </a:lvl3pPr>
    <a:lvl4pPr marL="2084492" algn="l" defTabSz="1389667" rtl="0" eaLnBrk="1" latinLnBrk="0" hangingPunct="1">
      <a:defRPr sz="2737" kern="1200">
        <a:solidFill>
          <a:schemeClr val="tx1"/>
        </a:solidFill>
        <a:latin typeface="+mn-lt"/>
        <a:ea typeface="+mn-ea"/>
        <a:cs typeface="+mn-cs"/>
      </a:defRPr>
    </a:lvl4pPr>
    <a:lvl5pPr marL="2779333" algn="l" defTabSz="1389667" rtl="0" eaLnBrk="1" latinLnBrk="0" hangingPunct="1">
      <a:defRPr sz="2737" kern="1200">
        <a:solidFill>
          <a:schemeClr val="tx1"/>
        </a:solidFill>
        <a:latin typeface="+mn-lt"/>
        <a:ea typeface="+mn-ea"/>
        <a:cs typeface="+mn-cs"/>
      </a:defRPr>
    </a:lvl5pPr>
    <a:lvl6pPr marL="3474144" algn="l" defTabSz="1389667" rtl="0" eaLnBrk="1" latinLnBrk="0" hangingPunct="1">
      <a:defRPr sz="2737" kern="1200">
        <a:solidFill>
          <a:schemeClr val="tx1"/>
        </a:solidFill>
        <a:latin typeface="+mn-lt"/>
        <a:ea typeface="+mn-ea"/>
        <a:cs typeface="+mn-cs"/>
      </a:defRPr>
    </a:lvl6pPr>
    <a:lvl7pPr marL="4168955" algn="l" defTabSz="1389667" rtl="0" eaLnBrk="1" latinLnBrk="0" hangingPunct="1">
      <a:defRPr sz="2737" kern="1200">
        <a:solidFill>
          <a:schemeClr val="tx1"/>
        </a:solidFill>
        <a:latin typeface="+mn-lt"/>
        <a:ea typeface="+mn-ea"/>
        <a:cs typeface="+mn-cs"/>
      </a:defRPr>
    </a:lvl7pPr>
    <a:lvl8pPr marL="4863795" algn="l" defTabSz="1389667" rtl="0" eaLnBrk="1" latinLnBrk="0" hangingPunct="1">
      <a:defRPr sz="2737" kern="1200">
        <a:solidFill>
          <a:schemeClr val="tx1"/>
        </a:solidFill>
        <a:latin typeface="+mn-lt"/>
        <a:ea typeface="+mn-ea"/>
        <a:cs typeface="+mn-cs"/>
      </a:defRPr>
    </a:lvl8pPr>
    <a:lvl9pPr marL="5558619" algn="l" defTabSz="1389667" rtl="0" eaLnBrk="1" latinLnBrk="0" hangingPunct="1">
      <a:defRPr sz="273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DDF41B9-AFE6-884A-8AE9-8936212D7464}">
          <p14:sldIdLst>
            <p14:sldId id="442"/>
            <p14:sldId id="652"/>
            <p14:sldId id="653"/>
            <p14:sldId id="669"/>
            <p14:sldId id="654"/>
            <p14:sldId id="663"/>
            <p14:sldId id="662"/>
            <p14:sldId id="665"/>
            <p14:sldId id="666"/>
            <p14:sldId id="667"/>
            <p14:sldId id="668"/>
            <p14:sldId id="6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76" userDrawn="1">
          <p15:clr>
            <a:srgbClr val="A4A3A4"/>
          </p15:clr>
        </p15:guide>
        <p15:guide id="2" orient="horz" pos="4331" userDrawn="1">
          <p15:clr>
            <a:srgbClr val="A4A3A4"/>
          </p15:clr>
        </p15:guide>
        <p15:guide id="3" pos="4290" userDrawn="1">
          <p15:clr>
            <a:srgbClr val="A4A3A4"/>
          </p15:clr>
        </p15:guide>
        <p15:guide id="4" orient="horz" pos="9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46E"/>
    <a:srgbClr val="EE3232"/>
    <a:srgbClr val="5E3D92"/>
    <a:srgbClr val="FF3A93"/>
    <a:srgbClr val="26A9E0"/>
    <a:srgbClr val="56585A"/>
    <a:srgbClr val="20B6B6"/>
    <a:srgbClr val="00B0F0"/>
    <a:srgbClr val="0D7DFF"/>
    <a:srgbClr val="B565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07" autoAdjust="0"/>
    <p:restoredTop sz="95964" autoAdjust="0"/>
  </p:normalViewPr>
  <p:slideViewPr>
    <p:cSldViewPr>
      <p:cViewPr varScale="1">
        <p:scale>
          <a:sx n="78" d="100"/>
          <a:sy n="78" d="100"/>
        </p:scale>
        <p:origin x="138" y="558"/>
      </p:cViewPr>
      <p:guideLst>
        <p:guide orient="horz" pos="476"/>
        <p:guide orient="horz" pos="4331"/>
        <p:guide pos="4290"/>
        <p:guide orient="horz" pos="9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notesViewPr>
    <p:cSldViewPr>
      <p:cViewPr varScale="1">
        <p:scale>
          <a:sx n="33" d="100"/>
          <a:sy n="33" d="100"/>
        </p:scale>
        <p:origin x="2768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2"/>
            </a:solidFill>
            <a:ln w="25400">
              <a:solidFill>
                <a:schemeClr val="bg1"/>
              </a:solidFill>
            </a:ln>
          </c:spPr>
          <c:explosion val="2"/>
          <c:dPt>
            <c:idx val="0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D0-4907-B958-4E0052F50B49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D0-4907-B958-4E0052F50B49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D0-4907-B958-4E0052F50B49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D0-4907-B958-4E0052F50B49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D0-4907-B958-4E0052F50B49}"/>
              </c:ext>
            </c:extLst>
          </c:dPt>
          <c:dPt>
            <c:idx val="5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D0-4907-B958-4E0052F50B49}"/>
              </c:ext>
            </c:extLst>
          </c:dPt>
          <c:dPt>
            <c:idx val="6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D0-4907-B958-4E0052F50B49}"/>
              </c:ext>
            </c:extLst>
          </c:dPt>
          <c:dPt>
            <c:idx val="7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D0-4907-B958-4E0052F50B49}"/>
              </c:ext>
            </c:extLst>
          </c:dPt>
          <c:dPt>
            <c:idx val="8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D0-4907-B958-4E0052F50B49}"/>
              </c:ext>
            </c:extLst>
          </c:dPt>
          <c:dPt>
            <c:idx val="9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D0-4907-B958-4E0052F50B49}"/>
              </c:ext>
            </c:extLst>
          </c:dPt>
          <c:dPt>
            <c:idx val="10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D0-4907-B958-4E0052F50B49}"/>
              </c:ext>
            </c:extLst>
          </c:dPt>
          <c:dPt>
            <c:idx val="11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3FD0-4907-B958-4E0052F50B49}"/>
              </c:ext>
            </c:extLst>
          </c:dPt>
          <c:dPt>
            <c:idx val="12"/>
            <c:bubble3D val="0"/>
            <c:spPr>
              <a:solidFill>
                <a:schemeClr val="bg2"/>
              </a:solidFill>
              <a:ln w="254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3FD0-4907-B958-4E0052F50B49}"/>
              </c:ext>
            </c:extLst>
          </c:dPt>
          <c:cat>
            <c:numRef>
              <c:f>Лист1!$A$2:$A$16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4">
                  <c:v>5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3FD0-4907-B958-4E0052F50B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5409DE4-4497-46E6-90CD-8DEB3987FF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7840" cy="466435"/>
          </a:xfrm>
          <a:prstGeom prst="rect">
            <a:avLst/>
          </a:prstGeom>
        </p:spPr>
        <p:txBody>
          <a:bodyPr vert="horz" lIns="89134" tIns="44568" rIns="89134" bIns="4456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8B37D2-338A-4C7A-8DCD-F8DA312472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6434"/>
          </a:xfrm>
          <a:prstGeom prst="rect">
            <a:avLst/>
          </a:prstGeom>
        </p:spPr>
        <p:txBody>
          <a:bodyPr vert="horz" lIns="89134" tIns="44568" rIns="89134" bIns="4456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DBEA56-73EB-43CF-A695-B2F7380E71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6434"/>
          </a:xfrm>
          <a:prstGeom prst="rect">
            <a:avLst/>
          </a:prstGeom>
        </p:spPr>
        <p:txBody>
          <a:bodyPr vert="horz" lIns="89134" tIns="44568" rIns="89134" bIns="44568" rtlCol="0" anchor="b"/>
          <a:lstStyle>
            <a:lvl1pPr algn="r">
              <a:defRPr sz="1100"/>
            </a:lvl1pPr>
          </a:lstStyle>
          <a:p>
            <a:fld id="{DEA77BC7-BA16-43B2-94BA-A0246A3C9B2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97C4B46D-25FA-6146-A7C3-6B95E7D323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160" y="1"/>
            <a:ext cx="3038604" cy="465341"/>
          </a:xfrm>
          <a:prstGeom prst="rect">
            <a:avLst/>
          </a:prstGeom>
        </p:spPr>
        <p:txBody>
          <a:bodyPr vert="horz" lIns="89134" tIns="44568" rIns="89134" bIns="44568" rtlCol="0"/>
          <a:lstStyle>
            <a:lvl1pPr algn="r">
              <a:defRPr sz="1100"/>
            </a:lvl1pPr>
          </a:lstStyle>
          <a:p>
            <a:fld id="{A205ABB5-2C20-0141-94A9-B03EAE651B48}" type="datetimeFigureOut">
              <a:rPr lang="ru-RU" smtClean="0"/>
              <a:t>06.09.2022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842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89134" tIns="44568" rIns="89134" bIns="4456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89134" tIns="44568" rIns="89134" bIns="44568" rtlCol="0"/>
          <a:lstStyle>
            <a:lvl1pPr algn="r">
              <a:defRPr sz="1100"/>
            </a:lvl1pPr>
          </a:lstStyle>
          <a:p>
            <a:fld id="{C201694D-7A25-4314-878A-48D5CAF8C710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34" tIns="44568" rIns="89134" bIns="4456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89134" tIns="44568" rIns="89134" bIns="4456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89134" tIns="44568" rIns="89134" bIns="4456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89134" tIns="44568" rIns="89134" bIns="44568" rtlCol="0" anchor="b"/>
          <a:lstStyle>
            <a:lvl1pPr algn="r">
              <a:defRPr sz="1100"/>
            </a:lvl1pPr>
          </a:lstStyle>
          <a:p>
            <a:fld id="{AC7207FD-8738-4E92-8ED9-5B5D8B220C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658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89667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1pPr>
    <a:lvl2pPr marL="694814" algn="l" defTabSz="1389667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2pPr>
    <a:lvl3pPr marL="1389667" algn="l" defTabSz="1389667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3pPr>
    <a:lvl4pPr marL="2084492" algn="l" defTabSz="1389667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4pPr>
    <a:lvl5pPr marL="2779333" algn="l" defTabSz="1389667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5pPr>
    <a:lvl6pPr marL="3474144" algn="l" defTabSz="1389667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6pPr>
    <a:lvl7pPr marL="4168955" algn="l" defTabSz="1389667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7pPr>
    <a:lvl8pPr marL="4863795" algn="l" defTabSz="1389667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8pPr>
    <a:lvl9pPr marL="5558619" algn="l" defTabSz="1389667" rtl="0" eaLnBrk="1" latinLnBrk="0" hangingPunct="1">
      <a:defRPr sz="18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07FD-8738-4E92-8ED9-5B5D8B220C4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868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5DF3-B890-4743-89AE-57DD749D70D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0881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5DF3-B890-4743-89AE-57DD749D70DB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886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07FD-8738-4E92-8ED9-5B5D8B220C4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7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07FD-8738-4E92-8ED9-5B5D8B220C4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9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207FD-8738-4E92-8ED9-5B5D8B220C4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869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5DF3-B890-4743-89AE-57DD749D70D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95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5DF3-B890-4743-89AE-57DD749D70DB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36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5DF3-B890-4743-89AE-57DD749D70DB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262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5DF3-B890-4743-89AE-57DD749D70DB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402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5DF3-B890-4743-89AE-57DD749D70DB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5638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Без логоти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7F1A-9513-7247-A856-31C213C22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525" y="252848"/>
            <a:ext cx="3823453" cy="995708"/>
          </a:xfrm>
        </p:spPr>
        <p:txBody>
          <a:bodyPr>
            <a:normAutofit/>
          </a:bodyPr>
          <a:lstStyle>
            <a:lvl1pPr>
              <a:defRPr sz="320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AD1F8A-0F22-8D4D-BDD1-EFBA923C2ABB}"/>
              </a:ext>
            </a:extLst>
          </p:cNvPr>
          <p:cNvSpPr txBox="1"/>
          <p:nvPr/>
        </p:nvSpPr>
        <p:spPr>
          <a:xfrm>
            <a:off x="12721714" y="7156234"/>
            <a:ext cx="29916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514070"/>
            <a:fld id="{40876BFF-1584-4FA6-A406-00684317F9C8}" type="slidenum">
              <a:rPr lang="en-US" sz="1400" b="0" smtClean="0">
                <a:solidFill>
                  <a:schemeClr val="tx2"/>
                </a:solidFill>
                <a:latin typeface="+mn-lt"/>
                <a:cs typeface="DIN Pro Regular" panose="020B0504020101020102" pitchFamily="34" charset="0"/>
              </a:rPr>
              <a:pPr algn="ctr" defTabSz="514070"/>
              <a:t>‹#›</a:t>
            </a:fld>
            <a:endParaRPr lang="en-US" sz="1400" b="0" dirty="0">
              <a:solidFill>
                <a:schemeClr val="tx2"/>
              </a:solidFill>
              <a:latin typeface="+mn-lt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3211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Чист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82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647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1"/>
            <a:ext cx="10079832" cy="1825171"/>
          </a:xfrm>
        </p:spPr>
        <p:txBody>
          <a:bodyPr/>
          <a:lstStyle>
            <a:lvl1pPr marL="0" indent="0" algn="ctr">
              <a:buNone/>
              <a:defRPr sz="2590"/>
            </a:lvl1pPr>
            <a:lvl2pPr marL="493456" indent="0" algn="ctr">
              <a:buNone/>
              <a:defRPr sz="2159"/>
            </a:lvl2pPr>
            <a:lvl3pPr marL="986912" indent="0" algn="ctr">
              <a:buNone/>
              <a:defRPr sz="1943"/>
            </a:lvl3pPr>
            <a:lvl4pPr marL="1480368" indent="0" algn="ctr">
              <a:buNone/>
              <a:defRPr sz="1727"/>
            </a:lvl4pPr>
            <a:lvl5pPr marL="1973824" indent="0" algn="ctr">
              <a:buNone/>
              <a:defRPr sz="1727"/>
            </a:lvl5pPr>
            <a:lvl6pPr marL="2467280" indent="0" algn="ctr">
              <a:buNone/>
              <a:defRPr sz="1727"/>
            </a:lvl6pPr>
            <a:lvl7pPr marL="2960736" indent="0" algn="ctr">
              <a:buNone/>
              <a:defRPr sz="1727"/>
            </a:lvl7pPr>
            <a:lvl8pPr marL="3454192" indent="0" algn="ctr">
              <a:buNone/>
              <a:defRPr sz="1727"/>
            </a:lvl8pPr>
            <a:lvl9pPr marL="3947648" indent="0" algn="ctr">
              <a:buNone/>
              <a:defRPr sz="172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070E2-EB7A-4DF2-B608-053BD305BA11}" type="datetimeFigureOut">
              <a:rPr lang="ru-RU" smtClean="0"/>
              <a:t>06.09.2022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657B-F09D-4CD6-947F-A292B84CE1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573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шка слева для важн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AE091C-7EC3-6444-AB9B-FC6E82ED828C}"/>
              </a:ext>
            </a:extLst>
          </p:cNvPr>
          <p:cNvSpPr/>
          <p:nvPr/>
        </p:nvSpPr>
        <p:spPr>
          <a:xfrm rot="16200000">
            <a:off x="8007399" y="2109771"/>
            <a:ext cx="7559676" cy="3340135"/>
          </a:xfrm>
          <a:prstGeom prst="rect">
            <a:avLst/>
          </a:prstGeom>
          <a:solidFill>
            <a:srgbClr val="00AF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24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7D12BC-A6FC-754A-817D-25D3FD096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525" y="252848"/>
            <a:ext cx="3823453" cy="995708"/>
          </a:xfrm>
        </p:spPr>
        <p:txBody>
          <a:bodyPr>
            <a:normAutofit/>
          </a:bodyPr>
          <a:lstStyle>
            <a:lvl1pPr>
              <a:defRPr sz="320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115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5F2041-54ED-2D4D-B48A-E376294FFF1C}"/>
              </a:ext>
            </a:extLst>
          </p:cNvPr>
          <p:cNvSpPr txBox="1"/>
          <p:nvPr userDrawn="1"/>
        </p:nvSpPr>
        <p:spPr>
          <a:xfrm>
            <a:off x="12721714" y="7156234"/>
            <a:ext cx="29916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514070"/>
            <a:fld id="{40876BFF-1584-4FA6-A406-00684317F9C8}" type="slidenum">
              <a:rPr lang="en-US" sz="1400" b="0" smtClean="0">
                <a:solidFill>
                  <a:schemeClr val="tx2"/>
                </a:solidFill>
                <a:latin typeface="+mn-lt"/>
                <a:cs typeface="DIN Pro Regular" panose="020B0504020101020102" pitchFamily="34" charset="0"/>
              </a:rPr>
              <a:pPr algn="ctr" defTabSz="514070"/>
              <a:t>‹#›</a:t>
            </a:fld>
            <a:endParaRPr lang="en-US" sz="1400" b="0" dirty="0">
              <a:solidFill>
                <a:schemeClr val="tx2"/>
              </a:solidFill>
              <a:latin typeface="+mn-lt"/>
              <a:cs typeface="DIN Pro Regular" panose="020B0504020101020102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5ABBA4-F20C-CF43-A9C4-9DACAFA1FC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525" y="252848"/>
            <a:ext cx="3823453" cy="995708"/>
          </a:xfrm>
        </p:spPr>
        <p:txBody>
          <a:bodyPr>
            <a:normAutofit/>
          </a:bodyPr>
          <a:lstStyle>
            <a:lvl1pPr>
              <a:defRPr sz="320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3B569-673A-774D-A267-35D02552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511" y="351163"/>
            <a:ext cx="656271" cy="5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820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4299" userDrawn="1">
          <p15:clr>
            <a:srgbClr val="FBAE40"/>
          </p15:clr>
        </p15:guide>
        <p15:guide id="4" pos="41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5F2041-54ED-2D4D-B48A-E376294FFF1C}"/>
              </a:ext>
            </a:extLst>
          </p:cNvPr>
          <p:cNvSpPr txBox="1"/>
          <p:nvPr userDrawn="1"/>
        </p:nvSpPr>
        <p:spPr>
          <a:xfrm>
            <a:off x="12721714" y="7156234"/>
            <a:ext cx="29916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514070"/>
            <a:fld id="{40876BFF-1584-4FA6-A406-00684317F9C8}" type="slidenum">
              <a:rPr lang="en-US" sz="1400" b="0" smtClean="0">
                <a:solidFill>
                  <a:schemeClr val="tx2"/>
                </a:solidFill>
                <a:latin typeface="+mn-lt"/>
                <a:cs typeface="DIN Pro Regular" panose="020B0504020101020102" pitchFamily="34" charset="0"/>
              </a:rPr>
              <a:pPr algn="ctr" defTabSz="514070"/>
              <a:t>‹#›</a:t>
            </a:fld>
            <a:endParaRPr lang="en-US" sz="1400" b="0" dirty="0">
              <a:solidFill>
                <a:schemeClr val="tx2"/>
              </a:solidFill>
              <a:latin typeface="+mn-lt"/>
              <a:cs typeface="DIN Pro Regular" panose="020B0504020101020102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E198CC8-7F36-144F-B0E3-E602754EB8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525" y="252848"/>
            <a:ext cx="3823453" cy="995708"/>
          </a:xfrm>
        </p:spPr>
        <p:txBody>
          <a:bodyPr>
            <a:normAutofit/>
          </a:bodyPr>
          <a:lstStyle>
            <a:lvl1pPr>
              <a:defRPr sz="320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3B569-673A-774D-A267-35D02552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511" y="351163"/>
            <a:ext cx="656271" cy="5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178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964" userDrawn="1">
          <p15:clr>
            <a:srgbClr val="FBAE40"/>
          </p15:clr>
        </p15:guide>
        <p15:guide id="4" pos="2819" userDrawn="1">
          <p15:clr>
            <a:srgbClr val="FBAE40"/>
          </p15:clr>
        </p15:guide>
        <p15:guide id="5" pos="5658" userDrawn="1">
          <p15:clr>
            <a:srgbClr val="FBAE40"/>
          </p15:clr>
        </p15:guide>
        <p15:guide id="6" pos="551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6E60D3-2FED-B648-B8C0-F7A356AEC970}"/>
              </a:ext>
            </a:extLst>
          </p:cNvPr>
          <p:cNvSpPr txBox="1"/>
          <p:nvPr userDrawn="1"/>
        </p:nvSpPr>
        <p:spPr>
          <a:xfrm>
            <a:off x="12721714" y="7156234"/>
            <a:ext cx="29916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514070"/>
            <a:fld id="{40876BFF-1584-4FA6-A406-00684317F9C8}" type="slidenum">
              <a:rPr lang="en-US" sz="1400" b="0" smtClean="0">
                <a:solidFill>
                  <a:schemeClr val="tx2"/>
                </a:solidFill>
                <a:latin typeface="+mn-lt"/>
                <a:cs typeface="DIN Pro Regular" panose="020B0504020101020102" pitchFamily="34" charset="0"/>
              </a:rPr>
              <a:pPr algn="ctr" defTabSz="514070"/>
              <a:t>‹#›</a:t>
            </a:fld>
            <a:endParaRPr lang="en-US" sz="1400" b="0" dirty="0">
              <a:solidFill>
                <a:schemeClr val="tx2"/>
              </a:solidFill>
              <a:latin typeface="+mn-lt"/>
              <a:cs typeface="DIN Pro Regular" panose="020B0504020101020102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F6D228-D0EB-E94D-B9A3-5E573A4B2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525" y="252848"/>
            <a:ext cx="3823453" cy="995708"/>
          </a:xfrm>
        </p:spPr>
        <p:txBody>
          <a:bodyPr>
            <a:normAutofit/>
          </a:bodyPr>
          <a:lstStyle>
            <a:lvl1pPr>
              <a:defRPr sz="320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3B569-673A-774D-A267-35D02552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511" y="351163"/>
            <a:ext cx="656271" cy="5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672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323" userDrawn="1">
          <p15:clr>
            <a:srgbClr val="FBAE40"/>
          </p15:clr>
        </p15:guide>
        <p15:guide id="3" pos="2290" userDrawn="1">
          <p15:clr>
            <a:srgbClr val="FBAE40"/>
          </p15:clr>
        </p15:guide>
        <p15:guide id="4" pos="2155" userDrawn="1">
          <p15:clr>
            <a:srgbClr val="FBAE40"/>
          </p15:clr>
        </p15:guide>
        <p15:guide id="5" pos="4163" userDrawn="1">
          <p15:clr>
            <a:srgbClr val="FBAE40"/>
          </p15:clr>
        </p15:guide>
        <p15:guide id="6" pos="4310" userDrawn="1">
          <p15:clr>
            <a:srgbClr val="FBAE40"/>
          </p15:clr>
        </p15:guide>
        <p15:guide id="7" pos="618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кол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C0C8C5-1ED0-A549-923B-3694CD190B8F}"/>
              </a:ext>
            </a:extLst>
          </p:cNvPr>
          <p:cNvSpPr txBox="1"/>
          <p:nvPr userDrawn="1"/>
        </p:nvSpPr>
        <p:spPr>
          <a:xfrm>
            <a:off x="12721714" y="7156234"/>
            <a:ext cx="29916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514070"/>
            <a:fld id="{40876BFF-1584-4FA6-A406-00684317F9C8}" type="slidenum">
              <a:rPr lang="en-US" sz="1400" b="0" smtClean="0">
                <a:solidFill>
                  <a:schemeClr val="tx2"/>
                </a:solidFill>
                <a:latin typeface="+mn-lt"/>
                <a:cs typeface="DIN Pro Regular" panose="020B0504020101020102" pitchFamily="34" charset="0"/>
              </a:rPr>
              <a:pPr algn="ctr" defTabSz="514070"/>
              <a:t>‹#›</a:t>
            </a:fld>
            <a:endParaRPr lang="en-US" sz="1400" b="0" dirty="0">
              <a:solidFill>
                <a:schemeClr val="tx2"/>
              </a:solidFill>
              <a:latin typeface="+mn-lt"/>
              <a:cs typeface="DIN Pro Regular" panose="020B0504020101020102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873B34A-390E-004B-8F0D-17E5BDC23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525" y="252848"/>
            <a:ext cx="3823453" cy="995708"/>
          </a:xfrm>
        </p:spPr>
        <p:txBody>
          <a:bodyPr>
            <a:normAutofit/>
          </a:bodyPr>
          <a:lstStyle>
            <a:lvl1pPr>
              <a:defRPr sz="320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3B569-673A-774D-A267-35D02552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511" y="351163"/>
            <a:ext cx="656271" cy="54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71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59" userDrawn="1">
          <p15:clr>
            <a:srgbClr val="FBAE40"/>
          </p15:clr>
        </p15:guide>
        <p15:guide id="2" pos="3502" userDrawn="1">
          <p15:clr>
            <a:srgbClr val="FBAE40"/>
          </p15:clr>
        </p15:guide>
        <p15:guide id="3" pos="1892" userDrawn="1">
          <p15:clr>
            <a:srgbClr val="FBAE40"/>
          </p15:clr>
        </p15:guide>
        <p15:guide id="4" pos="1751" userDrawn="1">
          <p15:clr>
            <a:srgbClr val="FBAE40"/>
          </p15:clr>
        </p15:guide>
        <p15:guide id="7" pos="6582" userDrawn="1">
          <p15:clr>
            <a:srgbClr val="FBAE40"/>
          </p15:clr>
        </p15:guide>
        <p15:guide id="8" pos="6728" userDrawn="1">
          <p15:clr>
            <a:srgbClr val="FBAE40"/>
          </p15:clr>
        </p15:guide>
        <p15:guide id="9" pos="5114" userDrawn="1">
          <p15:clr>
            <a:srgbClr val="FBAE40"/>
          </p15:clr>
        </p15:guide>
        <p15:guide id="10" pos="497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емны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D0476F-B8B9-164B-AEDF-24181CF32C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449" y="351163"/>
            <a:ext cx="884333" cy="548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B68C38-E012-D740-B196-CF4703C4645C}"/>
              </a:ext>
            </a:extLst>
          </p:cNvPr>
          <p:cNvSpPr txBox="1"/>
          <p:nvPr userDrawn="1"/>
        </p:nvSpPr>
        <p:spPr>
          <a:xfrm>
            <a:off x="12721714" y="7156234"/>
            <a:ext cx="29916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514070"/>
            <a:fld id="{40876BFF-1584-4FA6-A406-00684317F9C8}" type="slidenum">
              <a:rPr lang="en-US" sz="1400" b="0" smtClean="0">
                <a:solidFill>
                  <a:schemeClr val="bg1"/>
                </a:solidFill>
                <a:latin typeface="+mn-lt"/>
                <a:cs typeface="DIN Pro Regular" panose="020B0504020101020102" pitchFamily="34" charset="0"/>
              </a:rPr>
              <a:pPr algn="ctr" defTabSz="514070"/>
              <a:t>‹#›</a:t>
            </a:fld>
            <a:endParaRPr lang="en-US" sz="1400" b="0" dirty="0">
              <a:solidFill>
                <a:schemeClr val="bg1"/>
              </a:solidFill>
              <a:latin typeface="+mn-lt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8502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Разделен попол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8CB2FA-F4AB-DC4F-8657-EA06ED29A788}"/>
              </a:ext>
            </a:extLst>
          </p:cNvPr>
          <p:cNvSpPr/>
          <p:nvPr/>
        </p:nvSpPr>
        <p:spPr>
          <a:xfrm>
            <a:off x="2" y="1"/>
            <a:ext cx="6719888" cy="755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24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072839-C7CB-7845-A7A2-8A5049FE8D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449" y="351163"/>
            <a:ext cx="884333" cy="548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D8AF27-A2CB-DA43-8EDE-1C355F89C675}"/>
              </a:ext>
            </a:extLst>
          </p:cNvPr>
          <p:cNvSpPr txBox="1"/>
          <p:nvPr userDrawn="1"/>
        </p:nvSpPr>
        <p:spPr>
          <a:xfrm>
            <a:off x="12721714" y="7156234"/>
            <a:ext cx="29916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514070"/>
            <a:fld id="{40876BFF-1584-4FA6-A406-00684317F9C8}" type="slidenum">
              <a:rPr lang="en-US" sz="1400" b="0" smtClean="0">
                <a:solidFill>
                  <a:schemeClr val="tx2"/>
                </a:solidFill>
                <a:latin typeface="+mn-lt"/>
                <a:cs typeface="DIN Pro Regular" panose="020B0504020101020102" pitchFamily="34" charset="0"/>
              </a:rPr>
              <a:pPr algn="ctr" defTabSz="514070"/>
              <a:t>‹#›</a:t>
            </a:fld>
            <a:endParaRPr lang="en-US" sz="1400" b="0" dirty="0">
              <a:solidFill>
                <a:schemeClr val="tx2"/>
              </a:solidFill>
              <a:latin typeface="+mn-lt"/>
              <a:cs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1604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шк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6ECE4E3-CFB7-7D48-B867-687C73155105}"/>
              </a:ext>
            </a:extLst>
          </p:cNvPr>
          <p:cNvSpPr/>
          <p:nvPr/>
        </p:nvSpPr>
        <p:spPr>
          <a:xfrm>
            <a:off x="1" y="5802957"/>
            <a:ext cx="13439775" cy="17567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24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C3B569-673A-774D-A267-35D025522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511" y="351163"/>
            <a:ext cx="656271" cy="548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963E05-73AE-7C41-B55A-9E850CCE8D35}"/>
              </a:ext>
            </a:extLst>
          </p:cNvPr>
          <p:cNvSpPr txBox="1"/>
          <p:nvPr userDrawn="1"/>
        </p:nvSpPr>
        <p:spPr>
          <a:xfrm>
            <a:off x="12721714" y="7156234"/>
            <a:ext cx="29916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514070"/>
            <a:fld id="{40876BFF-1584-4FA6-A406-00684317F9C8}" type="slidenum">
              <a:rPr lang="en-US" sz="1400" b="0" smtClean="0">
                <a:solidFill>
                  <a:schemeClr val="tx2"/>
                </a:solidFill>
                <a:latin typeface="+mn-lt"/>
                <a:cs typeface="DIN Pro Regular" panose="020B0504020101020102" pitchFamily="34" charset="0"/>
              </a:rPr>
              <a:pPr algn="ctr" defTabSz="514070"/>
              <a:t>‹#›</a:t>
            </a:fld>
            <a:endParaRPr lang="en-US" sz="1400" b="0" dirty="0">
              <a:solidFill>
                <a:schemeClr val="tx2"/>
              </a:solidFill>
              <a:latin typeface="+mn-lt"/>
              <a:cs typeface="DIN Pro Regular" panose="020B0504020101020102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FD4D5FF-7941-1D4C-ABA9-DE0D8B903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525" y="252848"/>
            <a:ext cx="3823453" cy="995708"/>
          </a:xfrm>
        </p:spPr>
        <p:txBody>
          <a:bodyPr>
            <a:normAutofit/>
          </a:bodyPr>
          <a:lstStyle>
            <a:lvl1pPr>
              <a:defRPr sz="320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07854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8E94FC0-35D2-44AE-AEE5-71505C6D0A20}"/>
              </a:ext>
            </a:extLst>
          </p:cNvPr>
          <p:cNvGraphicFramePr>
            <a:graphicFrameLocks noChangeAspect="1"/>
          </p:cNvGraphicFramePr>
          <p:nvPr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52810426"/>
              </p:ext>
            </p:extLst>
          </p:nvPr>
        </p:nvGraphicFramePr>
        <p:xfrm>
          <a:off x="1762" y="1762"/>
          <a:ext cx="1750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5" name="think-cell Slide" r:id="rId18" imgW="383" imgH="384" progId="TCLayout.ActiveDocument.1">
                  <p:embed/>
                </p:oleObj>
              </mc:Choice>
              <mc:Fallback>
                <p:oleObj name="think-cell Slide" r:id="rId18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8E94FC0-35D2-44AE-AEE5-71505C6D0A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762" y="1762"/>
                        <a:ext cx="1750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A7D9650-46B3-4E96-A668-2171F650283E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8" y="42"/>
            <a:ext cx="174998" cy="174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514070"/>
            <a:endParaRPr lang="en-US" sz="2475" b="1" dirty="0">
              <a:solidFill>
                <a:srgbClr val="FFFFFF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64A4A6-6757-E34C-869B-A73947FB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24" y="252848"/>
            <a:ext cx="12534725" cy="995708"/>
          </a:xfrm>
          <a:prstGeom prst="rect">
            <a:avLst/>
          </a:prstGeom>
        </p:spPr>
        <p:txBody>
          <a:bodyPr vert="horz" lIns="0" tIns="34289" rIns="68550" bIns="34289" rtlCol="0" anchor="t" anchorCtr="0">
            <a:normAutofit/>
          </a:bodyPr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1F96B-B991-4D47-B8A1-D2EE9230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524" y="1710487"/>
            <a:ext cx="12534724" cy="5098487"/>
          </a:xfrm>
          <a:prstGeom prst="rect">
            <a:avLst/>
          </a:prstGeom>
        </p:spPr>
        <p:txBody>
          <a:bodyPr vert="horz" lIns="0" tIns="34289" rIns="68550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graphicFrame>
        <p:nvGraphicFramePr>
          <p:cNvPr id="6" name="Object 4" hidden="1">
            <a:extLst>
              <a:ext uri="{FF2B5EF4-FFF2-40B4-BE49-F238E27FC236}">
                <a16:creationId xmlns:a16="http://schemas.microsoft.com/office/drawing/2014/main" id="{88DCFE27-A715-014B-B095-94F704EB65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256151674"/>
              </p:ext>
            </p:extLst>
          </p:nvPr>
        </p:nvGraphicFramePr>
        <p:xfrm>
          <a:off x="1762" y="1762"/>
          <a:ext cx="1750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6" name="think-cell Slide" r:id="rId20" imgW="383" imgH="384" progId="TCLayout.ActiveDocument.1">
                  <p:embed/>
                </p:oleObj>
              </mc:Choice>
              <mc:Fallback>
                <p:oleObj name="think-cell Slide" r:id="rId20" imgW="383" imgH="384" progId="TCLayout.ActiveDocument.1">
                  <p:embed/>
                  <p:pic>
                    <p:nvPicPr>
                      <p:cNvPr id="7" name="Object 4" hidden="1">
                        <a:extLst>
                          <a:ext uri="{FF2B5EF4-FFF2-40B4-BE49-F238E27FC236}">
                            <a16:creationId xmlns:a16="http://schemas.microsoft.com/office/drawing/2014/main" id="{D3930DEE-325B-9146-8978-1A4E0F8E25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762" y="1762"/>
                        <a:ext cx="1750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 hidden="1">
            <a:extLst>
              <a:ext uri="{FF2B5EF4-FFF2-40B4-BE49-F238E27FC236}">
                <a16:creationId xmlns:a16="http://schemas.microsoft.com/office/drawing/2014/main" id="{7967FCF1-34EC-574C-B2CA-A693B01EBD11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38" y="42"/>
            <a:ext cx="174998" cy="174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514070"/>
            <a:endParaRPr lang="en-US" sz="2475" b="1" dirty="0">
              <a:solidFill>
                <a:srgbClr val="FFFFFF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4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7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81" r:id="rId11"/>
  </p:sldLayoutIdLst>
  <p:txStyles>
    <p:titleStyle>
      <a:lvl1pPr algn="l" defTabSz="51407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+mj-ea"/>
          <a:cs typeface="Segoe UI" panose="020B0502040204020203" pitchFamily="34" charset="0"/>
        </a:defRPr>
      </a:lvl1pPr>
    </p:titleStyle>
    <p:bodyStyle>
      <a:lvl1pPr marL="0" indent="0" algn="l" defTabSz="51407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None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85562" indent="-128522" algn="l" defTabSz="51407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2pPr>
      <a:lvl3pPr marL="642590" indent="-128522" algn="l" defTabSz="51407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3pPr>
      <a:lvl4pPr marL="899618" indent="-128522" algn="l" defTabSz="51407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4pPr>
      <a:lvl5pPr marL="1156646" indent="-128522" algn="l" defTabSz="51407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5pPr>
      <a:lvl6pPr marL="1413688" indent="-128522" algn="l" defTabSz="51407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70721" indent="-128522" algn="l" defTabSz="51407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927757" indent="-128522" algn="l" defTabSz="51407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84799" indent="-128522" algn="l" defTabSz="51407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07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030" algn="l" defTabSz="51407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14070" algn="l" defTabSz="51407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71105" algn="l" defTabSz="51407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139" algn="l" defTabSz="51407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85180" algn="l" defTabSz="51407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542206" algn="l" defTabSz="51407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799235" algn="l" defTabSz="51407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056265" algn="l" defTabSz="51407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14414" userDrawn="1">
          <p15:clr>
            <a:srgbClr val="F26B43"/>
          </p15:clr>
        </p15:guide>
        <p15:guide id="6" pos="283" userDrawn="1">
          <p15:clr>
            <a:srgbClr val="F26B43"/>
          </p15:clr>
        </p15:guide>
        <p15:guide id="8" orient="horz" pos="4533" userDrawn="1">
          <p15:clr>
            <a:srgbClr val="F26B43"/>
          </p15:clr>
        </p15:guide>
        <p15:guide id="9" orient="horz" pos="217" userDrawn="1">
          <p15:clr>
            <a:srgbClr val="F26B43"/>
          </p15:clr>
        </p15:guide>
        <p15:guide id="10" pos="81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gif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0.gi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microsoft.com/office/2007/relationships/hdphoto" Target="../media/hdphoto4.wdp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chart" Target="../charts/chart1.xml"/><Relationship Id="rId18" Type="http://schemas.openxmlformats.org/officeDocument/2006/relationships/oleObject" Target="../embeddings/oleObject4.bin"/><Relationship Id="rId3" Type="http://schemas.openxmlformats.org/officeDocument/2006/relationships/tags" Target="../tags/tag6.xml"/><Relationship Id="rId21" Type="http://schemas.openxmlformats.org/officeDocument/2006/relationships/image" Target="../media/image22.emf"/><Relationship Id="rId7" Type="http://schemas.openxmlformats.org/officeDocument/2006/relationships/tags" Target="../tags/tag10.xml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27.png"/><Relationship Id="rId2" Type="http://schemas.openxmlformats.org/officeDocument/2006/relationships/tags" Target="../tags/tag5.xml"/><Relationship Id="rId16" Type="http://schemas.openxmlformats.org/officeDocument/2006/relationships/image" Target="../media/image26.png"/><Relationship Id="rId20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6" Type="http://schemas.openxmlformats.org/officeDocument/2006/relationships/tags" Target="../tags/tag9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8.xml"/><Relationship Id="rId15" Type="http://schemas.openxmlformats.org/officeDocument/2006/relationships/image" Target="../media/image25.png"/><Relationship Id="rId23" Type="http://schemas.openxmlformats.org/officeDocument/2006/relationships/image" Target="../media/image23.emf"/><Relationship Id="rId10" Type="http://schemas.openxmlformats.org/officeDocument/2006/relationships/tags" Target="../tags/tag13.xml"/><Relationship Id="rId19" Type="http://schemas.openxmlformats.org/officeDocument/2006/relationships/image" Target="../media/image21.emf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24.png"/><Relationship Id="rId22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gif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769AE4E-FD02-B74A-A4F3-684E359373A3}"/>
              </a:ext>
            </a:extLst>
          </p:cNvPr>
          <p:cNvSpPr/>
          <p:nvPr/>
        </p:nvSpPr>
        <p:spPr>
          <a:xfrm>
            <a:off x="-1" y="-1"/>
            <a:ext cx="13439775" cy="7559675"/>
          </a:xfrm>
          <a:prstGeom prst="roundRect">
            <a:avLst>
              <a:gd name="adj" fmla="val 0"/>
            </a:avLst>
          </a:prstGeom>
          <a:solidFill>
            <a:srgbClr val="384B5B"/>
          </a:solidFill>
          <a:ln>
            <a:solidFill>
              <a:srgbClr val="3044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C267BF-2D0F-ED4D-911D-AA1B6A24A26F}"/>
              </a:ext>
            </a:extLst>
          </p:cNvPr>
          <p:cNvSpPr txBox="1">
            <a:spLocks/>
          </p:cNvSpPr>
          <p:nvPr/>
        </p:nvSpPr>
        <p:spPr>
          <a:xfrm>
            <a:off x="887239" y="395461"/>
            <a:ext cx="7012606" cy="1547730"/>
          </a:xfrm>
          <a:prstGeom prst="rect">
            <a:avLst/>
          </a:prstGeom>
        </p:spPr>
        <p:txBody>
          <a:bodyPr vert="horz" wrap="square" lIns="0" tIns="25717" rIns="51413" bIns="25717" rtlCol="0" anchor="ctr">
            <a:spAutoFit/>
          </a:bodyPr>
          <a:lstStyle>
            <a:lvl1pPr algn="l" defTabSz="685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+mj-lt"/>
                <a:ea typeface="+mj-ea"/>
                <a:cs typeface="Segoe UI" panose="020B0502040204020203" pitchFamily="34" charset="0"/>
              </a:defRPr>
            </a:lvl1pPr>
          </a:lstStyle>
          <a:p>
            <a:pPr lvl="0">
              <a:defRPr/>
            </a:pPr>
            <a:r>
              <a:rPr lang="ru-RU" sz="5400" dirty="0" smtClean="0">
                <a:solidFill>
                  <a:srgbClr val="FFFFFF"/>
                </a:solidFill>
                <a:ea typeface="Tahoma" panose="020B0604030504040204" pitchFamily="34" charset="0"/>
                <a:cs typeface="DIN Pro Cond Bold" panose="020B0806020101010102" pitchFamily="34" charset="-52"/>
              </a:rPr>
              <a:t>ВЭБ.РФ: </a:t>
            </a:r>
            <a:br>
              <a:rPr lang="ru-RU" sz="5400" dirty="0" smtClean="0">
                <a:solidFill>
                  <a:srgbClr val="FFFFFF"/>
                </a:solidFill>
                <a:ea typeface="Tahoma" panose="020B0604030504040204" pitchFamily="34" charset="0"/>
                <a:cs typeface="DIN Pro Cond Bold" panose="020B0806020101010102" pitchFamily="34" charset="-52"/>
              </a:rPr>
            </a:br>
            <a:r>
              <a:rPr lang="ru-RU" sz="5400" dirty="0" smtClean="0">
                <a:solidFill>
                  <a:srgbClr val="FFFFFF"/>
                </a:solidFill>
                <a:ea typeface="Tahoma" panose="020B0604030504040204" pitchFamily="34" charset="0"/>
                <a:cs typeface="DIN Pro Cond Bold" panose="020B0806020101010102" pitchFamily="34" charset="-52"/>
              </a:rPr>
              <a:t>ГОРОДСКАЯ ЭКОНОМИКА</a:t>
            </a:r>
            <a:endParaRPr lang="ru-RU" sz="5400" dirty="0">
              <a:solidFill>
                <a:srgbClr val="FFFFFF"/>
              </a:solidFill>
              <a:ea typeface="Tahoma" panose="020B0604030504040204" pitchFamily="34" charset="0"/>
              <a:cs typeface="DIN Pro Cond Bold" panose="020B0806020101010102" pitchFamily="34" charset="-52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858173"/>
              </p:ext>
            </p:extLst>
          </p:nvPr>
        </p:nvGraphicFramePr>
        <p:xfrm>
          <a:off x="9600207" y="4067869"/>
          <a:ext cx="2934839" cy="303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79" name="CorelDRAW" r:id="rId3" imgW="1538402" imgH="1588770" progId="CorelDraw.Graphic.22">
                  <p:embed/>
                </p:oleObj>
              </mc:Choice>
              <mc:Fallback>
                <p:oleObj name="CorelDRAW" r:id="rId3" imgW="1538402" imgH="1588770" progId="CorelDraw.Graphic.22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00207" y="4067869"/>
                        <a:ext cx="2934839" cy="3031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2C267BF-2D0F-ED4D-911D-AA1B6A24A26F}"/>
              </a:ext>
            </a:extLst>
          </p:cNvPr>
          <p:cNvSpPr txBox="1">
            <a:spLocks/>
          </p:cNvSpPr>
          <p:nvPr/>
        </p:nvSpPr>
        <p:spPr>
          <a:xfrm>
            <a:off x="887239" y="4336534"/>
            <a:ext cx="7344816" cy="2046328"/>
          </a:xfrm>
          <a:prstGeom prst="rect">
            <a:avLst/>
          </a:prstGeom>
        </p:spPr>
        <p:txBody>
          <a:bodyPr vert="horz" wrap="square" lIns="0" tIns="25717" rIns="51413" bIns="25717" rtlCol="0" anchor="ctr">
            <a:spAutoFit/>
          </a:bodyPr>
          <a:lstStyle>
            <a:lvl1pPr algn="l" defTabSz="685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tx1"/>
                </a:solidFill>
                <a:latin typeface="+mj-lt"/>
                <a:ea typeface="+mj-ea"/>
                <a:cs typeface="Segoe UI" panose="020B0502040204020203" pitchFamily="34" charset="0"/>
              </a:defRPr>
            </a:lvl1pPr>
          </a:lstStyle>
          <a:p>
            <a:pPr lvl="0">
              <a:defRPr/>
            </a:pPr>
            <a:r>
              <a:rPr lang="ru-RU" sz="4800" b="0" dirty="0">
                <a:solidFill>
                  <a:srgbClr val="FFFFFF"/>
                </a:solidFill>
                <a:ea typeface="Tahoma" panose="020B0604030504040204" pitchFamily="34" charset="0"/>
                <a:cs typeface="DIN Pro Cond Bold" panose="020B0806020101010102" pitchFamily="34" charset="-52"/>
              </a:rPr>
              <a:t>О системе поддержки инвестиционных проектов </a:t>
            </a:r>
            <a:r>
              <a:rPr lang="ru-RU" sz="4800" b="0" dirty="0" smtClean="0">
                <a:solidFill>
                  <a:srgbClr val="FFFFFF"/>
                </a:solidFill>
                <a:ea typeface="Tahoma" panose="020B0604030504040204" pitchFamily="34" charset="0"/>
                <a:cs typeface="DIN Pro Cond Bold" panose="020B0806020101010102" pitchFamily="34" charset="-52"/>
              </a:rPr>
              <a:t>Группой институтов развития</a:t>
            </a:r>
            <a:endParaRPr lang="ru-RU" sz="4800" b="0" dirty="0">
              <a:solidFill>
                <a:srgbClr val="FFFFFF"/>
              </a:solidFill>
              <a:ea typeface="Tahoma" panose="020B0604030504040204" pitchFamily="34" charset="0"/>
              <a:cs typeface="DIN Pro Cond Bold" panose="020B0806020101010102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71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http://qrcoder.ru/code/?https%3A%2F%2Fvebinfra.ru%2F&amp;6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55" y="3200945"/>
            <a:ext cx="1442988" cy="14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422479" y="286129"/>
            <a:ext cx="109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0454F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Инфра ВЭБ</a:t>
            </a:r>
            <a:endParaRPr lang="ru-RU" sz="2800" dirty="0">
              <a:solidFill>
                <a:srgbClr val="30454F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6541" y="943041"/>
            <a:ext cx="12646034" cy="90314"/>
          </a:xfrm>
          <a:prstGeom prst="rect">
            <a:avLst/>
          </a:prstGeom>
          <a:solidFill>
            <a:srgbClr val="4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54"/>
          </a:p>
        </p:txBody>
      </p:sp>
      <p:sp>
        <p:nvSpPr>
          <p:cNvPr id="5" name="AutoShape 2" descr="https://pppcenter.ru/local/templates/gchp/static/img/content/support-bg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pppcenter.ru/local/templates/gchp/static/img/content/support-bg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191495" y="1163843"/>
            <a:ext cx="10081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6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АО «ИнфраВЭБ» </a:t>
            </a:r>
            <a:r>
              <a:rPr lang="ru-RU" sz="16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- 100% дочернее общество </a:t>
            </a:r>
            <a:r>
              <a:rPr lang="ru-RU" sz="16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госкорпорации</a:t>
            </a:r>
            <a:r>
              <a:rPr lang="ru-RU" sz="16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развития «ВЭБ.РФ» - оказывает услуги инвестиционного консультирования с целью подготовки инвестиционных проектов и организации их финансирования. </a:t>
            </a:r>
            <a:r>
              <a:rPr lang="ru-RU" sz="16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Осуществляет </a:t>
            </a:r>
            <a:r>
              <a:rPr lang="ru-RU" sz="16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финансирование подготовки проектов на возвратной основе, предоставляет акционерное, мезонинное финансирование. </a:t>
            </a:r>
            <a:r>
              <a:rPr lang="ru-RU" sz="16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Имеет </a:t>
            </a:r>
            <a:r>
              <a:rPr lang="ru-RU" sz="16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значительный опыт в подготовке проектов в формате ГЧП и </a:t>
            </a:r>
            <a:r>
              <a:rPr lang="ru-RU" sz="16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концессий.</a:t>
            </a:r>
            <a:r>
              <a:rPr lang="en-US" sz="16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ru-RU" sz="16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Отраслевой </a:t>
            </a:r>
            <a:r>
              <a:rPr lang="ru-RU" sz="16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фокус АО «ИнфраВЭБ» – проекты развития инфраструктуры, городской экономики и промышленности.</a:t>
            </a:r>
            <a:endParaRPr lang="ru-RU" sz="16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9" name="AutoShape 8" descr="V ФОРУМ ЦЕНТРАЛЬНОГО ФЕДЕРАЛЬНОГО ОКРУГА ПО ГЧП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V ФОРУМ ЦЕНТРАЛЬНОГО ФЕДЕРАЛЬНОГО ОКРУГА ПО ГЧП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V ФОРУМ ЦЕНТРАЛЬНОГО ФЕДЕРАЛЬНОГО ОКРУГА ПО ГЧП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7" descr="F:\Логотипы\в кривых\ЛОГО_ВЭБ_ИНФРА_РФ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503" y="260014"/>
            <a:ext cx="762576" cy="5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Создание и обеспечение инфраструктуры. Инфраструктура - это... ::  BusinessMan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3" y="1254662"/>
            <a:ext cx="2801761" cy="172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4658938" y="3059757"/>
            <a:ext cx="4687855" cy="4221977"/>
            <a:chOff x="4640550" y="3200340"/>
            <a:chExt cx="4687855" cy="4221977"/>
          </a:xfrm>
        </p:grpSpPr>
        <p:sp>
          <p:nvSpPr>
            <p:cNvPr id="19" name="Овал 25"/>
            <p:cNvSpPr/>
            <p:nvPr/>
          </p:nvSpPr>
          <p:spPr>
            <a:xfrm>
              <a:off x="5423743" y="3856394"/>
              <a:ext cx="3182294" cy="3182294"/>
            </a:xfrm>
            <a:prstGeom prst="ellipse">
              <a:avLst/>
            </a:prstGeom>
            <a:solidFill>
              <a:srgbClr val="DCE4E8"/>
            </a:solidFill>
            <a:ln w="12700">
              <a:miter lim="400000"/>
            </a:ln>
          </p:spPr>
          <p:txBody>
            <a:bodyPr lIns="50397" rIns="50397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3086"/>
            </a:p>
          </p:txBody>
        </p:sp>
        <p:pic>
          <p:nvPicPr>
            <p:cNvPr id="23" name="Рисунок 9" descr="Рисунок 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640550" y="5281343"/>
              <a:ext cx="2129738" cy="21297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" name="Рисунок 85" descr="Рисунок 85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76194" y="5270106"/>
              <a:ext cx="2152211" cy="21522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Рисунок 94" descr="Рисунок 94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917560" y="3200340"/>
              <a:ext cx="2123241" cy="212324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0" name="TextBox 29"/>
          <p:cNvSpPr txBox="1"/>
          <p:nvPr/>
        </p:nvSpPr>
        <p:spPr>
          <a:xfrm>
            <a:off x="234740" y="3276321"/>
            <a:ext cx="3889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50B46E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ИНФРАСТРУКТУРА</a:t>
            </a:r>
            <a:endParaRPr lang="ru-RU" sz="2400" dirty="0">
              <a:solidFill>
                <a:srgbClr val="50B46E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grpSp>
        <p:nvGrpSpPr>
          <p:cNvPr id="31" name="Group"/>
          <p:cNvGrpSpPr/>
          <p:nvPr/>
        </p:nvGrpSpPr>
        <p:grpSpPr>
          <a:xfrm>
            <a:off x="722875" y="3818314"/>
            <a:ext cx="3854585" cy="367759"/>
            <a:chOff x="0" y="0"/>
            <a:chExt cx="3496806" cy="333623"/>
          </a:xfrm>
        </p:grpSpPr>
        <p:sp>
          <p:nvSpPr>
            <p:cNvPr id="32" name="Прямоугольник 111"/>
            <p:cNvSpPr/>
            <p:nvPr/>
          </p:nvSpPr>
          <p:spPr>
            <a:xfrm>
              <a:off x="0" y="0"/>
              <a:ext cx="331226" cy="333623"/>
            </a:xfrm>
            <a:prstGeom prst="rect">
              <a:avLst/>
            </a:prstGeom>
            <a:solidFill>
              <a:srgbClr val="939BA0"/>
            </a:solidFill>
            <a:ln w="12700" cap="flat">
              <a:noFill/>
              <a:miter lim="400000"/>
            </a:ln>
            <a:effectLst/>
          </p:spPr>
          <p:txBody>
            <a:bodyPr wrap="square" lIns="50397" tIns="50397" rIns="50397" bIns="5039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3527"/>
            </a:p>
          </p:txBody>
        </p:sp>
        <p:grpSp>
          <p:nvGrpSpPr>
            <p:cNvPr id="33" name="Group"/>
            <p:cNvGrpSpPr/>
            <p:nvPr/>
          </p:nvGrpSpPr>
          <p:grpSpPr>
            <a:xfrm>
              <a:off x="29776" y="24120"/>
              <a:ext cx="3467030" cy="284977"/>
              <a:chOff x="0" y="0"/>
              <a:chExt cx="3467029" cy="284975"/>
            </a:xfrm>
          </p:grpSpPr>
          <p:sp>
            <p:nvSpPr>
              <p:cNvPr id="35" name="Прямоугольник 59"/>
              <p:cNvSpPr txBox="1"/>
              <p:nvPr/>
            </p:nvSpPr>
            <p:spPr>
              <a:xfrm>
                <a:off x="492362" y="7961"/>
                <a:ext cx="2974667" cy="2770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397" tIns="50397" rIns="50397" bIns="50397" numCol="1" anchor="t">
                <a:spAutoFit/>
              </a:bodyPr>
              <a:lstStyle>
                <a:lvl1pPr>
                  <a:defRPr sz="900">
                    <a:solidFill>
                      <a:srgbClr val="30454F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rPr sz="1323" dirty="0" err="1"/>
                  <a:t>Транспортная</a:t>
                </a:r>
                <a:r>
                  <a:rPr sz="1323" dirty="0"/>
                  <a:t> </a:t>
                </a:r>
                <a:r>
                  <a:rPr sz="1323" dirty="0" err="1"/>
                  <a:t>инфраструктура</a:t>
                </a:r>
                <a:endParaRPr sz="1323" dirty="0"/>
              </a:p>
            </p:txBody>
          </p:sp>
          <p:pic>
            <p:nvPicPr>
              <p:cNvPr id="36" name="Рисунок 112" descr="Рисунок 112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263012" cy="2630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7" name="Group"/>
          <p:cNvGrpSpPr/>
          <p:nvPr/>
        </p:nvGrpSpPr>
        <p:grpSpPr>
          <a:xfrm>
            <a:off x="732498" y="4852238"/>
            <a:ext cx="3104325" cy="367759"/>
            <a:chOff x="0" y="0"/>
            <a:chExt cx="2816185" cy="333623"/>
          </a:xfrm>
        </p:grpSpPr>
        <p:sp>
          <p:nvSpPr>
            <p:cNvPr id="38" name="Прямоугольник 62"/>
            <p:cNvSpPr txBox="1"/>
            <p:nvPr/>
          </p:nvSpPr>
          <p:spPr>
            <a:xfrm>
              <a:off x="555305" y="33056"/>
              <a:ext cx="2260880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t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dirty="0" err="1"/>
                <a:t>Социальная</a:t>
              </a:r>
              <a:r>
                <a:rPr sz="1323" dirty="0"/>
                <a:t> </a:t>
              </a:r>
              <a:r>
                <a:rPr sz="1323" dirty="0" err="1"/>
                <a:t>инфраструктура</a:t>
              </a:r>
              <a:endParaRPr sz="1323" dirty="0"/>
            </a:p>
          </p:txBody>
        </p:sp>
        <p:sp>
          <p:nvSpPr>
            <p:cNvPr id="39" name="Прямоугольник 114"/>
            <p:cNvSpPr/>
            <p:nvPr/>
          </p:nvSpPr>
          <p:spPr>
            <a:xfrm>
              <a:off x="0" y="0"/>
              <a:ext cx="331226" cy="333623"/>
            </a:xfrm>
            <a:prstGeom prst="rect">
              <a:avLst/>
            </a:prstGeom>
            <a:solidFill>
              <a:srgbClr val="939BA0"/>
            </a:solidFill>
            <a:ln w="12700" cap="flat">
              <a:noFill/>
              <a:miter lim="400000"/>
            </a:ln>
            <a:effectLst/>
          </p:spPr>
          <p:txBody>
            <a:bodyPr wrap="square" lIns="50397" tIns="50397" rIns="50397" bIns="5039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3527"/>
            </a:p>
          </p:txBody>
        </p:sp>
        <p:pic>
          <p:nvPicPr>
            <p:cNvPr id="40" name="Рисунок 118" descr="Рисунок 118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5947" y="35791"/>
              <a:ext cx="256412" cy="256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1" name="Group"/>
          <p:cNvGrpSpPr/>
          <p:nvPr/>
        </p:nvGrpSpPr>
        <p:grpSpPr>
          <a:xfrm>
            <a:off x="726733" y="4327867"/>
            <a:ext cx="4550432" cy="367759"/>
            <a:chOff x="0" y="0"/>
            <a:chExt cx="4128067" cy="333623"/>
          </a:xfrm>
        </p:grpSpPr>
        <p:sp>
          <p:nvSpPr>
            <p:cNvPr id="42" name="Прямоугольник 60"/>
            <p:cNvSpPr txBox="1"/>
            <p:nvPr/>
          </p:nvSpPr>
          <p:spPr>
            <a:xfrm>
              <a:off x="554185" y="17277"/>
              <a:ext cx="3573882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t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lang="ru-RU" sz="1323" dirty="0"/>
                <a:t>Энергетическая инфраструктура</a:t>
              </a:r>
              <a:endParaRPr sz="1323" dirty="0"/>
            </a:p>
          </p:txBody>
        </p:sp>
        <p:sp>
          <p:nvSpPr>
            <p:cNvPr id="43" name="Прямоугольник 129"/>
            <p:cNvSpPr/>
            <p:nvPr/>
          </p:nvSpPr>
          <p:spPr>
            <a:xfrm>
              <a:off x="0" y="0"/>
              <a:ext cx="331226" cy="333623"/>
            </a:xfrm>
            <a:prstGeom prst="rect">
              <a:avLst/>
            </a:prstGeom>
            <a:solidFill>
              <a:srgbClr val="939BA0"/>
            </a:solidFill>
            <a:ln w="12700" cap="flat">
              <a:noFill/>
              <a:miter lim="400000"/>
            </a:ln>
            <a:effectLst/>
          </p:spPr>
          <p:txBody>
            <a:bodyPr wrap="square" lIns="50397" tIns="50397" rIns="50397" bIns="5039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3527"/>
            </a:p>
          </p:txBody>
        </p:sp>
        <p:pic>
          <p:nvPicPr>
            <p:cNvPr id="44" name="Рисунок 130" descr="Рисунок 130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8671" y="19870"/>
              <a:ext cx="293882" cy="293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" name="TextBox 44"/>
          <p:cNvSpPr txBox="1"/>
          <p:nvPr/>
        </p:nvSpPr>
        <p:spPr>
          <a:xfrm>
            <a:off x="308648" y="5352264"/>
            <a:ext cx="3889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50B46E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ГОРОДСКАЯ ЭКОНОМИКА</a:t>
            </a:r>
            <a:endParaRPr lang="ru-RU" sz="2400" dirty="0">
              <a:solidFill>
                <a:srgbClr val="50B46E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grpSp>
        <p:nvGrpSpPr>
          <p:cNvPr id="46" name="Group"/>
          <p:cNvGrpSpPr/>
          <p:nvPr/>
        </p:nvGrpSpPr>
        <p:grpSpPr>
          <a:xfrm>
            <a:off x="772123" y="6015481"/>
            <a:ext cx="3402936" cy="367759"/>
            <a:chOff x="0" y="0"/>
            <a:chExt cx="3087081" cy="333623"/>
          </a:xfrm>
        </p:grpSpPr>
        <p:sp>
          <p:nvSpPr>
            <p:cNvPr id="47" name="Прямоугольник 86"/>
            <p:cNvSpPr txBox="1"/>
            <p:nvPr/>
          </p:nvSpPr>
          <p:spPr>
            <a:xfrm>
              <a:off x="595604" y="40975"/>
              <a:ext cx="2491477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t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dirty="0" err="1"/>
                <a:t>Коммунальная</a:t>
              </a:r>
              <a:r>
                <a:rPr sz="1323" dirty="0"/>
                <a:t> </a:t>
              </a:r>
              <a:r>
                <a:rPr sz="1323" dirty="0" err="1"/>
                <a:t>инфраструктура</a:t>
              </a:r>
              <a:endParaRPr sz="1323" dirty="0"/>
            </a:p>
          </p:txBody>
        </p:sp>
        <p:sp>
          <p:nvSpPr>
            <p:cNvPr id="48" name="Прямоугольник 126"/>
            <p:cNvSpPr/>
            <p:nvPr/>
          </p:nvSpPr>
          <p:spPr>
            <a:xfrm>
              <a:off x="0" y="0"/>
              <a:ext cx="331226" cy="333623"/>
            </a:xfrm>
            <a:prstGeom prst="rect">
              <a:avLst/>
            </a:prstGeom>
            <a:solidFill>
              <a:srgbClr val="2F454F"/>
            </a:solidFill>
            <a:ln w="12700" cap="flat">
              <a:noFill/>
              <a:miter lim="400000"/>
            </a:ln>
            <a:effectLst/>
          </p:spPr>
          <p:txBody>
            <a:bodyPr wrap="square" lIns="50397" tIns="50397" rIns="50397" bIns="5039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3527"/>
            </a:p>
          </p:txBody>
        </p:sp>
        <p:pic>
          <p:nvPicPr>
            <p:cNvPr id="49" name="Рисунок 127" descr="Рисунок 127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8101" y="37613"/>
              <a:ext cx="256411" cy="2564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Group"/>
          <p:cNvGrpSpPr/>
          <p:nvPr/>
        </p:nvGrpSpPr>
        <p:grpSpPr>
          <a:xfrm>
            <a:off x="776508" y="7011327"/>
            <a:ext cx="2531334" cy="373156"/>
            <a:chOff x="0" y="-1"/>
            <a:chExt cx="2296379" cy="338519"/>
          </a:xfrm>
        </p:grpSpPr>
        <p:sp>
          <p:nvSpPr>
            <p:cNvPr id="51" name="Прямоугольник 61"/>
            <p:cNvSpPr txBox="1"/>
            <p:nvPr/>
          </p:nvSpPr>
          <p:spPr>
            <a:xfrm>
              <a:off x="591626" y="29654"/>
              <a:ext cx="1704753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t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dirty="0"/>
                <a:t>ИТ </a:t>
              </a:r>
              <a:r>
                <a:rPr lang="ru-RU" sz="1323" dirty="0"/>
                <a:t>и</a:t>
              </a:r>
              <a:r>
                <a:rPr sz="1323" dirty="0" err="1"/>
                <a:t>нфраструктура</a:t>
              </a:r>
              <a:endParaRPr sz="1323" dirty="0"/>
            </a:p>
          </p:txBody>
        </p:sp>
        <p:grpSp>
          <p:nvGrpSpPr>
            <p:cNvPr id="52" name="Группа 29"/>
            <p:cNvGrpSpPr/>
            <p:nvPr/>
          </p:nvGrpSpPr>
          <p:grpSpPr>
            <a:xfrm>
              <a:off x="0" y="-1"/>
              <a:ext cx="331226" cy="338519"/>
              <a:chOff x="0" y="0"/>
              <a:chExt cx="331225" cy="338517"/>
            </a:xfrm>
          </p:grpSpPr>
          <p:sp>
            <p:nvSpPr>
              <p:cNvPr id="53" name="Прямоугольник 143"/>
              <p:cNvSpPr/>
              <p:nvPr/>
            </p:nvSpPr>
            <p:spPr>
              <a:xfrm>
                <a:off x="-1" y="4894"/>
                <a:ext cx="331227" cy="333624"/>
              </a:xfrm>
              <a:prstGeom prst="rect">
                <a:avLst/>
              </a:prstGeom>
              <a:solidFill>
                <a:srgbClr val="2F45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3527"/>
              </a:p>
            </p:txBody>
          </p:sp>
          <p:pic>
            <p:nvPicPr>
              <p:cNvPr id="54" name="Рисунок 144" descr="Рисунок 144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34669" y="0"/>
                <a:ext cx="262578" cy="309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5" name="Group"/>
          <p:cNvGrpSpPr/>
          <p:nvPr/>
        </p:nvGrpSpPr>
        <p:grpSpPr>
          <a:xfrm>
            <a:off x="773590" y="6513405"/>
            <a:ext cx="3924601" cy="367759"/>
            <a:chOff x="0" y="0"/>
            <a:chExt cx="3560326" cy="333623"/>
          </a:xfrm>
        </p:grpSpPr>
        <p:sp>
          <p:nvSpPr>
            <p:cNvPr id="56" name="Прямоугольник 90"/>
            <p:cNvSpPr txBox="1"/>
            <p:nvPr/>
          </p:nvSpPr>
          <p:spPr>
            <a:xfrm>
              <a:off x="571012" y="17277"/>
              <a:ext cx="2989314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t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dirty="0" err="1"/>
                <a:t>Современные</a:t>
              </a:r>
              <a:r>
                <a:rPr sz="1323" dirty="0"/>
                <a:t> </a:t>
              </a:r>
              <a:r>
                <a:rPr sz="1323" dirty="0" err="1"/>
                <a:t>системы</a:t>
              </a:r>
              <a:r>
                <a:rPr sz="1323" dirty="0"/>
                <a:t> </a:t>
              </a:r>
              <a:r>
                <a:rPr sz="1323" dirty="0" err="1"/>
                <a:t>переработки</a:t>
              </a:r>
              <a:r>
                <a:rPr sz="1323" dirty="0"/>
                <a:t> ТКО</a:t>
              </a:r>
            </a:p>
          </p:txBody>
        </p:sp>
        <p:sp>
          <p:nvSpPr>
            <p:cNvPr id="57" name="Прямоугольник 146"/>
            <p:cNvSpPr/>
            <p:nvPr/>
          </p:nvSpPr>
          <p:spPr>
            <a:xfrm>
              <a:off x="0" y="0"/>
              <a:ext cx="331226" cy="333623"/>
            </a:xfrm>
            <a:prstGeom prst="rect">
              <a:avLst/>
            </a:prstGeom>
            <a:solidFill>
              <a:srgbClr val="2F454F"/>
            </a:solidFill>
            <a:ln w="12700" cap="flat">
              <a:noFill/>
              <a:miter lim="400000"/>
            </a:ln>
            <a:effectLst/>
          </p:spPr>
          <p:txBody>
            <a:bodyPr wrap="square" lIns="50397" tIns="50397" rIns="50397" bIns="5039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3527"/>
            </a:p>
          </p:txBody>
        </p:sp>
        <p:grpSp>
          <p:nvGrpSpPr>
            <p:cNvPr id="58" name="Рисунок 147"/>
            <p:cNvGrpSpPr/>
            <p:nvPr/>
          </p:nvGrpSpPr>
          <p:grpSpPr>
            <a:xfrm>
              <a:off x="19244" y="28876"/>
              <a:ext cx="283298" cy="283297"/>
              <a:chOff x="0" y="0"/>
              <a:chExt cx="283296" cy="283296"/>
            </a:xfrm>
          </p:grpSpPr>
          <p:sp>
            <p:nvSpPr>
              <p:cNvPr id="59" name="Square"/>
              <p:cNvSpPr/>
              <p:nvPr/>
            </p:nvSpPr>
            <p:spPr>
              <a:xfrm>
                <a:off x="0" y="0"/>
                <a:ext cx="283297" cy="283297"/>
              </a:xfrm>
              <a:prstGeom prst="rect">
                <a:avLst/>
              </a:prstGeom>
              <a:solidFill>
                <a:srgbClr val="2F45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endParaRPr sz="3527"/>
              </a:p>
            </p:txBody>
          </p:sp>
          <p:pic>
            <p:nvPicPr>
              <p:cNvPr id="60" name="image50.png" descr="image50.pn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0" y="0"/>
                <a:ext cx="283297" cy="2832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1" name="Group"/>
          <p:cNvGrpSpPr/>
          <p:nvPr/>
        </p:nvGrpSpPr>
        <p:grpSpPr>
          <a:xfrm>
            <a:off x="9716626" y="6095192"/>
            <a:ext cx="3467171" cy="508941"/>
            <a:chOff x="0" y="-66868"/>
            <a:chExt cx="3357694" cy="461701"/>
          </a:xfrm>
        </p:grpSpPr>
        <p:sp>
          <p:nvSpPr>
            <p:cNvPr id="62" name="Прямоугольник 110"/>
            <p:cNvSpPr txBox="1"/>
            <p:nvPr/>
          </p:nvSpPr>
          <p:spPr>
            <a:xfrm>
              <a:off x="473032" y="-66868"/>
              <a:ext cx="2884662" cy="46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ctr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/>
                <a:t>Проекты импортозамещения в ключевых отраслях</a:t>
              </a:r>
            </a:p>
          </p:txBody>
        </p:sp>
        <p:grpSp>
          <p:nvGrpSpPr>
            <p:cNvPr id="63" name="Группа 32"/>
            <p:cNvGrpSpPr/>
            <p:nvPr/>
          </p:nvGrpSpPr>
          <p:grpSpPr>
            <a:xfrm>
              <a:off x="0" y="0"/>
              <a:ext cx="331226" cy="333623"/>
              <a:chOff x="0" y="0"/>
              <a:chExt cx="331225" cy="333622"/>
            </a:xfrm>
          </p:grpSpPr>
          <p:sp>
            <p:nvSpPr>
              <p:cNvPr id="64" name="Прямоугольник 105"/>
              <p:cNvSpPr/>
              <p:nvPr/>
            </p:nvSpPr>
            <p:spPr>
              <a:xfrm>
                <a:off x="-1" y="-1"/>
                <a:ext cx="331227" cy="333624"/>
              </a:xfrm>
              <a:prstGeom prst="rect">
                <a:avLst/>
              </a:prstGeom>
              <a:solidFill>
                <a:srgbClr val="20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3527"/>
              </a:p>
            </p:txBody>
          </p:sp>
          <p:grpSp>
            <p:nvGrpSpPr>
              <p:cNvPr id="65" name="Рисунок 106"/>
              <p:cNvGrpSpPr/>
              <p:nvPr/>
            </p:nvGrpSpPr>
            <p:grpSpPr>
              <a:xfrm>
                <a:off x="31602" y="32449"/>
                <a:ext cx="259653" cy="259653"/>
                <a:chOff x="0" y="0"/>
                <a:chExt cx="259651" cy="259651"/>
              </a:xfrm>
            </p:grpSpPr>
            <p:sp>
              <p:nvSpPr>
                <p:cNvPr id="66" name="Square"/>
                <p:cNvSpPr/>
                <p:nvPr/>
              </p:nvSpPr>
              <p:spPr>
                <a:xfrm>
                  <a:off x="0" y="0"/>
                  <a:ext cx="259652" cy="259652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397" tIns="50397" rIns="50397" bIns="50397" numCol="1" anchor="ctr">
                  <a:noAutofit/>
                </a:bodyPr>
                <a:lstStyle/>
                <a:p>
                  <a:endParaRPr sz="3527"/>
                </a:p>
              </p:txBody>
            </p:sp>
            <p:pic>
              <p:nvPicPr>
                <p:cNvPr id="67" name="image36.png" descr="image36.png"/>
                <p:cNvPicPr>
                  <a:picLocks noChangeAspect="1"/>
                </p:cNvPicPr>
                <p:nvPr/>
              </p:nvPicPr>
              <p:blipFill>
                <a:blip r:embed="rId1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59652" cy="25965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68" name="Group"/>
          <p:cNvGrpSpPr/>
          <p:nvPr/>
        </p:nvGrpSpPr>
        <p:grpSpPr>
          <a:xfrm>
            <a:off x="9716626" y="5696368"/>
            <a:ext cx="2040779" cy="367759"/>
            <a:chOff x="0" y="0"/>
            <a:chExt cx="1858013" cy="333623"/>
          </a:xfrm>
        </p:grpSpPr>
        <p:sp>
          <p:nvSpPr>
            <p:cNvPr id="69" name="Прямоугольник 67"/>
            <p:cNvSpPr txBox="1"/>
            <p:nvPr/>
          </p:nvSpPr>
          <p:spPr>
            <a:xfrm>
              <a:off x="441817" y="30728"/>
              <a:ext cx="1416196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ctr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dirty="0" err="1"/>
                <a:t>Станкостроение</a:t>
              </a:r>
              <a:endParaRPr sz="1323" dirty="0"/>
            </a:p>
          </p:txBody>
        </p:sp>
        <p:grpSp>
          <p:nvGrpSpPr>
            <p:cNvPr id="70" name="Группа 36"/>
            <p:cNvGrpSpPr/>
            <p:nvPr/>
          </p:nvGrpSpPr>
          <p:grpSpPr>
            <a:xfrm>
              <a:off x="0" y="0"/>
              <a:ext cx="331226" cy="333623"/>
              <a:chOff x="0" y="0"/>
              <a:chExt cx="331225" cy="333622"/>
            </a:xfrm>
          </p:grpSpPr>
          <p:sp>
            <p:nvSpPr>
              <p:cNvPr id="71" name="Прямоугольник 116"/>
              <p:cNvSpPr/>
              <p:nvPr/>
            </p:nvSpPr>
            <p:spPr>
              <a:xfrm>
                <a:off x="-1" y="-1"/>
                <a:ext cx="331227" cy="333624"/>
              </a:xfrm>
              <a:prstGeom prst="rect">
                <a:avLst/>
              </a:prstGeom>
              <a:solidFill>
                <a:srgbClr val="20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3527"/>
              </a:p>
            </p:txBody>
          </p:sp>
          <p:grpSp>
            <p:nvGrpSpPr>
              <p:cNvPr id="72" name="Рисунок 117"/>
              <p:cNvGrpSpPr/>
              <p:nvPr/>
            </p:nvGrpSpPr>
            <p:grpSpPr>
              <a:xfrm>
                <a:off x="32691" y="18545"/>
                <a:ext cx="264762" cy="264762"/>
                <a:chOff x="0" y="0"/>
                <a:chExt cx="264760" cy="264760"/>
              </a:xfrm>
            </p:grpSpPr>
            <p:sp>
              <p:nvSpPr>
                <p:cNvPr id="73" name="Square"/>
                <p:cNvSpPr/>
                <p:nvPr/>
              </p:nvSpPr>
              <p:spPr>
                <a:xfrm rot="10800000" flipH="1">
                  <a:off x="0" y="0"/>
                  <a:ext cx="264761" cy="264761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397" tIns="50397" rIns="50397" bIns="50397" numCol="1" anchor="ctr">
                  <a:noAutofit/>
                </a:bodyPr>
                <a:lstStyle/>
                <a:p>
                  <a:endParaRPr sz="3527"/>
                </a:p>
              </p:txBody>
            </p:sp>
            <p:pic>
              <p:nvPicPr>
                <p:cNvPr id="74" name="image38.png" descr="image38.png"/>
                <p:cNvPicPr>
                  <a:picLocks noChangeAspect="1"/>
                </p:cNvPicPr>
                <p:nvPr/>
              </p:nvPicPr>
              <p:blipFill>
                <a:blip r:embed="rId16">
                  <a:extLst/>
                </a:blip>
                <a:stretch>
                  <a:fillRect/>
                </a:stretch>
              </p:blipFill>
              <p:spPr>
                <a:xfrm rot="10800000" flipH="1">
                  <a:off x="0" y="0"/>
                  <a:ext cx="264761" cy="2647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75" name="Group"/>
          <p:cNvGrpSpPr/>
          <p:nvPr/>
        </p:nvGrpSpPr>
        <p:grpSpPr>
          <a:xfrm>
            <a:off x="9716625" y="5216267"/>
            <a:ext cx="2830079" cy="374973"/>
            <a:chOff x="0" y="-6545"/>
            <a:chExt cx="2740714" cy="340168"/>
          </a:xfrm>
        </p:grpSpPr>
        <p:sp>
          <p:nvSpPr>
            <p:cNvPr id="76" name="Прямоугольник 81"/>
            <p:cNvSpPr txBox="1"/>
            <p:nvPr/>
          </p:nvSpPr>
          <p:spPr>
            <a:xfrm>
              <a:off x="470928" y="-6545"/>
              <a:ext cx="2269786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ctr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lang="ru-RU" sz="1323" dirty="0"/>
                <a:t>Фармацевтика, медтехника</a:t>
              </a:r>
              <a:endParaRPr sz="1323" dirty="0"/>
            </a:p>
          </p:txBody>
        </p:sp>
        <p:grpSp>
          <p:nvGrpSpPr>
            <p:cNvPr id="77" name="Группа 31"/>
            <p:cNvGrpSpPr/>
            <p:nvPr/>
          </p:nvGrpSpPr>
          <p:grpSpPr>
            <a:xfrm>
              <a:off x="0" y="0"/>
              <a:ext cx="331226" cy="333623"/>
              <a:chOff x="0" y="0"/>
              <a:chExt cx="331225" cy="333622"/>
            </a:xfrm>
          </p:grpSpPr>
          <p:sp>
            <p:nvSpPr>
              <p:cNvPr id="78" name="Прямоугольник 120"/>
              <p:cNvSpPr/>
              <p:nvPr/>
            </p:nvSpPr>
            <p:spPr>
              <a:xfrm>
                <a:off x="-1" y="-1"/>
                <a:ext cx="331227" cy="333624"/>
              </a:xfrm>
              <a:prstGeom prst="rect">
                <a:avLst/>
              </a:prstGeom>
              <a:solidFill>
                <a:srgbClr val="20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3527"/>
              </a:p>
            </p:txBody>
          </p:sp>
          <p:grpSp>
            <p:nvGrpSpPr>
              <p:cNvPr id="79" name="Рисунок 121"/>
              <p:cNvGrpSpPr/>
              <p:nvPr/>
            </p:nvGrpSpPr>
            <p:grpSpPr>
              <a:xfrm>
                <a:off x="42197" y="23812"/>
                <a:ext cx="243845" cy="243845"/>
                <a:chOff x="0" y="0"/>
                <a:chExt cx="243843" cy="243843"/>
              </a:xfrm>
            </p:grpSpPr>
            <p:sp>
              <p:nvSpPr>
                <p:cNvPr id="80" name="Square"/>
                <p:cNvSpPr/>
                <p:nvPr/>
              </p:nvSpPr>
              <p:spPr>
                <a:xfrm>
                  <a:off x="0" y="0"/>
                  <a:ext cx="243844" cy="243844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397" tIns="50397" rIns="50397" bIns="50397" numCol="1" anchor="ctr">
                  <a:noAutofit/>
                </a:bodyPr>
                <a:lstStyle/>
                <a:p>
                  <a:endParaRPr sz="3527"/>
                </a:p>
              </p:txBody>
            </p:sp>
            <p:pic>
              <p:nvPicPr>
                <p:cNvPr id="81" name="image40.png" descr="image40.png"/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43844" cy="2438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82" name="Group"/>
          <p:cNvGrpSpPr/>
          <p:nvPr/>
        </p:nvGrpSpPr>
        <p:grpSpPr>
          <a:xfrm>
            <a:off x="9716626" y="3822881"/>
            <a:ext cx="2983762" cy="367759"/>
            <a:chOff x="0" y="0"/>
            <a:chExt cx="2889547" cy="333623"/>
          </a:xfrm>
        </p:grpSpPr>
        <p:sp>
          <p:nvSpPr>
            <p:cNvPr id="83" name="Прямоугольник 71"/>
            <p:cNvSpPr txBox="1"/>
            <p:nvPr/>
          </p:nvSpPr>
          <p:spPr>
            <a:xfrm>
              <a:off x="489261" y="4569"/>
              <a:ext cx="2400286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ctr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dirty="0" err="1"/>
                <a:t>Информационные</a:t>
              </a:r>
              <a:r>
                <a:rPr sz="1323" dirty="0"/>
                <a:t> </a:t>
              </a:r>
              <a:r>
                <a:rPr sz="1323" dirty="0" err="1"/>
                <a:t>технологии</a:t>
              </a:r>
              <a:endParaRPr sz="1323" dirty="0"/>
            </a:p>
          </p:txBody>
        </p:sp>
        <p:grpSp>
          <p:nvGrpSpPr>
            <p:cNvPr id="84" name="Группа 34"/>
            <p:cNvGrpSpPr/>
            <p:nvPr/>
          </p:nvGrpSpPr>
          <p:grpSpPr>
            <a:xfrm>
              <a:off x="0" y="0"/>
              <a:ext cx="331226" cy="333623"/>
              <a:chOff x="0" y="0"/>
              <a:chExt cx="331225" cy="333622"/>
            </a:xfrm>
          </p:grpSpPr>
          <p:sp>
            <p:nvSpPr>
              <p:cNvPr id="85" name="Прямоугольник 123"/>
              <p:cNvSpPr/>
              <p:nvPr/>
            </p:nvSpPr>
            <p:spPr>
              <a:xfrm>
                <a:off x="-1" y="-1"/>
                <a:ext cx="331227" cy="333624"/>
              </a:xfrm>
              <a:prstGeom prst="rect">
                <a:avLst/>
              </a:prstGeom>
              <a:solidFill>
                <a:srgbClr val="20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3527"/>
              </a:p>
            </p:txBody>
          </p:sp>
          <p:grpSp>
            <p:nvGrpSpPr>
              <p:cNvPr id="86" name="Рисунок 124"/>
              <p:cNvGrpSpPr/>
              <p:nvPr/>
            </p:nvGrpSpPr>
            <p:grpSpPr>
              <a:xfrm>
                <a:off x="47444" y="55117"/>
                <a:ext cx="219629" cy="219628"/>
                <a:chOff x="0" y="0"/>
                <a:chExt cx="219627" cy="219627"/>
              </a:xfrm>
            </p:grpSpPr>
            <p:sp>
              <p:nvSpPr>
                <p:cNvPr id="87" name="Square"/>
                <p:cNvSpPr/>
                <p:nvPr/>
              </p:nvSpPr>
              <p:spPr>
                <a:xfrm>
                  <a:off x="0" y="0"/>
                  <a:ext cx="219628" cy="219628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397" tIns="50397" rIns="50397" bIns="50397" numCol="1" anchor="ctr">
                  <a:noAutofit/>
                </a:bodyPr>
                <a:lstStyle/>
                <a:p>
                  <a:endParaRPr sz="3527"/>
                </a:p>
              </p:txBody>
            </p:sp>
            <p:pic>
              <p:nvPicPr>
                <p:cNvPr id="88" name="image41.png" descr="image41.png"/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19628" cy="21962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89" name="Group"/>
          <p:cNvGrpSpPr/>
          <p:nvPr/>
        </p:nvGrpSpPr>
        <p:grpSpPr>
          <a:xfrm>
            <a:off x="9716626" y="4759504"/>
            <a:ext cx="3612250" cy="367759"/>
            <a:chOff x="0" y="0"/>
            <a:chExt cx="3498192" cy="333623"/>
          </a:xfrm>
        </p:grpSpPr>
        <p:sp>
          <p:nvSpPr>
            <p:cNvPr id="90" name="Прямоугольник 77"/>
            <p:cNvSpPr txBox="1"/>
            <p:nvPr/>
          </p:nvSpPr>
          <p:spPr>
            <a:xfrm>
              <a:off x="444318" y="41444"/>
              <a:ext cx="3053874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ctr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dirty="0" err="1"/>
                <a:t>Нефте</a:t>
              </a:r>
              <a:r>
                <a:rPr sz="1323" dirty="0"/>
                <a:t>-, </a:t>
              </a:r>
              <a:r>
                <a:rPr sz="1323" dirty="0" err="1"/>
                <a:t>газохимия</a:t>
              </a:r>
              <a:r>
                <a:rPr sz="1323" dirty="0"/>
                <a:t> и </a:t>
              </a:r>
              <a:r>
                <a:rPr sz="1323" dirty="0" err="1"/>
                <a:t>химия</a:t>
              </a:r>
              <a:r>
                <a:rPr sz="1323" dirty="0"/>
                <a:t> </a:t>
              </a:r>
              <a:r>
                <a:rPr sz="1323" dirty="0" err="1"/>
                <a:t>полимеров</a:t>
              </a:r>
              <a:endParaRPr sz="1323" dirty="0"/>
            </a:p>
          </p:txBody>
        </p:sp>
        <p:grpSp>
          <p:nvGrpSpPr>
            <p:cNvPr id="91" name="Группа 35"/>
            <p:cNvGrpSpPr/>
            <p:nvPr/>
          </p:nvGrpSpPr>
          <p:grpSpPr>
            <a:xfrm>
              <a:off x="0" y="0"/>
              <a:ext cx="331226" cy="333623"/>
              <a:chOff x="0" y="0"/>
              <a:chExt cx="331225" cy="333622"/>
            </a:xfrm>
          </p:grpSpPr>
          <p:sp>
            <p:nvSpPr>
              <p:cNvPr id="92" name="Прямоугольник 52"/>
              <p:cNvSpPr/>
              <p:nvPr/>
            </p:nvSpPr>
            <p:spPr>
              <a:xfrm>
                <a:off x="-1" y="-1"/>
                <a:ext cx="331227" cy="333624"/>
              </a:xfrm>
              <a:prstGeom prst="rect">
                <a:avLst/>
              </a:prstGeom>
              <a:solidFill>
                <a:srgbClr val="20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3527"/>
              </a:p>
            </p:txBody>
          </p:sp>
          <p:grpSp>
            <p:nvGrpSpPr>
              <p:cNvPr id="93" name="Рисунок 131"/>
              <p:cNvGrpSpPr/>
              <p:nvPr/>
            </p:nvGrpSpPr>
            <p:grpSpPr>
              <a:xfrm>
                <a:off x="27401" y="35109"/>
                <a:ext cx="272371" cy="272371"/>
                <a:chOff x="0" y="0"/>
                <a:chExt cx="272370" cy="272370"/>
              </a:xfrm>
            </p:grpSpPr>
            <p:sp>
              <p:nvSpPr>
                <p:cNvPr id="94" name="Square"/>
                <p:cNvSpPr/>
                <p:nvPr/>
              </p:nvSpPr>
              <p:spPr>
                <a:xfrm>
                  <a:off x="0" y="0"/>
                  <a:ext cx="272371" cy="272371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397" tIns="50397" rIns="50397" bIns="50397" numCol="1" anchor="ctr">
                  <a:noAutofit/>
                </a:bodyPr>
                <a:lstStyle/>
                <a:p>
                  <a:endParaRPr sz="3527"/>
                </a:p>
              </p:txBody>
            </p:sp>
            <p:pic>
              <p:nvPicPr>
                <p:cNvPr id="95" name="image44.png" descr="image44.png"/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72371" cy="27237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96" name="Group"/>
          <p:cNvGrpSpPr/>
          <p:nvPr/>
        </p:nvGrpSpPr>
        <p:grpSpPr>
          <a:xfrm>
            <a:off x="9716626" y="4286221"/>
            <a:ext cx="3388992" cy="377373"/>
            <a:chOff x="0" y="-1"/>
            <a:chExt cx="3281982" cy="342345"/>
          </a:xfrm>
        </p:grpSpPr>
        <p:sp>
          <p:nvSpPr>
            <p:cNvPr id="97" name="Прямоугольник 73"/>
            <p:cNvSpPr txBox="1"/>
            <p:nvPr/>
          </p:nvSpPr>
          <p:spPr>
            <a:xfrm>
              <a:off x="464657" y="12522"/>
              <a:ext cx="2817325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ctr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/>
                <a:t>Редкоземельные металлы</a:t>
              </a:r>
            </a:p>
          </p:txBody>
        </p:sp>
        <p:grpSp>
          <p:nvGrpSpPr>
            <p:cNvPr id="98" name="Группа 39"/>
            <p:cNvGrpSpPr/>
            <p:nvPr/>
          </p:nvGrpSpPr>
          <p:grpSpPr>
            <a:xfrm>
              <a:off x="0" y="-1"/>
              <a:ext cx="333623" cy="342345"/>
              <a:chOff x="0" y="0"/>
              <a:chExt cx="333622" cy="342343"/>
            </a:xfrm>
          </p:grpSpPr>
          <p:sp>
            <p:nvSpPr>
              <p:cNvPr id="99" name="Прямоугольник 132"/>
              <p:cNvSpPr/>
              <p:nvPr/>
            </p:nvSpPr>
            <p:spPr>
              <a:xfrm>
                <a:off x="-1" y="-1"/>
                <a:ext cx="331227" cy="333624"/>
              </a:xfrm>
              <a:prstGeom prst="rect">
                <a:avLst/>
              </a:prstGeom>
              <a:solidFill>
                <a:srgbClr val="20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3527"/>
              </a:p>
            </p:txBody>
          </p:sp>
          <p:grpSp>
            <p:nvGrpSpPr>
              <p:cNvPr id="100" name="Рисунок 133"/>
              <p:cNvGrpSpPr/>
              <p:nvPr/>
            </p:nvGrpSpPr>
            <p:grpSpPr>
              <a:xfrm>
                <a:off x="0" y="8721"/>
                <a:ext cx="333623" cy="333623"/>
                <a:chOff x="0" y="0"/>
                <a:chExt cx="333622" cy="333622"/>
              </a:xfrm>
            </p:grpSpPr>
            <p:sp>
              <p:nvSpPr>
                <p:cNvPr id="101" name="Square"/>
                <p:cNvSpPr/>
                <p:nvPr/>
              </p:nvSpPr>
              <p:spPr>
                <a:xfrm>
                  <a:off x="0" y="0"/>
                  <a:ext cx="333623" cy="333623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397" tIns="50397" rIns="50397" bIns="50397" numCol="1" anchor="ctr">
                  <a:noAutofit/>
                </a:bodyPr>
                <a:lstStyle/>
                <a:p>
                  <a:endParaRPr sz="3527"/>
                </a:p>
              </p:txBody>
            </p:sp>
            <p:pic>
              <p:nvPicPr>
                <p:cNvPr id="102" name="image45.png" descr="image45.png"/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333623" cy="33362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103" name="Group"/>
          <p:cNvGrpSpPr/>
          <p:nvPr/>
        </p:nvGrpSpPr>
        <p:grpSpPr>
          <a:xfrm>
            <a:off x="9716626" y="6624662"/>
            <a:ext cx="2651417" cy="367759"/>
            <a:chOff x="0" y="0"/>
            <a:chExt cx="2567697" cy="333623"/>
          </a:xfrm>
        </p:grpSpPr>
        <p:sp>
          <p:nvSpPr>
            <p:cNvPr id="104" name="Прямоугольник 91"/>
            <p:cNvSpPr txBox="1"/>
            <p:nvPr/>
          </p:nvSpPr>
          <p:spPr>
            <a:xfrm>
              <a:off x="459643" y="35809"/>
              <a:ext cx="2108054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ctr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dirty="0" err="1"/>
                <a:t>Диверсификация</a:t>
              </a:r>
              <a:r>
                <a:rPr sz="1323" dirty="0"/>
                <a:t> ОПК</a:t>
              </a:r>
            </a:p>
          </p:txBody>
        </p:sp>
        <p:grpSp>
          <p:nvGrpSpPr>
            <p:cNvPr id="105" name="Группа 38"/>
            <p:cNvGrpSpPr/>
            <p:nvPr/>
          </p:nvGrpSpPr>
          <p:grpSpPr>
            <a:xfrm>
              <a:off x="0" y="0"/>
              <a:ext cx="331226" cy="333623"/>
              <a:chOff x="0" y="0"/>
              <a:chExt cx="331225" cy="333622"/>
            </a:xfrm>
          </p:grpSpPr>
          <p:sp>
            <p:nvSpPr>
              <p:cNvPr id="106" name="Прямоугольник 135"/>
              <p:cNvSpPr/>
              <p:nvPr/>
            </p:nvSpPr>
            <p:spPr>
              <a:xfrm>
                <a:off x="-1" y="-1"/>
                <a:ext cx="331227" cy="333624"/>
              </a:xfrm>
              <a:prstGeom prst="rect">
                <a:avLst/>
              </a:prstGeom>
              <a:solidFill>
                <a:srgbClr val="20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3527"/>
              </a:p>
            </p:txBody>
          </p:sp>
          <p:grpSp>
            <p:nvGrpSpPr>
              <p:cNvPr id="107" name="Рисунок 136"/>
              <p:cNvGrpSpPr/>
              <p:nvPr/>
            </p:nvGrpSpPr>
            <p:grpSpPr>
              <a:xfrm>
                <a:off x="19476" y="20019"/>
                <a:ext cx="292272" cy="292271"/>
                <a:chOff x="0" y="0"/>
                <a:chExt cx="292270" cy="292270"/>
              </a:xfrm>
            </p:grpSpPr>
            <p:sp>
              <p:nvSpPr>
                <p:cNvPr id="108" name="Square"/>
                <p:cNvSpPr/>
                <p:nvPr/>
              </p:nvSpPr>
              <p:spPr>
                <a:xfrm>
                  <a:off x="0" y="0"/>
                  <a:ext cx="292271" cy="292271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397" tIns="50397" rIns="50397" bIns="50397" numCol="1" anchor="ctr">
                  <a:noAutofit/>
                </a:bodyPr>
                <a:lstStyle/>
                <a:p>
                  <a:endParaRPr sz="3527"/>
                </a:p>
              </p:txBody>
            </p:sp>
            <p:pic>
              <p:nvPicPr>
                <p:cNvPr id="109" name="image46.png" descr="image46.png"/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92271" cy="29227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110" name="Group"/>
          <p:cNvGrpSpPr/>
          <p:nvPr/>
        </p:nvGrpSpPr>
        <p:grpSpPr>
          <a:xfrm>
            <a:off x="9716626" y="3370225"/>
            <a:ext cx="2090942" cy="367761"/>
            <a:chOff x="-1" y="-1"/>
            <a:chExt cx="2024919" cy="333625"/>
          </a:xfrm>
        </p:grpSpPr>
        <p:sp>
          <p:nvSpPr>
            <p:cNvPr id="111" name="Прямоугольник 70"/>
            <p:cNvSpPr txBox="1"/>
            <p:nvPr/>
          </p:nvSpPr>
          <p:spPr>
            <a:xfrm>
              <a:off x="478625" y="19408"/>
              <a:ext cx="1546293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ctr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dirty="0" err="1"/>
                <a:t>Новые</a:t>
              </a:r>
              <a:r>
                <a:rPr sz="1323" dirty="0"/>
                <a:t> </a:t>
              </a:r>
              <a:r>
                <a:rPr sz="1323" dirty="0" err="1"/>
                <a:t>материалы</a:t>
              </a:r>
              <a:endParaRPr sz="1323" dirty="0"/>
            </a:p>
          </p:txBody>
        </p:sp>
        <p:grpSp>
          <p:nvGrpSpPr>
            <p:cNvPr id="112" name="Группа 40"/>
            <p:cNvGrpSpPr/>
            <p:nvPr/>
          </p:nvGrpSpPr>
          <p:grpSpPr>
            <a:xfrm>
              <a:off x="-1" y="-1"/>
              <a:ext cx="331228" cy="333625"/>
              <a:chOff x="-1" y="-1"/>
              <a:chExt cx="331227" cy="333624"/>
            </a:xfrm>
          </p:grpSpPr>
          <p:sp>
            <p:nvSpPr>
              <p:cNvPr id="113" name="Прямоугольник 138"/>
              <p:cNvSpPr/>
              <p:nvPr/>
            </p:nvSpPr>
            <p:spPr>
              <a:xfrm>
                <a:off x="-1" y="-1"/>
                <a:ext cx="331227" cy="333624"/>
              </a:xfrm>
              <a:prstGeom prst="rect">
                <a:avLst/>
              </a:prstGeom>
              <a:solidFill>
                <a:srgbClr val="20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3527"/>
              </a:p>
            </p:txBody>
          </p:sp>
          <p:grpSp>
            <p:nvGrpSpPr>
              <p:cNvPr id="114" name="Рисунок 139"/>
              <p:cNvGrpSpPr/>
              <p:nvPr/>
            </p:nvGrpSpPr>
            <p:grpSpPr>
              <a:xfrm>
                <a:off x="17681" y="34815"/>
                <a:ext cx="280557" cy="280557"/>
                <a:chOff x="0" y="-1"/>
                <a:chExt cx="280555" cy="280556"/>
              </a:xfrm>
            </p:grpSpPr>
            <p:sp>
              <p:nvSpPr>
                <p:cNvPr id="115" name="Square"/>
                <p:cNvSpPr/>
                <p:nvPr/>
              </p:nvSpPr>
              <p:spPr>
                <a:xfrm>
                  <a:off x="0" y="0"/>
                  <a:ext cx="280555" cy="280555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397" tIns="50397" rIns="50397" bIns="50397" numCol="1" anchor="ctr">
                  <a:noAutofit/>
                </a:bodyPr>
                <a:lstStyle/>
                <a:p>
                  <a:endParaRPr sz="3527"/>
                </a:p>
              </p:txBody>
            </p:sp>
            <p:pic>
              <p:nvPicPr>
                <p:cNvPr id="116" name="image47.png" descr="image47.png"/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0" y="-1"/>
                  <a:ext cx="280554" cy="2805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grpSp>
        <p:nvGrpSpPr>
          <p:cNvPr id="117" name="Group"/>
          <p:cNvGrpSpPr/>
          <p:nvPr/>
        </p:nvGrpSpPr>
        <p:grpSpPr>
          <a:xfrm>
            <a:off x="9716626" y="7101827"/>
            <a:ext cx="3612249" cy="367759"/>
            <a:chOff x="0" y="0"/>
            <a:chExt cx="3498190" cy="333623"/>
          </a:xfrm>
        </p:grpSpPr>
        <p:sp>
          <p:nvSpPr>
            <p:cNvPr id="118" name="Прямоугольник 79"/>
            <p:cNvSpPr txBox="1"/>
            <p:nvPr/>
          </p:nvSpPr>
          <p:spPr>
            <a:xfrm>
              <a:off x="485836" y="14173"/>
              <a:ext cx="3012354" cy="2770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397" tIns="50397" rIns="50397" bIns="50397" numCol="1" anchor="ctr">
              <a:spAutoFit/>
            </a:bodyPr>
            <a:lstStyle>
              <a:lvl1pPr>
                <a:defRPr sz="900">
                  <a:solidFill>
                    <a:srgbClr val="30454F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rPr sz="1323" dirty="0" err="1"/>
                <a:t>Электротехническое</a:t>
              </a:r>
              <a:r>
                <a:rPr sz="1323" dirty="0"/>
                <a:t> </a:t>
              </a:r>
              <a:r>
                <a:rPr sz="1323" dirty="0" err="1"/>
                <a:t>оборудование</a:t>
              </a:r>
              <a:endParaRPr sz="1323" dirty="0"/>
            </a:p>
          </p:txBody>
        </p:sp>
        <p:grpSp>
          <p:nvGrpSpPr>
            <p:cNvPr id="119" name="Группа 33"/>
            <p:cNvGrpSpPr/>
            <p:nvPr/>
          </p:nvGrpSpPr>
          <p:grpSpPr>
            <a:xfrm>
              <a:off x="0" y="0"/>
              <a:ext cx="331226" cy="333623"/>
              <a:chOff x="0" y="0"/>
              <a:chExt cx="331225" cy="333622"/>
            </a:xfrm>
          </p:grpSpPr>
          <p:sp>
            <p:nvSpPr>
              <p:cNvPr id="120" name="Прямоугольник 141"/>
              <p:cNvSpPr/>
              <p:nvPr/>
            </p:nvSpPr>
            <p:spPr>
              <a:xfrm>
                <a:off x="-1" y="-1"/>
                <a:ext cx="331227" cy="333624"/>
              </a:xfrm>
              <a:prstGeom prst="rect">
                <a:avLst/>
              </a:prstGeom>
              <a:solidFill>
                <a:srgbClr val="20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397" tIns="50397" rIns="50397" bIns="5039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3527"/>
              </a:p>
            </p:txBody>
          </p:sp>
          <p:grpSp>
            <p:nvGrpSpPr>
              <p:cNvPr id="121" name="Рисунок 142"/>
              <p:cNvGrpSpPr/>
              <p:nvPr/>
            </p:nvGrpSpPr>
            <p:grpSpPr>
              <a:xfrm>
                <a:off x="36566" y="37765"/>
                <a:ext cx="258092" cy="258092"/>
                <a:chOff x="0" y="0"/>
                <a:chExt cx="258091" cy="258091"/>
              </a:xfrm>
            </p:grpSpPr>
            <p:sp>
              <p:nvSpPr>
                <p:cNvPr id="122" name="Square"/>
                <p:cNvSpPr/>
                <p:nvPr/>
              </p:nvSpPr>
              <p:spPr>
                <a:xfrm>
                  <a:off x="0" y="0"/>
                  <a:ext cx="258092" cy="258092"/>
                </a:xfrm>
                <a:prstGeom prst="rect">
                  <a:avLst/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397" tIns="50397" rIns="50397" bIns="50397" numCol="1" anchor="ctr">
                  <a:noAutofit/>
                </a:bodyPr>
                <a:lstStyle/>
                <a:p>
                  <a:endParaRPr sz="3527"/>
                </a:p>
              </p:txBody>
            </p:sp>
            <p:pic>
              <p:nvPicPr>
                <p:cNvPr id="123" name="image48.png" descr="image48.png"/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258092" cy="258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sp>
        <p:nvSpPr>
          <p:cNvPr id="124" name="TextBox 123"/>
          <p:cNvSpPr txBox="1"/>
          <p:nvPr/>
        </p:nvSpPr>
        <p:spPr>
          <a:xfrm>
            <a:off x="9216031" y="2843258"/>
            <a:ext cx="3889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50B46E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ПРОМЫШЛЕННОСТЬ</a:t>
            </a:r>
            <a:endParaRPr lang="ru-RU" sz="2400" dirty="0">
              <a:solidFill>
                <a:srgbClr val="50B46E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140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 advAuto="0"/>
      <p:bldP spid="37" grpId="0" animBg="1" advAuto="0"/>
      <p:bldP spid="41" grpId="0" animBg="1" advAuto="0"/>
      <p:bldP spid="46" grpId="0" animBg="1" advAuto="0"/>
      <p:bldP spid="50" grpId="0" animBg="1" advAuto="0"/>
      <p:bldP spid="55" grpId="0" animBg="1" advAuto="0"/>
      <p:bldP spid="61" grpId="0" animBg="1" advAuto="0"/>
      <p:bldP spid="68" grpId="0" animBg="1" advAuto="0"/>
      <p:bldP spid="75" grpId="0" animBg="1" advAuto="0"/>
      <p:bldP spid="82" grpId="0" animBg="1" advAuto="0"/>
      <p:bldP spid="89" grpId="0" animBg="1" advAuto="0"/>
      <p:bldP spid="96" grpId="0" animBg="1" advAuto="0"/>
      <p:bldP spid="103" grpId="0" animBg="1" advAuto="0"/>
      <p:bldP spid="110" grpId="0" animBg="1" advAuto="0"/>
      <p:bldP spid="117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2838" b="31470"/>
          <a:stretch/>
        </p:blipFill>
        <p:spPr>
          <a:xfrm>
            <a:off x="10752335" y="84107"/>
            <a:ext cx="2571750" cy="79208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2479" y="286129"/>
            <a:ext cx="109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0454F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ООО «ПроГород»</a:t>
            </a:r>
            <a:endParaRPr lang="ru-RU" sz="2800" dirty="0">
              <a:solidFill>
                <a:srgbClr val="30454F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6541" y="943041"/>
            <a:ext cx="12646034" cy="90314"/>
          </a:xfrm>
          <a:prstGeom prst="rect">
            <a:avLst/>
          </a:prstGeom>
          <a:solidFill>
            <a:srgbClr val="4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54"/>
          </a:p>
        </p:txBody>
      </p:sp>
      <p:sp>
        <p:nvSpPr>
          <p:cNvPr id="5" name="AutoShape 2" descr="https://pppcenter.ru/local/templates/gchp/static/img/content/support-bg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pppcenter.ru/local/templates/gchp/static/img/content/support-bg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83583" y="1163843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«ПроГород» – компания созданная для реализации комплексных проектов освоения территории. Ключевые направления деятельности нацелены на развитие городской среды и улучшения качества жизни людей в регионах России.</a:t>
            </a:r>
            <a:endParaRPr lang="ru-RU" sz="18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9" name="AutoShape 8" descr="V ФОРУМ ЦЕНТРАЛЬНОГО ФЕДЕРАЛЬНОГО ОКРУГА ПО ГЧП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V ФОРУМ ЦЕНТРАЛЬНОГО ФЕДЕРАЛЬНОГО ОКРУГА ПО ГЧП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V ФОРУМ ЦЕНТРАЛЬНОГО ФЕДЕРАЛЬНОГО ОКРУГА ПО ГЧП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102999" y="2627709"/>
            <a:ext cx="564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50B46E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Консалтинг </a:t>
            </a:r>
            <a:endParaRPr lang="ru-RU" sz="2800" dirty="0">
              <a:solidFill>
                <a:srgbClr val="50B46E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2" name="AutoShape 2" descr="Мастер-девелопером Рижского грузового двора в Москве стала компания « ПроГород» - Realto.ru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07" y="1354002"/>
            <a:ext cx="3211437" cy="2760243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949432" y="2493275"/>
            <a:ext cx="864096" cy="792088"/>
            <a:chOff x="1323977" y="856070"/>
            <a:chExt cx="624675" cy="624675"/>
          </a:xfrm>
        </p:grpSpPr>
        <p:sp>
          <p:nvSpPr>
            <p:cNvPr id="18" name="Oval 42">
              <a:extLst>
                <a:ext uri="{FF2B5EF4-FFF2-40B4-BE49-F238E27FC236}">
                  <a16:creationId xmlns:a16="http://schemas.microsoft.com/office/drawing/2014/main" id="{89B20C4B-051E-1747-B8BF-AC7A7B69D323}"/>
                </a:ext>
              </a:extLst>
            </p:cNvPr>
            <p:cNvSpPr/>
            <p:nvPr/>
          </p:nvSpPr>
          <p:spPr>
            <a:xfrm>
              <a:off x="1323977" y="856070"/>
              <a:ext cx="624675" cy="62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9" tIns="34289" rIns="68559" bIns="34289" rtlCol="0" anchor="ctr"/>
            <a:lstStyle/>
            <a:p>
              <a:pPr algn="ctr" defTabSz="685494"/>
              <a:endParaRPr lang="en-US" sz="1400">
                <a:solidFill>
                  <a:prstClr val="white"/>
                </a:solidFill>
              </a:endParaRPr>
            </a:p>
          </p:txBody>
        </p:sp>
        <p:pic>
          <p:nvPicPr>
            <p:cNvPr id="19" name="Picture 8" descr="C:\Users\1\Downloads\lis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242" y="1046014"/>
              <a:ext cx="200025" cy="266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Прямоугольник 19"/>
          <p:cNvSpPr/>
          <p:nvPr/>
        </p:nvSpPr>
        <p:spPr>
          <a:xfrm>
            <a:off x="5029552" y="3232292"/>
            <a:ext cx="7487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en-US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Best use 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анализ и разработка концепции, мастер-планирование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Разработка стратегии развития</a:t>
            </a:r>
          </a:p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Подготовка мастер-плана развития (в т.ч. с привлечением экспертных партнеров)</a:t>
            </a:r>
            <a:endParaRPr lang="ru-RU" sz="18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28412" y="4736144"/>
            <a:ext cx="564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50B46E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Управление и контроль </a:t>
            </a:r>
            <a:r>
              <a:rPr lang="en-US" sz="2800" dirty="0" smtClean="0">
                <a:solidFill>
                  <a:srgbClr val="50B46E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SPV</a:t>
            </a:r>
            <a:r>
              <a:rPr lang="ru-RU" sz="2800" dirty="0" smtClean="0">
                <a:solidFill>
                  <a:srgbClr val="50B46E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 </a:t>
            </a:r>
            <a:endParaRPr lang="ru-RU" sz="2800" dirty="0">
              <a:solidFill>
                <a:srgbClr val="50B46E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65460" y="5541872"/>
            <a:ext cx="564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50B46E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Девелопмент</a:t>
            </a:r>
            <a:endParaRPr lang="ru-RU" sz="2800" dirty="0">
              <a:solidFill>
                <a:srgbClr val="50B46E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751335" y="5993501"/>
            <a:ext cx="5626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Привлечение партнеров, контроль реализации</a:t>
            </a:r>
            <a:endParaRPr lang="ru-RU" sz="18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87985" y="6475894"/>
            <a:ext cx="564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50B46E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Брокеридж</a:t>
            </a:r>
            <a:endParaRPr lang="ru-RU" sz="2800" dirty="0">
              <a:solidFill>
                <a:srgbClr val="50B46E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73860" y="6938897"/>
            <a:ext cx="55220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t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Управление продажами и арендным бизнесом</a:t>
            </a:r>
            <a:endParaRPr lang="ru-RU" sz="18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757606" y="5578870"/>
            <a:ext cx="624675" cy="624675"/>
            <a:chOff x="3458174" y="1872314"/>
            <a:chExt cx="624675" cy="624675"/>
          </a:xfrm>
        </p:grpSpPr>
        <p:sp>
          <p:nvSpPr>
            <p:cNvPr id="31" name="Oval 42">
              <a:extLst>
                <a:ext uri="{FF2B5EF4-FFF2-40B4-BE49-F238E27FC236}">
                  <a16:creationId xmlns:a16="http://schemas.microsoft.com/office/drawing/2014/main" id="{89B20C4B-051E-1747-B8BF-AC7A7B69D323}"/>
                </a:ext>
              </a:extLst>
            </p:cNvPr>
            <p:cNvSpPr/>
            <p:nvPr/>
          </p:nvSpPr>
          <p:spPr>
            <a:xfrm>
              <a:off x="3458174" y="1872314"/>
              <a:ext cx="624675" cy="62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9" tIns="34289" rIns="68559" bIns="34289"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2" name="Group 116">
              <a:extLst>
                <a:ext uri="{FF2B5EF4-FFF2-40B4-BE49-F238E27FC236}">
                  <a16:creationId xmlns:a16="http://schemas.microsoft.com/office/drawing/2014/main" id="{16B0E31C-1D03-9E47-B742-F1655C6E4EE9}"/>
                </a:ext>
              </a:extLst>
            </p:cNvPr>
            <p:cNvGrpSpPr/>
            <p:nvPr/>
          </p:nvGrpSpPr>
          <p:grpSpPr>
            <a:xfrm>
              <a:off x="3652064" y="2066204"/>
              <a:ext cx="236895" cy="236895"/>
              <a:chOff x="4119563" y="3255963"/>
              <a:chExt cx="346075" cy="346076"/>
            </a:xfrm>
          </p:grpSpPr>
          <p:sp>
            <p:nvSpPr>
              <p:cNvPr id="33" name="Rectangle 88">
                <a:extLst>
                  <a:ext uri="{FF2B5EF4-FFF2-40B4-BE49-F238E27FC236}">
                    <a16:creationId xmlns:a16="http://schemas.microsoft.com/office/drawing/2014/main" id="{E3810E1A-2CE8-2847-91BC-E5E1A93F1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563" y="3360738"/>
                <a:ext cx="136525" cy="241300"/>
              </a:xfrm>
              <a:prstGeom prst="rect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Rectangle 89">
                <a:extLst>
                  <a:ext uri="{FF2B5EF4-FFF2-40B4-BE49-F238E27FC236}">
                    <a16:creationId xmlns:a16="http://schemas.microsoft.com/office/drawing/2014/main" id="{0C9C1728-C8DA-0147-B7B5-7C55C3DF5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5438" y="3300413"/>
                <a:ext cx="104775" cy="60325"/>
              </a:xfrm>
              <a:prstGeom prst="rect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Line 90">
                <a:extLst>
                  <a:ext uri="{FF2B5EF4-FFF2-40B4-BE49-F238E27FC236}">
                    <a16:creationId xmlns:a16="http://schemas.microsoft.com/office/drawing/2014/main" id="{2E101408-11FE-1D4E-883D-413570BD9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79888" y="3255963"/>
                <a:ext cx="0" cy="4445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Rectangle 91">
                <a:extLst>
                  <a:ext uri="{FF2B5EF4-FFF2-40B4-BE49-F238E27FC236}">
                    <a16:creationId xmlns:a16="http://schemas.microsoft.com/office/drawing/2014/main" id="{3FAC21D2-8550-3043-B101-1FEB3E674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863" y="3390901"/>
                <a:ext cx="104775" cy="211138"/>
              </a:xfrm>
              <a:prstGeom prst="rect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92">
                <a:extLst>
                  <a:ext uri="{FF2B5EF4-FFF2-40B4-BE49-F238E27FC236}">
                    <a16:creationId xmlns:a16="http://schemas.microsoft.com/office/drawing/2014/main" id="{EDFEF26A-17DE-1D4C-B7F1-9A8EE829C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5151" y="3346451"/>
                <a:ext cx="76200" cy="44450"/>
              </a:xfrm>
              <a:prstGeom prst="rect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Line 93">
                <a:extLst>
                  <a:ext uri="{FF2B5EF4-FFF2-40B4-BE49-F238E27FC236}">
                    <a16:creationId xmlns:a16="http://schemas.microsoft.com/office/drawing/2014/main" id="{2D5DCC23-FF9C-AF40-90A8-C779FD480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6088" y="3451226"/>
                <a:ext cx="104775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Line 94">
                <a:extLst>
                  <a:ext uri="{FF2B5EF4-FFF2-40B4-BE49-F238E27FC236}">
                    <a16:creationId xmlns:a16="http://schemas.microsoft.com/office/drawing/2014/main" id="{5EF958B1-F2FA-EA49-9E04-D7F8C0049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6088" y="3602038"/>
                <a:ext cx="104775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Line 95">
                <a:extLst>
                  <a:ext uri="{FF2B5EF4-FFF2-40B4-BE49-F238E27FC236}">
                    <a16:creationId xmlns:a16="http://schemas.microsoft.com/office/drawing/2014/main" id="{7F1F75EE-CEDA-274F-86B9-6A01D35AAB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5601" y="3330576"/>
                <a:ext cx="4445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Line 96">
                <a:extLst>
                  <a:ext uri="{FF2B5EF4-FFF2-40B4-BE49-F238E27FC236}">
                    <a16:creationId xmlns:a16="http://schemas.microsoft.com/office/drawing/2014/main" id="{C792CCB1-CB84-FB42-86E8-D20B822B8D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9726" y="3390901"/>
                <a:ext cx="7620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Line 97">
                <a:extLst>
                  <a:ext uri="{FF2B5EF4-FFF2-40B4-BE49-F238E27FC236}">
                    <a16:creationId xmlns:a16="http://schemas.microsoft.com/office/drawing/2014/main" id="{E80CE2A9-A0DB-7044-BC13-635BFCC25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9726" y="3421063"/>
                <a:ext cx="7620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Line 98">
                <a:extLst>
                  <a:ext uri="{FF2B5EF4-FFF2-40B4-BE49-F238E27FC236}">
                    <a16:creationId xmlns:a16="http://schemas.microsoft.com/office/drawing/2014/main" id="{9F8C1B91-80A2-9E45-BABB-711DBF602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9726" y="3451226"/>
                <a:ext cx="7620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Line 99">
                <a:extLst>
                  <a:ext uri="{FF2B5EF4-FFF2-40B4-BE49-F238E27FC236}">
                    <a16:creationId xmlns:a16="http://schemas.microsoft.com/office/drawing/2014/main" id="{41559281-EA54-9244-BA89-BE3FF2D20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9726" y="3481388"/>
                <a:ext cx="7620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Line 100">
                <a:extLst>
                  <a:ext uri="{FF2B5EF4-FFF2-40B4-BE49-F238E27FC236}">
                    <a16:creationId xmlns:a16="http://schemas.microsoft.com/office/drawing/2014/main" id="{39E1399C-0F46-794E-A847-F758CDE2A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9726" y="3511551"/>
                <a:ext cx="7620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Line 101">
                <a:extLst>
                  <a:ext uri="{FF2B5EF4-FFF2-40B4-BE49-F238E27FC236}">
                    <a16:creationId xmlns:a16="http://schemas.microsoft.com/office/drawing/2014/main" id="{D5286013-D5AF-5F4E-A758-E3BA1D06B6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9726" y="3541713"/>
                <a:ext cx="7620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Line 102">
                <a:extLst>
                  <a:ext uri="{FF2B5EF4-FFF2-40B4-BE49-F238E27FC236}">
                    <a16:creationId xmlns:a16="http://schemas.microsoft.com/office/drawing/2014/main" id="{2E51CEEE-D296-1245-AC83-D700F9177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1026" y="3421063"/>
                <a:ext cx="4445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Line 103">
                <a:extLst>
                  <a:ext uri="{FF2B5EF4-FFF2-40B4-BE49-F238E27FC236}">
                    <a16:creationId xmlns:a16="http://schemas.microsoft.com/office/drawing/2014/main" id="{851CE68D-6438-EB4B-804E-DF899E3EE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1026" y="3451226"/>
                <a:ext cx="4445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Line 104">
                <a:extLst>
                  <a:ext uri="{FF2B5EF4-FFF2-40B4-BE49-F238E27FC236}">
                    <a16:creationId xmlns:a16="http://schemas.microsoft.com/office/drawing/2014/main" id="{4EF3C67A-32CC-DC40-BB5B-C661679484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1026" y="3481388"/>
                <a:ext cx="4445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Line 105">
                <a:extLst>
                  <a:ext uri="{FF2B5EF4-FFF2-40B4-BE49-F238E27FC236}">
                    <a16:creationId xmlns:a16="http://schemas.microsoft.com/office/drawing/2014/main" id="{2C6AE0FE-1BFF-D24F-A5BF-75113DC46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1026" y="3511551"/>
                <a:ext cx="4445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Line 106">
                <a:extLst>
                  <a:ext uri="{FF2B5EF4-FFF2-40B4-BE49-F238E27FC236}">
                    <a16:creationId xmlns:a16="http://schemas.microsoft.com/office/drawing/2014/main" id="{F1B3516F-338D-E74C-AFB4-DCB7CB9A5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1026" y="3541713"/>
                <a:ext cx="4445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Line 107">
                <a:extLst>
                  <a:ext uri="{FF2B5EF4-FFF2-40B4-BE49-F238E27FC236}">
                    <a16:creationId xmlns:a16="http://schemas.microsoft.com/office/drawing/2014/main" id="{A421E9A1-8098-DD41-9AA4-3D95373763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6251" y="3481388"/>
                <a:ext cx="4445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Line 108">
                <a:extLst>
                  <a:ext uri="{FF2B5EF4-FFF2-40B4-BE49-F238E27FC236}">
                    <a16:creationId xmlns:a16="http://schemas.microsoft.com/office/drawing/2014/main" id="{C73C0806-C7F1-3A4A-9C3B-58F799E9C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6251" y="3511551"/>
                <a:ext cx="4445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Line 109">
                <a:extLst>
                  <a:ext uri="{FF2B5EF4-FFF2-40B4-BE49-F238E27FC236}">
                    <a16:creationId xmlns:a16="http://schemas.microsoft.com/office/drawing/2014/main" id="{40219A5F-22E9-FB44-BFA5-07422A9F2A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6251" y="3541713"/>
                <a:ext cx="44450" cy="0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110">
                <a:extLst>
                  <a:ext uri="{FF2B5EF4-FFF2-40B4-BE49-F238E27FC236}">
                    <a16:creationId xmlns:a16="http://schemas.microsoft.com/office/drawing/2014/main" id="{CAA143EB-A27E-DF4B-95A7-5BDD67ADF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601" y="3571876"/>
                <a:ext cx="30163" cy="30163"/>
              </a:xfrm>
              <a:prstGeom prst="rect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111">
                <a:extLst>
                  <a:ext uri="{FF2B5EF4-FFF2-40B4-BE49-F238E27FC236}">
                    <a16:creationId xmlns:a16="http://schemas.microsoft.com/office/drawing/2014/main" id="{AE643F84-6301-8C43-97E3-1D5EE0BDC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5313" y="3571876"/>
                <a:ext cx="30163" cy="30163"/>
              </a:xfrm>
              <a:prstGeom prst="rect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8" name="Группа 57"/>
          <p:cNvGrpSpPr/>
          <p:nvPr/>
        </p:nvGrpSpPr>
        <p:grpSpPr>
          <a:xfrm>
            <a:off x="690322" y="4634689"/>
            <a:ext cx="624675" cy="624675"/>
            <a:chOff x="2090747" y="4162256"/>
            <a:chExt cx="624675" cy="624675"/>
          </a:xfrm>
        </p:grpSpPr>
        <p:sp>
          <p:nvSpPr>
            <p:cNvPr id="59" name="Oval 57">
              <a:extLst>
                <a:ext uri="{FF2B5EF4-FFF2-40B4-BE49-F238E27FC236}">
                  <a16:creationId xmlns:a16="http://schemas.microsoft.com/office/drawing/2014/main" id="{C3251958-BD29-0B49-A3C8-044D5B0609EA}"/>
                </a:ext>
              </a:extLst>
            </p:cNvPr>
            <p:cNvSpPr/>
            <p:nvPr/>
          </p:nvSpPr>
          <p:spPr>
            <a:xfrm>
              <a:off x="2090747" y="4162256"/>
              <a:ext cx="624675" cy="62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9" tIns="34289" rIns="68559" bIns="34289"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0" name="Group 151">
              <a:extLst>
                <a:ext uri="{FF2B5EF4-FFF2-40B4-BE49-F238E27FC236}">
                  <a16:creationId xmlns:a16="http://schemas.microsoft.com/office/drawing/2014/main" id="{F419E4EC-7A1C-614D-BB5B-7C2C30AD7225}"/>
                </a:ext>
              </a:extLst>
            </p:cNvPr>
            <p:cNvGrpSpPr/>
            <p:nvPr/>
          </p:nvGrpSpPr>
          <p:grpSpPr>
            <a:xfrm>
              <a:off x="2273916" y="4347198"/>
              <a:ext cx="258365" cy="254794"/>
              <a:chOff x="3002545" y="5772109"/>
              <a:chExt cx="344487" cy="339725"/>
            </a:xfrm>
          </p:grpSpPr>
          <p:sp>
            <p:nvSpPr>
              <p:cNvPr id="61" name="Freeform 171">
                <a:extLst>
                  <a:ext uri="{FF2B5EF4-FFF2-40B4-BE49-F238E27FC236}">
                    <a16:creationId xmlns:a16="http://schemas.microsoft.com/office/drawing/2014/main" id="{067F6DC0-04F3-B54D-AA68-DF9518C7A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545" y="5772109"/>
                <a:ext cx="203200" cy="293688"/>
              </a:xfrm>
              <a:custGeom>
                <a:avLst/>
                <a:gdLst>
                  <a:gd name="T0" fmla="*/ 54 w 54"/>
                  <a:gd name="T1" fmla="*/ 53 h 78"/>
                  <a:gd name="T2" fmla="*/ 44 w 54"/>
                  <a:gd name="T3" fmla="*/ 50 h 78"/>
                  <a:gd name="T4" fmla="*/ 44 w 54"/>
                  <a:gd name="T5" fmla="*/ 40 h 78"/>
                  <a:gd name="T6" fmla="*/ 50 w 54"/>
                  <a:gd name="T7" fmla="*/ 28 h 78"/>
                  <a:gd name="T8" fmla="*/ 50 w 54"/>
                  <a:gd name="T9" fmla="*/ 20 h 78"/>
                  <a:gd name="T10" fmla="*/ 52 w 54"/>
                  <a:gd name="T11" fmla="*/ 8 h 78"/>
                  <a:gd name="T12" fmla="*/ 26 w 54"/>
                  <a:gd name="T13" fmla="*/ 8 h 78"/>
                  <a:gd name="T14" fmla="*/ 22 w 54"/>
                  <a:gd name="T15" fmla="*/ 20 h 78"/>
                  <a:gd name="T16" fmla="*/ 22 w 54"/>
                  <a:gd name="T17" fmla="*/ 28 h 78"/>
                  <a:gd name="T18" fmla="*/ 28 w 54"/>
                  <a:gd name="T19" fmla="*/ 40 h 78"/>
                  <a:gd name="T20" fmla="*/ 28 w 54"/>
                  <a:gd name="T21" fmla="*/ 50 h 78"/>
                  <a:gd name="T22" fmla="*/ 2 w 54"/>
                  <a:gd name="T23" fmla="*/ 62 h 78"/>
                  <a:gd name="T24" fmla="*/ 0 w 54"/>
                  <a:gd name="T25" fmla="*/ 78 h 78"/>
                  <a:gd name="T26" fmla="*/ 42 w 54"/>
                  <a:gd name="T2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78">
                    <a:moveTo>
                      <a:pt x="54" y="53"/>
                    </a:moveTo>
                    <a:cubicBezTo>
                      <a:pt x="51" y="52"/>
                      <a:pt x="47" y="51"/>
                      <a:pt x="44" y="50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0"/>
                      <a:pt x="50" y="38"/>
                      <a:pt x="50" y="28"/>
                    </a:cubicBezTo>
                    <a:cubicBezTo>
                      <a:pt x="53" y="28"/>
                      <a:pt x="53" y="20"/>
                      <a:pt x="50" y="20"/>
                    </a:cubicBezTo>
                    <a:cubicBezTo>
                      <a:pt x="50" y="19"/>
                      <a:pt x="53" y="13"/>
                      <a:pt x="52" y="8"/>
                    </a:cubicBezTo>
                    <a:cubicBezTo>
                      <a:pt x="50" y="0"/>
                      <a:pt x="28" y="0"/>
                      <a:pt x="26" y="8"/>
                    </a:cubicBezTo>
                    <a:cubicBezTo>
                      <a:pt x="17" y="6"/>
                      <a:pt x="22" y="19"/>
                      <a:pt x="22" y="20"/>
                    </a:cubicBezTo>
                    <a:cubicBezTo>
                      <a:pt x="19" y="20"/>
                      <a:pt x="19" y="28"/>
                      <a:pt x="22" y="28"/>
                    </a:cubicBezTo>
                    <a:cubicBezTo>
                      <a:pt x="22" y="38"/>
                      <a:pt x="28" y="40"/>
                      <a:pt x="28" y="4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17" y="54"/>
                      <a:pt x="4" y="57"/>
                      <a:pt x="2" y="62"/>
                    </a:cubicBezTo>
                    <a:cubicBezTo>
                      <a:pt x="0" y="68"/>
                      <a:pt x="0" y="78"/>
                      <a:pt x="0" y="78"/>
                    </a:cubicBezTo>
                    <a:cubicBezTo>
                      <a:pt x="42" y="78"/>
                      <a:pt x="42" y="78"/>
                      <a:pt x="42" y="78"/>
                    </a:cubicBez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Oval 172">
                <a:extLst>
                  <a:ext uri="{FF2B5EF4-FFF2-40B4-BE49-F238E27FC236}">
                    <a16:creationId xmlns:a16="http://schemas.microsoft.com/office/drawing/2014/main" id="{9431E5BE-59D9-5541-808D-8E132A661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807" y="5961021"/>
                <a:ext cx="149225" cy="150813"/>
              </a:xfrm>
              <a:prstGeom prst="ellipse">
                <a:avLst/>
              </a:prstGeom>
              <a:noFill/>
              <a:ln w="12700" cap="flat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Line 173">
                <a:extLst>
                  <a:ext uri="{FF2B5EF4-FFF2-40B4-BE49-F238E27FC236}">
                    <a16:creationId xmlns:a16="http://schemas.microsoft.com/office/drawing/2014/main" id="{212A4F6E-3A63-514A-9F7C-01702369A9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2420" y="6021346"/>
                <a:ext cx="0" cy="60325"/>
              </a:xfrm>
              <a:prstGeom prst="line">
                <a:avLst/>
              </a:pr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Oval 174">
                <a:extLst>
                  <a:ext uri="{FF2B5EF4-FFF2-40B4-BE49-F238E27FC236}">
                    <a16:creationId xmlns:a16="http://schemas.microsoft.com/office/drawing/2014/main" id="{A9DFC021-EBF6-B04B-90A2-2CA90FF94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482" y="5983246"/>
                <a:ext cx="15875" cy="1587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5" name="Группа 64"/>
          <p:cNvGrpSpPr/>
          <p:nvPr/>
        </p:nvGrpSpPr>
        <p:grpSpPr>
          <a:xfrm>
            <a:off x="783686" y="6682282"/>
            <a:ext cx="624675" cy="624675"/>
            <a:chOff x="5148065" y="2908394"/>
            <a:chExt cx="624675" cy="624675"/>
          </a:xfrm>
        </p:grpSpPr>
        <p:sp>
          <p:nvSpPr>
            <p:cNvPr id="66" name="Oval 12">
              <a:extLst>
                <a:ext uri="{FF2B5EF4-FFF2-40B4-BE49-F238E27FC236}">
                  <a16:creationId xmlns:a16="http://schemas.microsoft.com/office/drawing/2014/main" id="{EF3C7DBF-6F0D-5D48-A9ED-31FBA9068DAF}"/>
                </a:ext>
              </a:extLst>
            </p:cNvPr>
            <p:cNvSpPr/>
            <p:nvPr/>
          </p:nvSpPr>
          <p:spPr>
            <a:xfrm>
              <a:off x="5148065" y="2908394"/>
              <a:ext cx="624675" cy="62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58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3" tIns="34289" rIns="68553" bIns="34289" rtlCol="0" anchor="ctr"/>
            <a:lstStyle/>
            <a:p>
              <a:pPr algn="ctr" defTabSz="685426"/>
              <a:endParaRPr lang="en-US" sz="1400">
                <a:solidFill>
                  <a:srgbClr val="FFFFFF"/>
                </a:solidFill>
              </a:endParaRPr>
            </a:p>
          </p:txBody>
        </p:sp>
        <p:grpSp>
          <p:nvGrpSpPr>
            <p:cNvPr id="67" name="Group 65">
              <a:extLst>
                <a:ext uri="{FF2B5EF4-FFF2-40B4-BE49-F238E27FC236}">
                  <a16:creationId xmlns:a16="http://schemas.microsoft.com/office/drawing/2014/main" id="{20FD6DD2-6121-8246-826A-B9178BFD0870}"/>
                </a:ext>
              </a:extLst>
            </p:cNvPr>
            <p:cNvGrpSpPr/>
            <p:nvPr/>
          </p:nvGrpSpPr>
          <p:grpSpPr>
            <a:xfrm>
              <a:off x="5330623" y="3102858"/>
              <a:ext cx="259556" cy="235744"/>
              <a:chOff x="1168401" y="747713"/>
              <a:chExt cx="346075" cy="314325"/>
            </a:xfrm>
          </p:grpSpPr>
          <p:sp>
            <p:nvSpPr>
              <p:cNvPr id="68" name="Freeform 23">
                <a:extLst>
                  <a:ext uri="{FF2B5EF4-FFF2-40B4-BE49-F238E27FC236}">
                    <a16:creationId xmlns:a16="http://schemas.microsoft.com/office/drawing/2014/main" id="{D0643BB9-F4BC-6B45-8925-D21040AFD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8401" y="747713"/>
                <a:ext cx="269875" cy="239713"/>
              </a:xfrm>
              <a:custGeom>
                <a:avLst/>
                <a:gdLst>
                  <a:gd name="T0" fmla="*/ 56 w 72"/>
                  <a:gd name="T1" fmla="*/ 0 h 64"/>
                  <a:gd name="T2" fmla="*/ 16 w 72"/>
                  <a:gd name="T3" fmla="*/ 0 h 64"/>
                  <a:gd name="T4" fmla="*/ 0 w 72"/>
                  <a:gd name="T5" fmla="*/ 16 h 64"/>
                  <a:gd name="T6" fmla="*/ 0 w 72"/>
                  <a:gd name="T7" fmla="*/ 32 h 64"/>
                  <a:gd name="T8" fmla="*/ 16 w 72"/>
                  <a:gd name="T9" fmla="*/ 48 h 64"/>
                  <a:gd name="T10" fmla="*/ 22 w 72"/>
                  <a:gd name="T11" fmla="*/ 48 h 64"/>
                  <a:gd name="T12" fmla="*/ 22 w 72"/>
                  <a:gd name="T13" fmla="*/ 64 h 64"/>
                  <a:gd name="T14" fmla="*/ 38 w 72"/>
                  <a:gd name="T15" fmla="*/ 48 h 64"/>
                  <a:gd name="T16" fmla="*/ 56 w 72"/>
                  <a:gd name="T17" fmla="*/ 48 h 64"/>
                  <a:gd name="T18" fmla="*/ 72 w 72"/>
                  <a:gd name="T19" fmla="*/ 32 h 64"/>
                  <a:gd name="T20" fmla="*/ 72 w 72"/>
                  <a:gd name="T21" fmla="*/ 16 h 64"/>
                  <a:gd name="T22" fmla="*/ 56 w 72"/>
                  <a:gd name="T2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64">
                    <a:moveTo>
                      <a:pt x="5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64"/>
                      <a:pt x="22" y="64"/>
                      <a:pt x="22" y="64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65" y="48"/>
                      <a:pt x="72" y="41"/>
                      <a:pt x="72" y="32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2" y="7"/>
                      <a:pt x="65" y="0"/>
                      <a:pt x="56" y="0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26"/>
                <a:endParaRPr lang="id-ID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Freeform 24">
                <a:extLst>
                  <a:ext uri="{FF2B5EF4-FFF2-40B4-BE49-F238E27FC236}">
                    <a16:creationId xmlns:a16="http://schemas.microsoft.com/office/drawing/2014/main" id="{20619BFD-4E98-CE4A-BBBE-7D0216B68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01" y="912813"/>
                <a:ext cx="180975" cy="149225"/>
              </a:xfrm>
              <a:custGeom>
                <a:avLst/>
                <a:gdLst>
                  <a:gd name="T0" fmla="*/ 0 w 48"/>
                  <a:gd name="T1" fmla="*/ 18 h 40"/>
                  <a:gd name="T2" fmla="*/ 10 w 48"/>
                  <a:gd name="T3" fmla="*/ 28 h 40"/>
                  <a:gd name="T4" fmla="*/ 20 w 48"/>
                  <a:gd name="T5" fmla="*/ 28 h 40"/>
                  <a:gd name="T6" fmla="*/ 32 w 48"/>
                  <a:gd name="T7" fmla="*/ 40 h 40"/>
                  <a:gd name="T8" fmla="*/ 32 w 48"/>
                  <a:gd name="T9" fmla="*/ 28 h 40"/>
                  <a:gd name="T10" fmla="*/ 38 w 48"/>
                  <a:gd name="T11" fmla="*/ 28 h 40"/>
                  <a:gd name="T12" fmla="*/ 48 w 48"/>
                  <a:gd name="T13" fmla="*/ 18 h 40"/>
                  <a:gd name="T14" fmla="*/ 48 w 48"/>
                  <a:gd name="T15" fmla="*/ 10 h 40"/>
                  <a:gd name="T16" fmla="*/ 38 w 48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40">
                    <a:moveTo>
                      <a:pt x="0" y="18"/>
                    </a:moveTo>
                    <a:cubicBezTo>
                      <a:pt x="0" y="24"/>
                      <a:pt x="4" y="28"/>
                      <a:pt x="1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44" y="28"/>
                      <a:pt x="48" y="24"/>
                      <a:pt x="48" y="18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4"/>
                      <a:pt x="44" y="0"/>
                      <a:pt x="38" y="0"/>
                    </a:cubicBez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426"/>
                <a:endParaRPr lang="id-ID" sz="1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" name="AutoShape 4" descr="ПроГород» - Город «В лесу» — ПроГород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ЖК Микрогород В Лесу: цены на квартиры с официального сайта застройщика  ПроГород ВЭБ.РФ , отзывы, фото, планировки - ГдеЭтотДом.РУ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079" y="4761889"/>
            <a:ext cx="4436496" cy="2495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1250" name="Picture 2" descr="http://qrcoder.ru/code/?https%3A%2F%2Fprogorod.veb.ru%2F&amp;6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446" y="5577740"/>
            <a:ext cx="1885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63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22479" y="286129"/>
            <a:ext cx="109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0454F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Фонд содействия инновациям</a:t>
            </a:r>
            <a:endParaRPr lang="ru-RU" sz="2800" dirty="0">
              <a:solidFill>
                <a:srgbClr val="30454F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6541" y="943041"/>
            <a:ext cx="12646034" cy="90314"/>
          </a:xfrm>
          <a:prstGeom prst="rect">
            <a:avLst/>
          </a:prstGeom>
          <a:solidFill>
            <a:srgbClr val="4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54"/>
          </a:p>
        </p:txBody>
      </p:sp>
      <p:sp>
        <p:nvSpPr>
          <p:cNvPr id="18" name="Прямоугольник 17"/>
          <p:cNvSpPr/>
          <p:nvPr/>
        </p:nvSpPr>
        <p:spPr>
          <a:xfrm>
            <a:off x="289591" y="1167047"/>
            <a:ext cx="1589734" cy="1393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17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6" y="1167330"/>
            <a:ext cx="1505421" cy="740583"/>
          </a:xfrm>
          <a:prstGeom prst="rect">
            <a:avLst/>
          </a:prstGeom>
        </p:spPr>
      </p:pic>
      <p:pic>
        <p:nvPicPr>
          <p:cNvPr id="20" name="Picture 2" descr="F:\Логотипы\LOGO_VEB_R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666" y="225420"/>
            <a:ext cx="738160" cy="5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111375" y="1105374"/>
            <a:ext cx="1080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Государственный институт развития, целью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которого 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является развитие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инновационного предпринимательства путем оказания поддержки молодым изобретателям и малым компаниям, реализующим перспективные высокотехнологичные 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проекты</a:t>
            </a:r>
            <a:endParaRPr lang="ru-RU" sz="18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5189" y="6660157"/>
            <a:ext cx="2448272" cy="504056"/>
          </a:xfrm>
          <a:prstGeom prst="roundRect">
            <a:avLst/>
          </a:prstGeom>
          <a:solidFill>
            <a:srgbClr val="FF3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Инношкольник</a:t>
            </a:r>
            <a:endParaRPr lang="ru-RU" sz="1800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91295" y="6156101"/>
            <a:ext cx="2448272" cy="504056"/>
          </a:xfrm>
          <a:prstGeom prst="roundRect">
            <a:avLst/>
          </a:prstGeom>
          <a:solidFill>
            <a:srgbClr val="5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до 500 тыс. руб.</a:t>
            </a:r>
            <a:endParaRPr lang="ru-RU" sz="1800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111375" y="5652045"/>
            <a:ext cx="2448272" cy="504056"/>
          </a:xfrm>
          <a:prstGeom prst="roundRect">
            <a:avLst/>
          </a:prstGeom>
          <a:solidFill>
            <a:srgbClr val="0D7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до 1,0 млн. руб.</a:t>
            </a:r>
            <a:endParaRPr lang="ru-RU" sz="1800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975471" y="5147989"/>
            <a:ext cx="2448272" cy="504056"/>
          </a:xfrm>
          <a:prstGeom prst="roundRect">
            <a:avLst/>
          </a:prstGeom>
          <a:solidFill>
            <a:srgbClr val="EE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до 24 млн. руб.</a:t>
            </a:r>
            <a:endParaRPr lang="ru-RU" sz="18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1679327" y="5292005"/>
            <a:ext cx="0" cy="864096"/>
          </a:xfrm>
          <a:prstGeom prst="straightConnector1">
            <a:avLst/>
          </a:prstGeom>
          <a:ln w="25400">
            <a:solidFill>
              <a:srgbClr val="5E3D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3839567" y="4643933"/>
            <a:ext cx="2448272" cy="504056"/>
          </a:xfrm>
          <a:prstGeom prst="roundRect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до 20 млн. руб.</a:t>
            </a:r>
            <a:endParaRPr lang="ru-RU" sz="1800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559647" y="4139877"/>
            <a:ext cx="2448272" cy="504056"/>
          </a:xfrm>
          <a:prstGeom prst="roundRect">
            <a:avLst/>
          </a:prstGeom>
          <a:solidFill>
            <a:srgbClr val="26A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до 15 млн. руб.</a:t>
            </a:r>
            <a:endParaRPr lang="ru-RU" sz="1800" dirty="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423743" y="3632326"/>
            <a:ext cx="2448272" cy="504056"/>
          </a:xfrm>
          <a:prstGeom prst="roundRect">
            <a:avLst/>
          </a:prstGeom>
          <a:solidFill>
            <a:srgbClr val="20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до 24 млн. руб.</a:t>
            </a:r>
            <a:endParaRPr lang="ru-RU" sz="1800" dirty="0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287839" y="3131765"/>
            <a:ext cx="2448272" cy="504056"/>
          </a:xfrm>
          <a:prstGeom prst="roundRect">
            <a:avLst/>
          </a:prstGeom>
          <a:solidFill>
            <a:srgbClr val="56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до 25 млн. руб.</a:t>
            </a:r>
            <a:endParaRPr lang="ru-RU" sz="1800" dirty="0"/>
          </a:p>
        </p:txBody>
      </p:sp>
      <p:cxnSp>
        <p:nvCxnSpPr>
          <p:cNvPr id="43" name="Прямая со стрелкой 42"/>
          <p:cNvCxnSpPr/>
          <p:nvPr/>
        </p:nvCxnSpPr>
        <p:spPr>
          <a:xfrm flipV="1">
            <a:off x="2399407" y="4787949"/>
            <a:ext cx="0" cy="864096"/>
          </a:xfrm>
          <a:prstGeom prst="straightConnector1">
            <a:avLst/>
          </a:prstGeom>
          <a:ln w="25400">
            <a:solidFill>
              <a:srgbClr val="0D7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3335511" y="4283893"/>
            <a:ext cx="0" cy="864096"/>
          </a:xfrm>
          <a:prstGeom prst="straightConnector1">
            <a:avLst/>
          </a:prstGeom>
          <a:ln w="25400">
            <a:solidFill>
              <a:srgbClr val="EE32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4161723" y="3779837"/>
            <a:ext cx="0" cy="864096"/>
          </a:xfrm>
          <a:prstGeom prst="straightConnector1">
            <a:avLst/>
          </a:prstGeom>
          <a:ln w="25400">
            <a:solidFill>
              <a:srgbClr val="50B46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4919687" y="3308950"/>
            <a:ext cx="0" cy="864096"/>
          </a:xfrm>
          <a:prstGeom prst="straightConnector1">
            <a:avLst/>
          </a:prstGeom>
          <a:ln w="25400">
            <a:solidFill>
              <a:srgbClr val="26A9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5783783" y="2824376"/>
            <a:ext cx="0" cy="864096"/>
          </a:xfrm>
          <a:prstGeom prst="straightConnector1">
            <a:avLst/>
          </a:prstGeom>
          <a:ln w="25400">
            <a:solidFill>
              <a:srgbClr val="20B6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6627449" y="2337141"/>
            <a:ext cx="0" cy="864096"/>
          </a:xfrm>
          <a:prstGeom prst="straightConnector1">
            <a:avLst/>
          </a:prstGeom>
          <a:ln w="25400">
            <a:solidFill>
              <a:srgbClr val="5658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1093736" y="4968321"/>
            <a:ext cx="1134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b="1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УМНИК</a:t>
            </a:r>
            <a:endParaRPr lang="ru-RU" sz="12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543842" y="4347480"/>
            <a:ext cx="1711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b="1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СТУДЕНЧЕСКИЙ СТАРТАП</a:t>
            </a:r>
            <a:endParaRPr lang="ru-RU" sz="12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730388" y="3928634"/>
            <a:ext cx="1134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b="1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СТАРТ</a:t>
            </a:r>
            <a:endParaRPr lang="ru-RU" sz="12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533182" y="3462748"/>
            <a:ext cx="11344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b="1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РАЗВИТИЕ</a:t>
            </a:r>
            <a:endParaRPr lang="ru-RU" sz="12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462660" y="2967088"/>
            <a:ext cx="23556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b="1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ИНТЕРНАЦИОНАЛИЗАЦИЯ</a:t>
            </a:r>
            <a:endParaRPr lang="ru-RU" sz="12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408443" y="2495969"/>
            <a:ext cx="21892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b="1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КОМЕРЦИАНАЛИЗАЦИЯ</a:t>
            </a:r>
            <a:endParaRPr lang="ru-RU" sz="12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925627" y="2054243"/>
            <a:ext cx="14651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200" b="1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КООПЕРАЦИЯ</a:t>
            </a:r>
            <a:endParaRPr lang="ru-RU" sz="12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864865" y="6198492"/>
            <a:ext cx="4727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t">
              <a:buFont typeface="Wingdings" panose="05000000000000000000" pitchFamily="2" charset="2"/>
              <a:buChar char="§"/>
            </a:pP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Поддержка коммерчески ориентированных научно-технических проектов молодых ученых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612481" y="5690941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t">
              <a:buFont typeface="Wingdings" panose="05000000000000000000" pitchFamily="2" charset="2"/>
              <a:buChar char="§"/>
            </a:pP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Поддержка  студенческих </a:t>
            </a:r>
            <a:r>
              <a:rPr lang="ru-RU" sz="12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стартап</a:t>
            </a: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-проектов, имеющих потенциал коммерциализации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5429207" y="5169184"/>
            <a:ext cx="5035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t">
              <a:buFont typeface="Wingdings" panose="05000000000000000000" pitchFamily="2" charset="2"/>
              <a:buChar char="§"/>
            </a:pP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Поддержка </a:t>
            </a:r>
            <a:r>
              <a:rPr lang="ru-RU" sz="12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стартапов</a:t>
            </a: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на ранних стадиях </a:t>
            </a:r>
            <a:r>
              <a:rPr lang="ru-RU" sz="12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развития: Старт-1 (до 4 млн. руб.); Старт-2 (до 8 млн. руб.)); Бизнес-старт (до 12 млн. руб.)</a:t>
            </a:r>
            <a:endParaRPr lang="ru-RU" sz="12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6317140" y="4675726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t">
              <a:buFont typeface="Wingdings" panose="05000000000000000000" pitchFamily="2" charset="2"/>
              <a:buChar char="§"/>
            </a:pP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Поддержка компаний, имеющих опыт разработки и продаж наукоемкой продукции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093047" y="4182268"/>
            <a:ext cx="5171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t">
              <a:buFont typeface="Wingdings" panose="05000000000000000000" pitchFamily="2" charset="2"/>
              <a:buChar char="§"/>
            </a:pP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Содействие международному сотрудничеству, поддержка проектов по разработке </a:t>
            </a:r>
            <a:r>
              <a:rPr lang="ru-RU" sz="1200" dirty="0" err="1">
                <a:latin typeface="DIN Pro Regular" panose="020B0504020101020102" pitchFamily="34" charset="0"/>
                <a:cs typeface="DIN Pro Regular" panose="020B0504020101020102" pitchFamily="34" charset="0"/>
              </a:rPr>
              <a:t>несырьевой</a:t>
            </a: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 экспортно-ориентированной продукции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7889337" y="3660511"/>
            <a:ext cx="5550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t">
              <a:buFont typeface="Wingdings" panose="05000000000000000000" pitchFamily="2" charset="2"/>
              <a:buChar char="§"/>
            </a:pP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Поддержка малых инновационных предприятий, завершивших НИОКР и планирующих </a:t>
            </a:r>
            <a:r>
              <a:rPr lang="ru-RU" sz="12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создание/расширение </a:t>
            </a: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производства </a:t>
            </a:r>
            <a:r>
              <a:rPr lang="ru-RU" sz="12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инновац. </a:t>
            </a: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продукции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8765819" y="3154124"/>
            <a:ext cx="4578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t">
              <a:buFont typeface="Wingdings" panose="05000000000000000000" pitchFamily="2" charset="2"/>
              <a:buChar char="§"/>
            </a:pPr>
            <a:r>
              <a:rPr lang="ru-RU" sz="12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Поддержка инновационной деятельности малых предприятий в интересах средних и крупных компаний</a:t>
            </a:r>
          </a:p>
        </p:txBody>
      </p:sp>
      <p:pic>
        <p:nvPicPr>
          <p:cNvPr id="180226" name="Picture 2" descr="http://qrcoder.ru/code/?https%3A%2F%2Ffasie.ru%2F&amp;6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876" y="5564562"/>
            <a:ext cx="1885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Равнобедренный треугольник 48"/>
          <p:cNvSpPr/>
          <p:nvPr/>
        </p:nvSpPr>
        <p:spPr>
          <a:xfrm rot="10800000">
            <a:off x="11516692" y="5219996"/>
            <a:ext cx="1296144" cy="360040"/>
          </a:xfrm>
          <a:prstGeom prst="triangle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266539" y="1118482"/>
            <a:ext cx="12646036" cy="1071477"/>
          </a:xfrm>
          <a:prstGeom prst="rect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9" dirty="0">
              <a:solidFill>
                <a:schemeClr val="bg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66539" y="251445"/>
            <a:ext cx="10773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435861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ВЭБ.РФ - государственная корпорация развития</a:t>
            </a:r>
          </a:p>
        </p:txBody>
      </p:sp>
      <p:sp>
        <p:nvSpPr>
          <p:cNvPr id="45" name="AutoShape 15" descr="https://avatars.mds.yandex.net/get-zen_doc/1716636/pub_5df9b89b8f011100ad77ca1f_5dfadde71a86089cbe355d70/scale_1200"/>
          <p:cNvSpPr>
            <a:spLocks noChangeAspect="1" noChangeArrowheads="1"/>
          </p:cNvSpPr>
          <p:nvPr/>
        </p:nvSpPr>
        <p:spPr bwMode="auto">
          <a:xfrm>
            <a:off x="464936" y="407349"/>
            <a:ext cx="328979" cy="3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endParaRPr lang="ru-RU" sz="2954"/>
          </a:p>
        </p:txBody>
      </p:sp>
      <p:sp>
        <p:nvSpPr>
          <p:cNvPr id="54" name="AutoShape 39" descr="https://kemgorsovet.ru/assets/images/news/2016/April/seredyuk-ilya-vladimirovich-682x1024.jpg"/>
          <p:cNvSpPr>
            <a:spLocks noChangeAspect="1" noChangeArrowheads="1"/>
          </p:cNvSpPr>
          <p:nvPr/>
        </p:nvSpPr>
        <p:spPr bwMode="auto">
          <a:xfrm>
            <a:off x="793915" y="736328"/>
            <a:ext cx="328979" cy="3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endParaRPr lang="ru-RU" sz="2954"/>
          </a:p>
        </p:txBody>
      </p:sp>
      <p:sp>
        <p:nvSpPr>
          <p:cNvPr id="49" name="Прямоугольник 48"/>
          <p:cNvSpPr/>
          <p:nvPr/>
        </p:nvSpPr>
        <p:spPr>
          <a:xfrm>
            <a:off x="266541" y="943041"/>
            <a:ext cx="12646034" cy="90314"/>
          </a:xfrm>
          <a:prstGeom prst="rect">
            <a:avLst/>
          </a:prstGeom>
          <a:solidFill>
            <a:srgbClr val="4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54"/>
          </a:p>
        </p:txBody>
      </p:sp>
      <p:grpSp>
        <p:nvGrpSpPr>
          <p:cNvPr id="2" name="Группа 1"/>
          <p:cNvGrpSpPr/>
          <p:nvPr/>
        </p:nvGrpSpPr>
        <p:grpSpPr>
          <a:xfrm>
            <a:off x="823748" y="1180909"/>
            <a:ext cx="1802847" cy="789710"/>
            <a:chOff x="884592" y="1142960"/>
            <a:chExt cx="1802847" cy="78971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884592" y="1387905"/>
              <a:ext cx="1802847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94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739</a:t>
              </a:r>
              <a:r>
                <a:rPr lang="ru-RU" sz="2058" dirty="0">
                  <a:latin typeface="+mj-lt"/>
                  <a:cs typeface="Arial" panose="020B0604020202020204" pitchFamily="34" charset="0"/>
                </a:rPr>
                <a:t> млрд руб.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884592" y="1142960"/>
              <a:ext cx="18028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>
                  <a:latin typeface="DIN Pro Cond Bold" panose="020B0806020101010102" pitchFamily="34" charset="-52"/>
                  <a:cs typeface="DIN Pro Cond Bold" panose="020B0806020101010102" pitchFamily="34" charset="-52"/>
                </a:rPr>
                <a:t>Капитал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5261197" y="1180909"/>
            <a:ext cx="1802847" cy="789710"/>
            <a:chOff x="884592" y="1142960"/>
            <a:chExt cx="1802847" cy="78971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884592" y="1387905"/>
              <a:ext cx="1802847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94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3 899</a:t>
              </a:r>
              <a:r>
                <a:rPr lang="ru-RU" sz="2058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ru-RU" sz="2058" dirty="0">
                  <a:latin typeface="+mj-lt"/>
                  <a:cs typeface="Arial" panose="020B0604020202020204" pitchFamily="34" charset="0"/>
                </a:rPr>
                <a:t>млрд руб.</a:t>
              </a: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884592" y="1142960"/>
              <a:ext cx="18028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latin typeface="DIN Pro Cond Bold" panose="020B0806020101010102" pitchFamily="34" charset="-52"/>
                  <a:cs typeface="DIN Pro Cond Bold" panose="020B0806020101010102" pitchFamily="34" charset="-52"/>
                </a:rPr>
                <a:t>Активы</a:t>
              </a:r>
              <a:endParaRPr lang="ru-RU" sz="1800" dirty="0">
                <a:latin typeface="DIN Pro Cond Bold" panose="020B0806020101010102" pitchFamily="34" charset="-52"/>
                <a:cs typeface="DIN Pro Cond Bold" panose="020B0806020101010102" pitchFamily="34" charset="-52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10642556" y="1182395"/>
            <a:ext cx="2016224" cy="789710"/>
            <a:chOff x="884592" y="1142960"/>
            <a:chExt cx="2016224" cy="789710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884592" y="1387905"/>
              <a:ext cx="1905336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940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1 632 </a:t>
              </a:r>
              <a:r>
                <a:rPr lang="ru-RU" sz="2058" dirty="0" smtClean="0">
                  <a:latin typeface="+mj-lt"/>
                  <a:cs typeface="Arial" panose="020B0604020202020204" pitchFamily="34" charset="0"/>
                </a:rPr>
                <a:t>млрд </a:t>
              </a:r>
              <a:r>
                <a:rPr lang="ru-RU" sz="2058" dirty="0">
                  <a:latin typeface="+mj-lt"/>
                  <a:cs typeface="Arial" panose="020B0604020202020204" pitchFamily="34" charset="0"/>
                </a:rPr>
                <a:t>руб.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884592" y="1142960"/>
              <a:ext cx="20162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latin typeface="DIN Pro Cond Bold" panose="020B0806020101010102" pitchFamily="34" charset="-52"/>
                  <a:cs typeface="DIN Pro Cond Bold" panose="020B0806020101010102" pitchFamily="34" charset="-52"/>
                </a:rPr>
                <a:t>Кредитный портфель</a:t>
              </a:r>
              <a:endParaRPr lang="ru-RU" sz="1800" dirty="0">
                <a:latin typeface="DIN Pro Cond Bold" panose="020B0806020101010102" pitchFamily="34" charset="-52"/>
                <a:cs typeface="DIN Pro Cond Bold" panose="020B0806020101010102" pitchFamily="34" charset="-52"/>
              </a:endParaRPr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5997018" y="3271040"/>
            <a:ext cx="67619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cs typeface="Arial" panose="020B0604020202020204" pitchFamily="34" charset="0"/>
              </a:rPr>
              <a:t>способствовать </a:t>
            </a:r>
            <a:r>
              <a:rPr lang="ru-RU" sz="1800" dirty="0">
                <a:cs typeface="Arial" panose="020B0604020202020204" pitchFamily="34" charset="0"/>
              </a:rPr>
              <a:t>долгосрочному экономическому развитию России. В партнёрстве с коммерческими банками ВЭБ.РФ занимается финансированием масштабных проектов, направленных на развитие инфраструктуры, промышленности, социальной сферы, укрепление технологического потенциала и повышение качества жизни людей</a:t>
            </a:r>
            <a:r>
              <a:rPr lang="ru-RU" sz="1800" dirty="0" smtClean="0">
                <a:cs typeface="Arial" panose="020B0604020202020204" pitchFamily="34" charset="0"/>
              </a:rPr>
              <a:t>.</a:t>
            </a:r>
            <a:endParaRPr lang="ru-RU" sz="1800" dirty="0">
              <a:cs typeface="Arial" panose="020B0604020202020204" pitchFamily="34" charset="0"/>
            </a:endParaRPr>
          </a:p>
        </p:txBody>
      </p:sp>
      <p:pic>
        <p:nvPicPr>
          <p:cNvPr id="61" name="Picture 2" descr="ВЭБ.РФ меняется под национальные цели развития - Ведомос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4" y="2473210"/>
            <a:ext cx="5279247" cy="2971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287254" y="5727867"/>
            <a:ext cx="24721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20B2AA"/>
                </a:solidFill>
                <a:latin typeface="+mj-lt"/>
              </a:rPr>
              <a:t>300</a:t>
            </a:r>
          </a:p>
          <a:p>
            <a:r>
              <a:rPr lang="ru-RU" sz="2800" b="1" dirty="0">
                <a:solidFill>
                  <a:srgbClr val="30454F"/>
                </a:solidFill>
                <a:latin typeface="+mj-lt"/>
              </a:rPr>
              <a:t>инвестиционных проектов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3337253" y="5727867"/>
            <a:ext cx="24721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20B2AA"/>
                </a:solidFill>
                <a:latin typeface="+mj-lt"/>
              </a:rPr>
              <a:t>3,4</a:t>
            </a:r>
            <a:endParaRPr lang="ru-RU" sz="4000" b="1" dirty="0">
              <a:solidFill>
                <a:srgbClr val="20B2AA"/>
              </a:solidFill>
              <a:latin typeface="+mj-lt"/>
            </a:endParaRPr>
          </a:p>
          <a:p>
            <a:r>
              <a:rPr lang="ru-RU" sz="2800" b="1" dirty="0" smtClean="0">
                <a:solidFill>
                  <a:srgbClr val="30454F"/>
                </a:solidFill>
                <a:latin typeface="+mj-lt"/>
              </a:rPr>
              <a:t>трлн рублей инвестиции</a:t>
            </a:r>
            <a:endParaRPr lang="ru-RU" sz="2800" b="1" dirty="0">
              <a:solidFill>
                <a:srgbClr val="30454F"/>
              </a:solidFill>
              <a:latin typeface="+mj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97018" y="2570354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0454F"/>
                </a:solidFill>
                <a:latin typeface="+mj-lt"/>
              </a:rPr>
              <a:t>Основная задача</a:t>
            </a:r>
            <a:endParaRPr lang="ru-RU" sz="2800" b="1" dirty="0">
              <a:solidFill>
                <a:srgbClr val="30454F"/>
              </a:solidFill>
              <a:latin typeface="+mj-lt"/>
            </a:endParaRPr>
          </a:p>
        </p:txBody>
      </p:sp>
      <p:pic>
        <p:nvPicPr>
          <p:cNvPr id="168962" name="Picture 2" descr="Завод – Бесплатные иконки: промышленность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875" y="5285726"/>
            <a:ext cx="2011801" cy="201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:\Логотипы\LOGO_VEB_R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666" y="225420"/>
            <a:ext cx="738160" cy="5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4" name="Picture 2" descr="http://qrcoder.ru/code/?https%3A%2F%2Fwww.veb.ru%2F&amp;6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836" y="5411577"/>
            <a:ext cx="1885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12" y="1259557"/>
            <a:ext cx="8959563" cy="5125754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266539" y="251445"/>
            <a:ext cx="10773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435861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Принципы ВЭБ.РФ</a:t>
            </a:r>
            <a:endParaRPr lang="ru-RU" sz="2800" dirty="0">
              <a:solidFill>
                <a:srgbClr val="435861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45" name="AutoShape 15" descr="https://avatars.mds.yandex.net/get-zen_doc/1716636/pub_5df9b89b8f011100ad77ca1f_5dfadde71a86089cbe355d70/scale_1200"/>
          <p:cNvSpPr>
            <a:spLocks noChangeAspect="1" noChangeArrowheads="1"/>
          </p:cNvSpPr>
          <p:nvPr/>
        </p:nvSpPr>
        <p:spPr bwMode="auto">
          <a:xfrm>
            <a:off x="464936" y="407349"/>
            <a:ext cx="328979" cy="3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endParaRPr lang="ru-RU" sz="2954"/>
          </a:p>
        </p:txBody>
      </p:sp>
      <p:sp>
        <p:nvSpPr>
          <p:cNvPr id="54" name="AutoShape 39" descr="https://kemgorsovet.ru/assets/images/news/2016/April/seredyuk-ilya-vladimirovich-682x1024.jpg"/>
          <p:cNvSpPr>
            <a:spLocks noChangeAspect="1" noChangeArrowheads="1"/>
          </p:cNvSpPr>
          <p:nvPr/>
        </p:nvSpPr>
        <p:spPr bwMode="auto">
          <a:xfrm>
            <a:off x="793915" y="736328"/>
            <a:ext cx="328979" cy="3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endParaRPr lang="ru-RU" sz="2954"/>
          </a:p>
        </p:txBody>
      </p:sp>
      <p:sp>
        <p:nvSpPr>
          <p:cNvPr id="49" name="Прямоугольник 48"/>
          <p:cNvSpPr/>
          <p:nvPr/>
        </p:nvSpPr>
        <p:spPr>
          <a:xfrm>
            <a:off x="266541" y="943041"/>
            <a:ext cx="12646034" cy="90314"/>
          </a:xfrm>
          <a:prstGeom prst="rect">
            <a:avLst/>
          </a:prstGeom>
          <a:solidFill>
            <a:srgbClr val="4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54"/>
          </a:p>
        </p:txBody>
      </p:sp>
      <p:sp>
        <p:nvSpPr>
          <p:cNvPr id="14" name="Прямоугольник 13"/>
          <p:cNvSpPr/>
          <p:nvPr/>
        </p:nvSpPr>
        <p:spPr>
          <a:xfrm>
            <a:off x="5228632" y="1333306"/>
            <a:ext cx="7194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Каждый государственный рубль должен принести доход и вернутся государству</a:t>
            </a:r>
            <a:endParaRPr lang="ru-RU" sz="1800" dirty="0"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25649" y="1321113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0454F"/>
                </a:solidFill>
                <a:latin typeface="+mj-lt"/>
              </a:rPr>
              <a:t>Безубыточность</a:t>
            </a:r>
            <a:endParaRPr lang="ru-RU" sz="2800" b="1" dirty="0">
              <a:solidFill>
                <a:srgbClr val="30454F"/>
              </a:solidFill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25649" y="2479522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0454F"/>
                </a:solidFill>
                <a:latin typeface="+mj-lt"/>
              </a:rPr>
              <a:t>Общественная польза</a:t>
            </a:r>
            <a:endParaRPr lang="ru-RU" sz="2800" b="1" dirty="0">
              <a:solidFill>
                <a:srgbClr val="30454F"/>
              </a:solidFill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75271" y="3643203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0454F"/>
                </a:solidFill>
                <a:latin typeface="+mj-lt"/>
              </a:rPr>
              <a:t>Развитие регионов</a:t>
            </a:r>
            <a:endParaRPr lang="ru-RU" sz="2800" b="1" dirty="0">
              <a:solidFill>
                <a:srgbClr val="30454F"/>
              </a:solidFill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75271" y="4807235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0454F"/>
                </a:solidFill>
                <a:latin typeface="+mj-lt"/>
              </a:rPr>
              <a:t>Партнерство</a:t>
            </a:r>
            <a:endParaRPr lang="ru-RU" sz="2800" b="1" dirty="0">
              <a:solidFill>
                <a:srgbClr val="30454F"/>
              </a:solidFill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75271" y="5965293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0454F"/>
                </a:solidFill>
                <a:latin typeface="+mj-lt"/>
              </a:rPr>
              <a:t>Специализация</a:t>
            </a:r>
            <a:endParaRPr lang="ru-RU" sz="2800" b="1" dirty="0">
              <a:solidFill>
                <a:srgbClr val="30454F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28632" y="2556466"/>
            <a:ext cx="7194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Социальный эффект от реализации проектов и польза для жителей</a:t>
            </a:r>
            <a:endParaRPr lang="ru-RU" sz="1800" dirty="0"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34426" y="3699629"/>
            <a:ext cx="7194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Реализуем проекты по всей стране</a:t>
            </a:r>
            <a:endParaRPr lang="ru-RU" sz="1800" dirty="0"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228632" y="4656707"/>
            <a:ext cx="71940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Организации развития, коммерческие банки, промышленные корпорации: </a:t>
            </a:r>
            <a:r>
              <a:rPr lang="ru-RU" sz="1800" u="sng" dirty="0" smtClean="0">
                <a:cs typeface="Arial" panose="020B0604020202020204" pitchFamily="34" charset="0"/>
              </a:rPr>
              <a:t>не берем проекты, которые могут быть реализованы без нашего участия</a:t>
            </a:r>
            <a:endParaRPr lang="ru-RU" sz="1800" u="sng" dirty="0"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228632" y="5974917"/>
            <a:ext cx="71940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Работаем в отраслях где накопили экспертизу:</a:t>
            </a:r>
          </a:p>
          <a:p>
            <a:pPr marL="980564" lvl="1" indent="-285750" algn="just"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Инфраструктура</a:t>
            </a:r>
          </a:p>
          <a:p>
            <a:pPr marL="980564" lvl="1" indent="-285750" algn="just"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Технологическая промышленность</a:t>
            </a:r>
          </a:p>
          <a:p>
            <a:pPr marL="980564" lvl="1" indent="-285750" algn="just"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Поддержка экспорта</a:t>
            </a:r>
          </a:p>
          <a:p>
            <a:pPr marL="980564" lvl="1" indent="-285750" algn="just">
              <a:buFont typeface="Wingdings" panose="05000000000000000000" pitchFamily="2" charset="2"/>
              <a:buChar char="q"/>
            </a:pPr>
            <a:r>
              <a:rPr lang="ru-RU" sz="1800" b="1" dirty="0" smtClean="0">
                <a:solidFill>
                  <a:srgbClr val="50B46E"/>
                </a:solidFill>
                <a:cs typeface="Arial" panose="020B0604020202020204" pitchFamily="34" charset="0"/>
              </a:rPr>
              <a:t>Городская экономика</a:t>
            </a:r>
            <a:endParaRPr lang="ru-RU" sz="1800" b="1" dirty="0">
              <a:solidFill>
                <a:srgbClr val="50B46E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 descr="F:\Логотипы\LOGO_VEB_R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666" y="225420"/>
            <a:ext cx="738160" cy="5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361522" y="5887895"/>
            <a:ext cx="577587" cy="577584"/>
            <a:chOff x="792056" y="2398184"/>
            <a:chExt cx="577587" cy="577584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792056" y="2398184"/>
              <a:ext cx="575505" cy="575505"/>
              <a:chOff x="885969" y="3477904"/>
              <a:chExt cx="1177223" cy="1177223"/>
            </a:xfrm>
          </p:grpSpPr>
          <p:pic>
            <p:nvPicPr>
              <p:cNvPr id="36" name="Picture 2" descr="Factory Icon Png #112393 - Free Icons Library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hotocopy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684" y="3689619"/>
                <a:ext cx="762308" cy="762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Овал 36"/>
              <p:cNvSpPr/>
              <p:nvPr/>
            </p:nvSpPr>
            <p:spPr>
              <a:xfrm>
                <a:off x="885969" y="3477904"/>
                <a:ext cx="1177223" cy="1177223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79"/>
                <a:endParaRPr lang="ru-RU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5" name="Овал 34"/>
            <p:cNvSpPr/>
            <p:nvPr/>
          </p:nvSpPr>
          <p:spPr>
            <a:xfrm>
              <a:off x="794138" y="2400263"/>
              <a:ext cx="575505" cy="575505"/>
            </a:xfrm>
            <a:prstGeom prst="ellipse">
              <a:avLst/>
            </a:prstGeom>
            <a:noFill/>
            <a:ln w="19050">
              <a:solidFill>
                <a:srgbClr val="17B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7" tIns="34289" rIns="68567" bIns="34289" rtlCol="0" anchor="ctr"/>
            <a:lstStyle/>
            <a:p>
              <a:pPr algn="ctr" defTabSz="685579"/>
              <a:endParaRPr lang="ru-RU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94049" y="4807235"/>
            <a:ext cx="575505" cy="575505"/>
            <a:chOff x="3455894" y="2069327"/>
            <a:chExt cx="575505" cy="575505"/>
          </a:xfrm>
        </p:grpSpPr>
        <p:pic>
          <p:nvPicPr>
            <p:cNvPr id="42" name="Picture 6" descr="City Filled Icon - City Icon Clipart - Full Size Clipart (#507712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8574" y="2189477"/>
              <a:ext cx="330161" cy="333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Овал 43"/>
            <p:cNvSpPr/>
            <p:nvPr/>
          </p:nvSpPr>
          <p:spPr>
            <a:xfrm>
              <a:off x="3455894" y="2069327"/>
              <a:ext cx="575505" cy="575505"/>
            </a:xfrm>
            <a:prstGeom prst="ellipse">
              <a:avLst/>
            </a:prstGeom>
            <a:noFill/>
            <a:ln w="19050">
              <a:solidFill>
                <a:srgbClr val="17B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7" tIns="34289" rIns="68567" bIns="34289" rtlCol="0" anchor="ctr"/>
            <a:lstStyle/>
            <a:p>
              <a:pPr algn="ctr" defTabSz="685579"/>
              <a:endParaRPr lang="ru-RU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48373" y="2385486"/>
            <a:ext cx="575505" cy="575505"/>
            <a:chOff x="5338871" y="1251125"/>
            <a:chExt cx="575505" cy="575505"/>
          </a:xfrm>
        </p:grpSpPr>
        <p:pic>
          <p:nvPicPr>
            <p:cNvPr id="47" name="Picture 8" descr="Users group free vector icons designed by Freepik | Ícones sociais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5181" y="1326049"/>
              <a:ext cx="436466" cy="436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Овал 47"/>
            <p:cNvSpPr/>
            <p:nvPr/>
          </p:nvSpPr>
          <p:spPr>
            <a:xfrm>
              <a:off x="5338871" y="1251125"/>
              <a:ext cx="575505" cy="575505"/>
            </a:xfrm>
            <a:prstGeom prst="ellipse">
              <a:avLst/>
            </a:prstGeom>
            <a:noFill/>
            <a:ln w="19050">
              <a:solidFill>
                <a:srgbClr val="17B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7" tIns="34289" rIns="68567" bIns="34289" rtlCol="0" anchor="ctr"/>
            <a:lstStyle/>
            <a:p>
              <a:pPr algn="ctr" defTabSz="685579"/>
              <a:endParaRPr lang="ru-RU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363604" y="3596544"/>
            <a:ext cx="575505" cy="575505"/>
            <a:chOff x="7270955" y="968777"/>
            <a:chExt cx="575505" cy="575505"/>
          </a:xfrm>
        </p:grpSpPr>
        <p:pic>
          <p:nvPicPr>
            <p:cNvPr id="51" name="Picture 14" descr="Airplane Png Icon #240453 - Free Icons Library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779" y="1079329"/>
              <a:ext cx="354398" cy="35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Овал 51"/>
            <p:cNvSpPr/>
            <p:nvPr/>
          </p:nvSpPr>
          <p:spPr>
            <a:xfrm>
              <a:off x="7270955" y="968777"/>
              <a:ext cx="575505" cy="575505"/>
            </a:xfrm>
            <a:prstGeom prst="ellipse">
              <a:avLst/>
            </a:prstGeom>
            <a:noFill/>
            <a:ln w="19050">
              <a:solidFill>
                <a:srgbClr val="17B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7" tIns="34289" rIns="68567" bIns="34289" rtlCol="0" anchor="ctr"/>
            <a:lstStyle/>
            <a:p>
              <a:pPr algn="ctr" defTabSz="685579"/>
              <a:endParaRPr lang="ru-RU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363604" y="1328016"/>
            <a:ext cx="575505" cy="575505"/>
            <a:chOff x="5756045" y="3056399"/>
            <a:chExt cx="575505" cy="575505"/>
          </a:xfrm>
        </p:grpSpPr>
        <p:sp>
          <p:nvSpPr>
            <p:cNvPr id="58" name="Овал 57"/>
            <p:cNvSpPr/>
            <p:nvPr/>
          </p:nvSpPr>
          <p:spPr>
            <a:xfrm>
              <a:off x="5756045" y="3056399"/>
              <a:ext cx="575505" cy="575505"/>
            </a:xfrm>
            <a:prstGeom prst="ellipse">
              <a:avLst/>
            </a:prstGeom>
            <a:noFill/>
            <a:ln w="19050">
              <a:solidFill>
                <a:srgbClr val="17B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7" tIns="34289" rIns="68567" bIns="34289" rtlCol="0" anchor="ctr"/>
            <a:lstStyle/>
            <a:p>
              <a:pPr algn="ctr" defTabSz="685579"/>
              <a:endParaRPr lang="ru-RU" sz="1400">
                <a:solidFill>
                  <a:prstClr val="white"/>
                </a:solidFill>
              </a:endParaRPr>
            </a:p>
          </p:txBody>
        </p:sp>
        <p:pic>
          <p:nvPicPr>
            <p:cNvPr id="59" name="Picture 2" descr="График – Бесплатные иконки: бизнес"/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rgbClr val="42424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8868" y="3168606"/>
              <a:ext cx="339399" cy="339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4" descr="https://corpmsp.ru/local/templates/flat/img/5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65" y="1654253"/>
            <a:ext cx="598052" cy="80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https://corpmsp.ru/local/templates/flat/img/1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92" y="2607507"/>
            <a:ext cx="686408" cy="68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s://corpmsp.ru/local/templates/flat/img/4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08" y="3465127"/>
            <a:ext cx="790568" cy="79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https://corpmsp.ru/local/templates/flat/img/8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167" y="4474189"/>
            <a:ext cx="562650" cy="5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https://corpmsp.ru/local/templates/flat/img/3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41" y="5382365"/>
            <a:ext cx="667476" cy="6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https://corpmsp.ru/local/templates/flat/img/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27" y="6163509"/>
            <a:ext cx="567739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77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lv3"/>
          <p:cNvSpPr/>
          <p:nvPr/>
        </p:nvSpPr>
        <p:spPr bwMode="gray">
          <a:xfrm>
            <a:off x="4418370" y="6636292"/>
            <a:ext cx="5283662" cy="780226"/>
          </a:xfrm>
          <a:prstGeom prst="rect">
            <a:avLst/>
          </a:prstGeom>
          <a:noFill/>
          <a:extLst/>
        </p:spPr>
        <p:txBody>
          <a:bodyPr vert="horz" wrap="square" lIns="37799" tIns="18900" rIns="37799" bIns="18900" rtlCol="0">
            <a:noAutofit/>
          </a:bodyPr>
          <a:lstStyle/>
          <a:p>
            <a:pPr>
              <a:defRPr/>
            </a:pPr>
            <a:endParaRPr lang="ru-RU" sz="1155" dirty="0">
              <a:solidFill>
                <a:srgbClr val="000000"/>
              </a:solidFill>
              <a:latin typeface="DIN Pro Cond" panose="020B0506020101010102" pitchFamily="34" charset="-52"/>
              <a:cs typeface="DIN Pro Cond" panose="020B0506020101010102" pitchFamily="34" charset="-52"/>
            </a:endParaRPr>
          </a:p>
        </p:txBody>
      </p:sp>
      <p:graphicFrame>
        <p:nvGraphicFramePr>
          <p:cNvPr id="107" name="Диаграмма 106"/>
          <p:cNvGraphicFramePr/>
          <p:nvPr>
            <p:extLst/>
          </p:nvPr>
        </p:nvGraphicFramePr>
        <p:xfrm>
          <a:off x="3030662" y="1629003"/>
          <a:ext cx="6569471" cy="4239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11" name="TextBox 25">
            <a:extLst>
              <a:ext uri="{FF2B5EF4-FFF2-40B4-BE49-F238E27FC236}">
                <a16:creationId xmlns:a16="http://schemas.microsoft.com/office/drawing/2014/main" id="{52B375C6-6BE4-0241-9212-CB8035DC368B}"/>
              </a:ext>
            </a:extLst>
          </p:cNvPr>
          <p:cNvSpPr txBox="1"/>
          <p:nvPr/>
        </p:nvSpPr>
        <p:spPr>
          <a:xfrm>
            <a:off x="3759501" y="5433483"/>
            <a:ext cx="1413849" cy="3695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60170">
              <a:spcBef>
                <a:spcPts val="1260"/>
              </a:spcBef>
              <a:defRPr/>
            </a:pP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Социокультурное</a:t>
            </a:r>
            <a:b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</a:t>
            </a:r>
            <a:endParaRPr sz="1201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TextBox 28">
            <a:extLst>
              <a:ext uri="{FF2B5EF4-FFF2-40B4-BE49-F238E27FC236}">
                <a16:creationId xmlns:a16="http://schemas.microsoft.com/office/drawing/2014/main" id="{E14C3E1E-1D54-7442-A688-ADB2D81761CD}"/>
              </a:ext>
            </a:extLst>
          </p:cNvPr>
          <p:cNvSpPr txBox="1"/>
          <p:nvPr/>
        </p:nvSpPr>
        <p:spPr>
          <a:xfrm>
            <a:off x="3591058" y="2245477"/>
            <a:ext cx="1077218" cy="3695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ru-RU"/>
            </a:defPPr>
            <a:lvl1pPr>
              <a:defRPr sz="1000">
                <a:solidFill>
                  <a:srgbClr val="2F454F"/>
                </a:solidFill>
                <a:latin typeface=" Tahoma Bold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746800">
              <a:defRPr/>
            </a:pP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</a:rPr>
              <a:t>КРТ/</a:t>
            </a:r>
            <a:b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sz="1201" b="1" dirty="0" err="1">
                <a:solidFill>
                  <a:srgbClr val="000000"/>
                </a:solidFill>
                <a:latin typeface="Tahoma" panose="020B0604030504040204" pitchFamily="34" charset="0"/>
              </a:rPr>
              <a:t>Девелопмент</a:t>
            </a:r>
            <a:endParaRPr lang="ru-RU" sz="1201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13" name="TextBox 25">
            <a:extLst>
              <a:ext uri="{FF2B5EF4-FFF2-40B4-BE49-F238E27FC236}">
                <a16:creationId xmlns:a16="http://schemas.microsoft.com/office/drawing/2014/main" id="{52B375C6-6BE4-0241-9212-CB8035DC368B}"/>
              </a:ext>
            </a:extLst>
          </p:cNvPr>
          <p:cNvSpPr txBox="1"/>
          <p:nvPr/>
        </p:nvSpPr>
        <p:spPr>
          <a:xfrm>
            <a:off x="3631532" y="4447611"/>
            <a:ext cx="740587" cy="3695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0170">
              <a:spcBef>
                <a:spcPts val="1260"/>
              </a:spcBef>
              <a:defRPr/>
            </a:pP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</a:t>
            </a:r>
            <a:b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МСП</a:t>
            </a:r>
            <a:endParaRPr sz="1201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4" name="TextBox 25">
            <a:extLst>
              <a:ext uri="{FF2B5EF4-FFF2-40B4-BE49-F238E27FC236}">
                <a16:creationId xmlns:a16="http://schemas.microsoft.com/office/drawing/2014/main" id="{E2482710-1737-3A45-9F45-2ADA1804353B}"/>
              </a:ext>
            </a:extLst>
          </p:cNvPr>
          <p:cNvSpPr txBox="1"/>
          <p:nvPr/>
        </p:nvSpPr>
        <p:spPr>
          <a:xfrm>
            <a:off x="5351818" y="1486317"/>
            <a:ext cx="373500" cy="18479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0170">
              <a:spcBef>
                <a:spcPts val="1260"/>
              </a:spcBef>
              <a:defRPr/>
            </a:pPr>
            <a:r>
              <a:rPr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ЖКХ</a:t>
            </a:r>
          </a:p>
        </p:txBody>
      </p:sp>
      <p:sp>
        <p:nvSpPr>
          <p:cNvPr id="115" name="TextBox 22">
            <a:extLst>
              <a:ext uri="{FF2B5EF4-FFF2-40B4-BE49-F238E27FC236}">
                <a16:creationId xmlns:a16="http://schemas.microsoft.com/office/drawing/2014/main" id="{DE9266A7-09CB-804C-86CC-03087DFEBEBD}"/>
              </a:ext>
            </a:extLst>
          </p:cNvPr>
          <p:cNvSpPr txBox="1"/>
          <p:nvPr/>
        </p:nvSpPr>
        <p:spPr>
          <a:xfrm>
            <a:off x="6559675" y="1486250"/>
            <a:ext cx="974887" cy="3695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0170">
              <a:spcBef>
                <a:spcPts val="1260"/>
              </a:spcBef>
              <a:defRPr/>
            </a:pP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Обращение</a:t>
            </a:r>
            <a:b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ТКО</a:t>
            </a:r>
            <a:endParaRPr sz="1201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TextBox 6">
            <a:extLst>
              <a:ext uri="{FF2B5EF4-FFF2-40B4-BE49-F238E27FC236}">
                <a16:creationId xmlns:a16="http://schemas.microsoft.com/office/drawing/2014/main" id="{4FB8957C-6C09-EC4E-8CFC-9F17F22D3EA6}"/>
              </a:ext>
            </a:extLst>
          </p:cNvPr>
          <p:cNvSpPr txBox="1"/>
          <p:nvPr/>
        </p:nvSpPr>
        <p:spPr>
          <a:xfrm>
            <a:off x="7905694" y="2139006"/>
            <a:ext cx="1937411" cy="3695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>
              <a:defRPr sz="1000">
                <a:solidFill>
                  <a:srgbClr val="2F454F"/>
                </a:solidFill>
                <a:latin typeface=" Tahoma Bold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746800">
              <a:spcBef>
                <a:spcPts val="1260"/>
              </a:spcBef>
              <a:defRPr/>
            </a:pP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</a:rPr>
              <a:t>Создание</a:t>
            </a:r>
            <a:b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</a:rPr>
              <a:t>образовательной среды</a:t>
            </a:r>
          </a:p>
        </p:txBody>
      </p:sp>
      <p:sp>
        <p:nvSpPr>
          <p:cNvPr id="119" name="TextBox 28">
            <a:extLst>
              <a:ext uri="{FF2B5EF4-FFF2-40B4-BE49-F238E27FC236}">
                <a16:creationId xmlns:a16="http://schemas.microsoft.com/office/drawing/2014/main" id="{E14C3E1E-1D54-7442-A688-ADB2D81761CD}"/>
              </a:ext>
            </a:extLst>
          </p:cNvPr>
          <p:cNvSpPr txBox="1"/>
          <p:nvPr/>
        </p:nvSpPr>
        <p:spPr>
          <a:xfrm>
            <a:off x="8367955" y="3384048"/>
            <a:ext cx="1287212" cy="3695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ru-RU"/>
            </a:defPPr>
            <a:lvl1pPr>
              <a:defRPr sz="1000">
                <a:solidFill>
                  <a:srgbClr val="2F454F"/>
                </a:solidFill>
                <a:latin typeface=" Tahoma Bold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746800">
              <a:spcBef>
                <a:spcPts val="1260"/>
              </a:spcBef>
              <a:defRPr/>
            </a:pP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</a:rPr>
              <a:t>Индустрия </a:t>
            </a:r>
            <a:b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</a:rPr>
              <a:t>гостеприимства</a:t>
            </a:r>
          </a:p>
        </p:txBody>
      </p:sp>
      <p:sp>
        <p:nvSpPr>
          <p:cNvPr id="120" name="TextBox 30">
            <a:extLst>
              <a:ext uri="{FF2B5EF4-FFF2-40B4-BE49-F238E27FC236}">
                <a16:creationId xmlns:a16="http://schemas.microsoft.com/office/drawing/2014/main" id="{712D32DD-E41E-0F4A-90D6-F2870D39810E}"/>
              </a:ext>
            </a:extLst>
          </p:cNvPr>
          <p:cNvSpPr txBox="1"/>
          <p:nvPr/>
        </p:nvSpPr>
        <p:spPr>
          <a:xfrm>
            <a:off x="8173775" y="4540836"/>
            <a:ext cx="1433085" cy="18479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ru-RU"/>
            </a:defPPr>
            <a:lvl1pPr algn="r" defTabSz="914400">
              <a:defRPr sz="1200">
                <a:solidFill>
                  <a:srgbClr val="2F454F"/>
                </a:solidFill>
                <a:latin typeface=" Tahoma Bold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l" defTabSz="960170">
              <a:spcBef>
                <a:spcPts val="1260"/>
              </a:spcBef>
              <a:defRPr/>
            </a:pP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</a:rPr>
              <a:t>Здравоохранение</a:t>
            </a:r>
            <a:endParaRPr sz="1201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21" name="TextBox 8">
            <a:extLst>
              <a:ext uri="{FF2B5EF4-FFF2-40B4-BE49-F238E27FC236}">
                <a16:creationId xmlns:a16="http://schemas.microsoft.com/office/drawing/2014/main" id="{83A820B9-FC46-8B43-8E5D-CA81422B55FA}"/>
              </a:ext>
            </a:extLst>
          </p:cNvPr>
          <p:cNvSpPr txBox="1"/>
          <p:nvPr/>
        </p:nvSpPr>
        <p:spPr>
          <a:xfrm>
            <a:off x="5964083" y="5875952"/>
            <a:ext cx="835165" cy="18479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0170">
              <a:spcBef>
                <a:spcPts val="1260"/>
              </a:spcBef>
              <a:defRPr/>
            </a:pP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</a:t>
            </a:r>
            <a:endParaRPr sz="1201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TextBox 30">
            <a:extLst>
              <a:ext uri="{FF2B5EF4-FFF2-40B4-BE49-F238E27FC236}">
                <a16:creationId xmlns:a16="http://schemas.microsoft.com/office/drawing/2014/main" id="{712D32DD-E41E-0F4A-90D6-F2870D39810E}"/>
              </a:ext>
            </a:extLst>
          </p:cNvPr>
          <p:cNvSpPr txBox="1"/>
          <p:nvPr/>
        </p:nvSpPr>
        <p:spPr>
          <a:xfrm>
            <a:off x="7509676" y="5416605"/>
            <a:ext cx="1430111" cy="36958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algn="r" defTabSz="914400">
              <a:defRPr sz="1200">
                <a:solidFill>
                  <a:srgbClr val="2F454F"/>
                </a:solidFill>
                <a:latin typeface=" Tahoma Bold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l" defTabSz="960170">
              <a:spcBef>
                <a:spcPts val="1260"/>
              </a:spcBef>
              <a:defRPr/>
            </a:pP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</a:rPr>
              <a:t>Технологическое развитие</a:t>
            </a:r>
          </a:p>
        </p:txBody>
      </p:sp>
      <p:grpSp>
        <p:nvGrpSpPr>
          <p:cNvPr id="123" name="Group 183"/>
          <p:cNvGrpSpPr/>
          <p:nvPr/>
        </p:nvGrpSpPr>
        <p:grpSpPr>
          <a:xfrm>
            <a:off x="4645187" y="4266837"/>
            <a:ext cx="362337" cy="357638"/>
            <a:chOff x="4908354" y="4698036"/>
            <a:chExt cx="363976" cy="359257"/>
          </a:xfrm>
          <a:solidFill>
            <a:srgbClr val="50B46E"/>
          </a:solidFill>
        </p:grpSpPr>
        <p:sp>
          <p:nvSpPr>
            <p:cNvPr id="124" name="Овал 86"/>
            <p:cNvSpPr/>
            <p:nvPr/>
          </p:nvSpPr>
          <p:spPr>
            <a:xfrm rot="13885714">
              <a:off x="4912810" y="4697773"/>
              <a:ext cx="355064" cy="363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ru-RU" sz="1471" dirty="0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25" name="Isosceles Triangle 68">
              <a:extLst>
                <a:ext uri="{FF2B5EF4-FFF2-40B4-BE49-F238E27FC236}">
                  <a16:creationId xmlns:a16="http://schemas.microsoft.com/office/drawing/2014/main" id="{CE21E4DD-EBFB-4A2F-A908-6CAF63880735}"/>
                </a:ext>
              </a:extLst>
            </p:cNvPr>
            <p:cNvSpPr/>
            <p:nvPr/>
          </p:nvSpPr>
          <p:spPr>
            <a:xfrm rot="10800000">
              <a:off x="5054364" y="4698036"/>
              <a:ext cx="84674" cy="257360"/>
            </a:xfrm>
            <a:custGeom>
              <a:avLst/>
              <a:gdLst/>
              <a:ahLst/>
              <a:cxnLst/>
              <a:rect l="l" t="t" r="r" b="b"/>
              <a:pathLst>
                <a:path w="1040400" h="3240000">
                  <a:moveTo>
                    <a:pt x="41345" y="940666"/>
                  </a:moveTo>
                  <a:lnTo>
                    <a:pt x="1242" y="653403"/>
                  </a:lnTo>
                  <a:lnTo>
                    <a:pt x="0" y="653403"/>
                  </a:lnTo>
                  <a:lnTo>
                    <a:pt x="1057" y="652077"/>
                  </a:lnTo>
                  <a:lnTo>
                    <a:pt x="447" y="647712"/>
                  </a:lnTo>
                  <a:lnTo>
                    <a:pt x="4531" y="647712"/>
                  </a:lnTo>
                  <a:lnTo>
                    <a:pt x="520200" y="0"/>
                  </a:lnTo>
                  <a:lnTo>
                    <a:pt x="659109" y="174478"/>
                  </a:lnTo>
                  <a:close/>
                  <a:moveTo>
                    <a:pt x="101622" y="1372451"/>
                  </a:moveTo>
                  <a:lnTo>
                    <a:pt x="61820" y="1087335"/>
                  </a:lnTo>
                  <a:lnTo>
                    <a:pt x="728036" y="261055"/>
                  </a:lnTo>
                  <a:lnTo>
                    <a:pt x="870500" y="439998"/>
                  </a:lnTo>
                  <a:lnTo>
                    <a:pt x="860164" y="431664"/>
                  </a:lnTo>
                  <a:close/>
                  <a:moveTo>
                    <a:pt x="161365" y="1800403"/>
                  </a:moveTo>
                  <a:lnTo>
                    <a:pt x="122098" y="1519120"/>
                  </a:lnTo>
                  <a:lnTo>
                    <a:pt x="930953" y="515931"/>
                  </a:lnTo>
                  <a:lnTo>
                    <a:pt x="1035869" y="647712"/>
                  </a:lnTo>
                  <a:lnTo>
                    <a:pt x="1039954" y="647712"/>
                  </a:lnTo>
                  <a:lnTo>
                    <a:pt x="1039345" y="652078"/>
                  </a:lnTo>
                  <a:lnTo>
                    <a:pt x="1040400" y="653403"/>
                  </a:lnTo>
                  <a:lnTo>
                    <a:pt x="1039160" y="653403"/>
                  </a:lnTo>
                  <a:lnTo>
                    <a:pt x="1029316" y="723920"/>
                  </a:lnTo>
                  <a:close/>
                  <a:moveTo>
                    <a:pt x="217894" y="2205330"/>
                  </a:moveTo>
                  <a:lnTo>
                    <a:pt x="181840" y="1947070"/>
                  </a:lnTo>
                  <a:lnTo>
                    <a:pt x="1000266" y="932012"/>
                  </a:lnTo>
                  <a:lnTo>
                    <a:pt x="949113" y="1298429"/>
                  </a:lnTo>
                  <a:close/>
                  <a:moveTo>
                    <a:pt x="330192" y="2564220"/>
                  </a:moveTo>
                  <a:lnTo>
                    <a:pt x="267995" y="2564220"/>
                  </a:lnTo>
                  <a:lnTo>
                    <a:pt x="237100" y="2342912"/>
                  </a:lnTo>
                  <a:lnTo>
                    <a:pt x="242309" y="2347112"/>
                  </a:lnTo>
                  <a:lnTo>
                    <a:pt x="920063" y="1506522"/>
                  </a:lnTo>
                  <a:lnTo>
                    <a:pt x="865005" y="1900914"/>
                  </a:lnTo>
                  <a:close/>
                  <a:moveTo>
                    <a:pt x="772406" y="2564220"/>
                  </a:moveTo>
                  <a:lnTo>
                    <a:pt x="468924" y="2564220"/>
                  </a:lnTo>
                  <a:lnTo>
                    <a:pt x="835955" y="2109008"/>
                  </a:lnTo>
                  <a:close/>
                  <a:moveTo>
                    <a:pt x="892044" y="3240000"/>
                  </a:moveTo>
                  <a:lnTo>
                    <a:pt x="148356" y="3240000"/>
                  </a:lnTo>
                  <a:lnTo>
                    <a:pt x="276144" y="2663936"/>
                  </a:lnTo>
                  <a:lnTo>
                    <a:pt x="764256" y="26639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6010" tIns="48005" rIns="96010" bIns="48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ko-KR" altLang="en-US" sz="1471" dirty="0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126" name="Овал 86"/>
          <p:cNvSpPr/>
          <p:nvPr/>
        </p:nvSpPr>
        <p:spPr>
          <a:xfrm rot="19073232">
            <a:off x="6114980" y="5234520"/>
            <a:ext cx="362249" cy="353548"/>
          </a:xfrm>
          <a:prstGeom prst="ellipse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6700" indent="-186700" algn="ctr" defTabSz="746800">
              <a:spcBef>
                <a:spcPts val="1260"/>
              </a:spcBef>
              <a:defRPr/>
            </a:pPr>
            <a:endParaRPr lang="ru-RU" sz="1471" dirty="0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127" name="Group 198"/>
          <p:cNvGrpSpPr/>
          <p:nvPr/>
        </p:nvGrpSpPr>
        <p:grpSpPr>
          <a:xfrm>
            <a:off x="5682396" y="2053738"/>
            <a:ext cx="362249" cy="353549"/>
            <a:chOff x="5508352" y="2228634"/>
            <a:chExt cx="363888" cy="355149"/>
          </a:xfrm>
          <a:solidFill>
            <a:srgbClr val="50B46E"/>
          </a:solidFill>
        </p:grpSpPr>
        <p:sp>
          <p:nvSpPr>
            <p:cNvPr id="128" name="Овал 86"/>
            <p:cNvSpPr/>
            <p:nvPr/>
          </p:nvSpPr>
          <p:spPr>
            <a:xfrm>
              <a:off x="5508352" y="2228634"/>
              <a:ext cx="363888" cy="3551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ru-RU" sz="1471" dirty="0">
                <a:solidFill>
                  <a:srgbClr val="FFFFFF"/>
                </a:solidFill>
                <a:latin typeface="Tahoma"/>
              </a:endParaRPr>
            </a:p>
          </p:txBody>
        </p:sp>
        <p:pic>
          <p:nvPicPr>
            <p:cNvPr id="129" name="Рисунок 14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04487" y="2300965"/>
              <a:ext cx="193199" cy="227571"/>
            </a:xfrm>
            <a:prstGeom prst="rect">
              <a:avLst/>
            </a:prstGeom>
            <a:grpFill/>
          </p:spPr>
        </p:pic>
      </p:grpSp>
      <p:sp>
        <p:nvSpPr>
          <p:cNvPr id="130" name="Овал 86"/>
          <p:cNvSpPr/>
          <p:nvPr/>
        </p:nvSpPr>
        <p:spPr>
          <a:xfrm rot="12342857">
            <a:off x="6994542" y="4982302"/>
            <a:ext cx="362249" cy="353549"/>
          </a:xfrm>
          <a:prstGeom prst="ellipse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6700" indent="-186700" algn="ctr" defTabSz="746800">
              <a:spcBef>
                <a:spcPts val="1260"/>
              </a:spcBef>
              <a:defRPr/>
            </a:pPr>
            <a:endParaRPr lang="ru-RU" sz="1471" dirty="0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131" name="Group 204"/>
          <p:cNvGrpSpPr/>
          <p:nvPr/>
        </p:nvGrpSpPr>
        <p:grpSpPr>
          <a:xfrm>
            <a:off x="4500962" y="3308152"/>
            <a:ext cx="362337" cy="353464"/>
            <a:chOff x="4481665" y="4327370"/>
            <a:chExt cx="363976" cy="355064"/>
          </a:xfrm>
          <a:solidFill>
            <a:srgbClr val="50B46E"/>
          </a:solidFill>
        </p:grpSpPr>
        <p:sp>
          <p:nvSpPr>
            <p:cNvPr id="133" name="Овал 86"/>
            <p:cNvSpPr/>
            <p:nvPr/>
          </p:nvSpPr>
          <p:spPr>
            <a:xfrm rot="15428571">
              <a:off x="4486121" y="4322914"/>
              <a:ext cx="355064" cy="363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ru-RU" sz="1471" dirty="0">
                <a:solidFill>
                  <a:srgbClr val="FFFFFF"/>
                </a:solidFill>
                <a:latin typeface="Tahoma"/>
              </a:endParaRPr>
            </a:p>
          </p:txBody>
        </p:sp>
        <p:pic>
          <p:nvPicPr>
            <p:cNvPr id="135" name="Рисунок 15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51664" y="4405383"/>
              <a:ext cx="221644" cy="173591"/>
            </a:xfrm>
            <a:prstGeom prst="rect">
              <a:avLst/>
            </a:prstGeom>
            <a:grpFill/>
          </p:spPr>
        </p:pic>
      </p:grpSp>
      <p:grpSp>
        <p:nvGrpSpPr>
          <p:cNvPr id="136" name="Group 207"/>
          <p:cNvGrpSpPr/>
          <p:nvPr/>
        </p:nvGrpSpPr>
        <p:grpSpPr>
          <a:xfrm>
            <a:off x="7799834" y="3337809"/>
            <a:ext cx="362337" cy="353464"/>
            <a:chOff x="7262193" y="3019391"/>
            <a:chExt cx="363976" cy="355064"/>
          </a:xfrm>
          <a:solidFill>
            <a:srgbClr val="50B46E"/>
          </a:solidFill>
        </p:grpSpPr>
        <p:sp>
          <p:nvSpPr>
            <p:cNvPr id="137" name="Овал 86"/>
            <p:cNvSpPr/>
            <p:nvPr/>
          </p:nvSpPr>
          <p:spPr>
            <a:xfrm rot="4628572">
              <a:off x="7266649" y="3014935"/>
              <a:ext cx="355064" cy="363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ru-RU" sz="1471" dirty="0">
                <a:solidFill>
                  <a:srgbClr val="FFFFFF"/>
                </a:solidFill>
                <a:latin typeface="Tahoma"/>
              </a:endParaRPr>
            </a:p>
          </p:txBody>
        </p:sp>
        <p:pic>
          <p:nvPicPr>
            <p:cNvPr id="138" name="Рисунок 15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278303" y="3071233"/>
              <a:ext cx="303121" cy="234073"/>
            </a:xfrm>
            <a:prstGeom prst="rect">
              <a:avLst/>
            </a:prstGeom>
            <a:grpFill/>
          </p:spPr>
        </p:pic>
      </p:grpSp>
      <p:grpSp>
        <p:nvGrpSpPr>
          <p:cNvPr id="139" name="Group 213"/>
          <p:cNvGrpSpPr/>
          <p:nvPr/>
        </p:nvGrpSpPr>
        <p:grpSpPr>
          <a:xfrm>
            <a:off x="5275232" y="4956560"/>
            <a:ext cx="362249" cy="353549"/>
            <a:chOff x="6846069" y="4793647"/>
            <a:chExt cx="363888" cy="355149"/>
          </a:xfrm>
          <a:solidFill>
            <a:srgbClr val="50B46E"/>
          </a:solidFill>
        </p:grpSpPr>
        <p:sp>
          <p:nvSpPr>
            <p:cNvPr id="140" name="Овал 86"/>
            <p:cNvSpPr/>
            <p:nvPr/>
          </p:nvSpPr>
          <p:spPr>
            <a:xfrm rot="9257143">
              <a:off x="6846069" y="4793647"/>
              <a:ext cx="363888" cy="3551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ru-RU" sz="1471" dirty="0">
                <a:solidFill>
                  <a:srgbClr val="FFFFFF"/>
                </a:solidFill>
                <a:latin typeface="Tahoma"/>
              </a:endParaRPr>
            </a:p>
          </p:txBody>
        </p:sp>
        <p:pic>
          <p:nvPicPr>
            <p:cNvPr id="141" name="Рисунок 16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06988" y="4854066"/>
              <a:ext cx="228409" cy="245481"/>
            </a:xfrm>
            <a:prstGeom prst="rect">
              <a:avLst/>
            </a:prstGeom>
            <a:grpFill/>
          </p:spPr>
        </p:pic>
      </p:grpSp>
      <p:grpSp>
        <p:nvGrpSpPr>
          <p:cNvPr id="142" name="Group 222"/>
          <p:cNvGrpSpPr/>
          <p:nvPr/>
        </p:nvGrpSpPr>
        <p:grpSpPr>
          <a:xfrm>
            <a:off x="7630201" y="4311810"/>
            <a:ext cx="362337" cy="353464"/>
            <a:chOff x="4566601" y="3087763"/>
            <a:chExt cx="363976" cy="355064"/>
          </a:xfrm>
          <a:solidFill>
            <a:srgbClr val="50B46E"/>
          </a:solidFill>
        </p:grpSpPr>
        <p:sp>
          <p:nvSpPr>
            <p:cNvPr id="143" name="Овал 86"/>
            <p:cNvSpPr/>
            <p:nvPr/>
          </p:nvSpPr>
          <p:spPr>
            <a:xfrm rot="18514286">
              <a:off x="4571057" y="3083307"/>
              <a:ext cx="355064" cy="363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ru-RU" sz="1471" dirty="0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44" name="Block Arc 20">
              <a:extLst>
                <a:ext uri="{FF2B5EF4-FFF2-40B4-BE49-F238E27FC236}">
                  <a16:creationId xmlns:a16="http://schemas.microsoft.com/office/drawing/2014/main" id="{290D2834-35B2-456B-9B31-40BBC0D9A84A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657119" y="3180925"/>
              <a:ext cx="181402" cy="191972"/>
            </a:xfrm>
            <a:custGeom>
              <a:avLst/>
              <a:gdLst/>
              <a:ahLst/>
              <a:cxnLst/>
              <a:rect l="l" t="t" r="r" b="b"/>
              <a:pathLst>
                <a:path w="2958558" h="3207983">
                  <a:moveTo>
                    <a:pt x="376920" y="2960896"/>
                  </a:moveTo>
                  <a:cubicBezTo>
                    <a:pt x="266613" y="2960896"/>
                    <a:pt x="177192" y="2871475"/>
                    <a:pt x="177192" y="2761168"/>
                  </a:cubicBezTo>
                  <a:cubicBezTo>
                    <a:pt x="177192" y="2650861"/>
                    <a:pt x="266613" y="2561440"/>
                    <a:pt x="376920" y="2561440"/>
                  </a:cubicBezTo>
                  <a:cubicBezTo>
                    <a:pt x="487227" y="2561440"/>
                    <a:pt x="576648" y="2650861"/>
                    <a:pt x="576648" y="2761168"/>
                  </a:cubicBezTo>
                  <a:cubicBezTo>
                    <a:pt x="576648" y="2871475"/>
                    <a:pt x="487227" y="2960896"/>
                    <a:pt x="376920" y="2960896"/>
                  </a:cubicBezTo>
                  <a:close/>
                  <a:moveTo>
                    <a:pt x="376921" y="3072323"/>
                  </a:moveTo>
                  <a:cubicBezTo>
                    <a:pt x="539434" y="3072323"/>
                    <a:pt x="671176" y="2940581"/>
                    <a:pt x="671176" y="2778068"/>
                  </a:cubicBezTo>
                  <a:cubicBezTo>
                    <a:pt x="671176" y="2615555"/>
                    <a:pt x="539434" y="2483813"/>
                    <a:pt x="376921" y="2483813"/>
                  </a:cubicBezTo>
                  <a:cubicBezTo>
                    <a:pt x="214408" y="2483813"/>
                    <a:pt x="82666" y="2615555"/>
                    <a:pt x="82666" y="2778068"/>
                  </a:cubicBezTo>
                  <a:cubicBezTo>
                    <a:pt x="82666" y="2940581"/>
                    <a:pt x="214408" y="3072323"/>
                    <a:pt x="376921" y="3072323"/>
                  </a:cubicBezTo>
                  <a:close/>
                  <a:moveTo>
                    <a:pt x="2379939" y="3207575"/>
                  </a:moveTo>
                  <a:cubicBezTo>
                    <a:pt x="2342159" y="3210380"/>
                    <a:pt x="2303308" y="3198772"/>
                    <a:pt x="2272342" y="3172087"/>
                  </a:cubicBezTo>
                  <a:cubicBezTo>
                    <a:pt x="2210411" y="3118717"/>
                    <a:pt x="2203469" y="3025247"/>
                    <a:pt x="2256839" y="2963315"/>
                  </a:cubicBezTo>
                  <a:cubicBezTo>
                    <a:pt x="2292137" y="2922355"/>
                    <a:pt x="2344975" y="2905450"/>
                    <a:pt x="2394194" y="2916618"/>
                  </a:cubicBezTo>
                  <a:lnTo>
                    <a:pt x="2482323" y="2842744"/>
                  </a:lnTo>
                  <a:lnTo>
                    <a:pt x="2486558" y="2847797"/>
                  </a:lnTo>
                  <a:cubicBezTo>
                    <a:pt x="2638916" y="2767056"/>
                    <a:pt x="2628462" y="2744879"/>
                    <a:pt x="2689889" y="2690172"/>
                  </a:cubicBezTo>
                  <a:cubicBezTo>
                    <a:pt x="2722819" y="2655246"/>
                    <a:pt x="2732363" y="2657367"/>
                    <a:pt x="2726376" y="2568558"/>
                  </a:cubicBezTo>
                  <a:lnTo>
                    <a:pt x="2730335" y="2568172"/>
                  </a:lnTo>
                  <a:lnTo>
                    <a:pt x="2726098" y="2568172"/>
                  </a:lnTo>
                  <a:lnTo>
                    <a:pt x="2726098" y="2140027"/>
                  </a:lnTo>
                  <a:lnTo>
                    <a:pt x="2686068" y="2140105"/>
                  </a:lnTo>
                  <a:cubicBezTo>
                    <a:pt x="2685662" y="1932305"/>
                    <a:pt x="2574529" y="1740506"/>
                    <a:pt x="2394530" y="1636956"/>
                  </a:cubicBezTo>
                  <a:cubicBezTo>
                    <a:pt x="2214320" y="1533284"/>
                    <a:pt x="1992511" y="1533845"/>
                    <a:pt x="1812826" y="1638426"/>
                  </a:cubicBezTo>
                  <a:cubicBezTo>
                    <a:pt x="1633353" y="1742884"/>
                    <a:pt x="1523189" y="1935240"/>
                    <a:pt x="1523830" y="2143038"/>
                  </a:cubicBezTo>
                  <a:lnTo>
                    <a:pt x="1483625" y="2143162"/>
                  </a:lnTo>
                  <a:lnTo>
                    <a:pt x="1483625" y="2568172"/>
                  </a:lnTo>
                  <a:lnTo>
                    <a:pt x="1479388" y="2568172"/>
                  </a:lnTo>
                  <a:lnTo>
                    <a:pt x="1483347" y="2568558"/>
                  </a:lnTo>
                  <a:cubicBezTo>
                    <a:pt x="1477359" y="2657367"/>
                    <a:pt x="1486903" y="2655246"/>
                    <a:pt x="1519833" y="2690172"/>
                  </a:cubicBezTo>
                  <a:cubicBezTo>
                    <a:pt x="1581261" y="2744879"/>
                    <a:pt x="1570806" y="2767057"/>
                    <a:pt x="1723166" y="2847797"/>
                  </a:cubicBezTo>
                  <a:lnTo>
                    <a:pt x="1727402" y="2842744"/>
                  </a:lnTo>
                  <a:lnTo>
                    <a:pt x="1815530" y="2916618"/>
                  </a:lnTo>
                  <a:cubicBezTo>
                    <a:pt x="1864749" y="2905450"/>
                    <a:pt x="1917587" y="2922356"/>
                    <a:pt x="1952884" y="2963315"/>
                  </a:cubicBezTo>
                  <a:cubicBezTo>
                    <a:pt x="2006254" y="3025247"/>
                    <a:pt x="1999313" y="3118717"/>
                    <a:pt x="1937381" y="3172087"/>
                  </a:cubicBezTo>
                  <a:cubicBezTo>
                    <a:pt x="1906416" y="3198772"/>
                    <a:pt x="1867565" y="3210380"/>
                    <a:pt x="1829785" y="3207575"/>
                  </a:cubicBezTo>
                  <a:cubicBezTo>
                    <a:pt x="1792004" y="3204769"/>
                    <a:pt x="1755294" y="3187551"/>
                    <a:pt x="1728609" y="3156586"/>
                  </a:cubicBezTo>
                  <a:cubicBezTo>
                    <a:pt x="1704170" y="3128225"/>
                    <a:pt x="1692377" y="3093251"/>
                    <a:pt x="1694258" y="3058558"/>
                  </a:cubicBezTo>
                  <a:lnTo>
                    <a:pt x="1607474" y="2985811"/>
                  </a:lnTo>
                  <a:lnTo>
                    <a:pt x="1609754" y="2983092"/>
                  </a:lnTo>
                  <a:cubicBezTo>
                    <a:pt x="1505378" y="2914609"/>
                    <a:pt x="1454899" y="2874388"/>
                    <a:pt x="1372959" y="2808609"/>
                  </a:cubicBezTo>
                  <a:cubicBezTo>
                    <a:pt x="1301402" y="2768123"/>
                    <a:pt x="1295976" y="2652344"/>
                    <a:pt x="1300245" y="2568172"/>
                  </a:cubicBezTo>
                  <a:lnTo>
                    <a:pt x="1296941" y="2568172"/>
                  </a:lnTo>
                  <a:lnTo>
                    <a:pt x="1296941" y="2143739"/>
                  </a:lnTo>
                  <a:lnTo>
                    <a:pt x="1251342" y="2143880"/>
                  </a:lnTo>
                  <a:cubicBezTo>
                    <a:pt x="1250400" y="1838694"/>
                    <a:pt x="1412261" y="1556194"/>
                    <a:pt x="1675942" y="1402813"/>
                  </a:cubicBezTo>
                  <a:cubicBezTo>
                    <a:pt x="1778114" y="1343381"/>
                    <a:pt x="1889554" y="1306836"/>
                    <a:pt x="2003205" y="1293823"/>
                  </a:cubicBezTo>
                  <a:lnTo>
                    <a:pt x="2003205" y="878785"/>
                  </a:lnTo>
                  <a:lnTo>
                    <a:pt x="1998176" y="878621"/>
                  </a:lnTo>
                  <a:cubicBezTo>
                    <a:pt x="2009560" y="630102"/>
                    <a:pt x="1847671" y="398939"/>
                    <a:pt x="1584243" y="287563"/>
                  </a:cubicBezTo>
                  <a:cubicBezTo>
                    <a:pt x="1373323" y="198386"/>
                    <a:pt x="1125012" y="198092"/>
                    <a:pt x="913796" y="286769"/>
                  </a:cubicBezTo>
                  <a:cubicBezTo>
                    <a:pt x="650203" y="397436"/>
                    <a:pt x="487575" y="627955"/>
                    <a:pt x="497878" y="876315"/>
                  </a:cubicBezTo>
                  <a:lnTo>
                    <a:pt x="492947" y="876461"/>
                  </a:lnTo>
                  <a:lnTo>
                    <a:pt x="492947" y="2424958"/>
                  </a:lnTo>
                  <a:cubicBezTo>
                    <a:pt x="646520" y="2471832"/>
                    <a:pt x="757382" y="2615059"/>
                    <a:pt x="757382" y="2784179"/>
                  </a:cubicBezTo>
                  <a:cubicBezTo>
                    <a:pt x="757382" y="2993324"/>
                    <a:pt x="587836" y="3162870"/>
                    <a:pt x="378691" y="3162870"/>
                  </a:cubicBezTo>
                  <a:cubicBezTo>
                    <a:pt x="169546" y="3162870"/>
                    <a:pt x="0" y="2993324"/>
                    <a:pt x="0" y="2784179"/>
                  </a:cubicBezTo>
                  <a:cubicBezTo>
                    <a:pt x="0" y="2610447"/>
                    <a:pt x="116991" y="2464039"/>
                    <a:pt x="276947" y="2421074"/>
                  </a:cubicBezTo>
                  <a:lnTo>
                    <a:pt x="276947" y="783746"/>
                  </a:lnTo>
                  <a:lnTo>
                    <a:pt x="281758" y="783746"/>
                  </a:lnTo>
                  <a:cubicBezTo>
                    <a:pt x="307533" y="493124"/>
                    <a:pt x="502412" y="231983"/>
                    <a:pt x="801266" y="95774"/>
                  </a:cubicBezTo>
                  <a:cubicBezTo>
                    <a:pt x="1082323" y="-32324"/>
                    <a:pt x="1416727" y="-31901"/>
                    <a:pt x="1697364" y="96907"/>
                  </a:cubicBezTo>
                  <a:cubicBezTo>
                    <a:pt x="1994951" y="233494"/>
                    <a:pt x="2188714" y="494056"/>
                    <a:pt x="2214549" y="783746"/>
                  </a:cubicBezTo>
                  <a:lnTo>
                    <a:pt x="2219205" y="783746"/>
                  </a:lnTo>
                  <a:lnTo>
                    <a:pt x="2219205" y="1295162"/>
                  </a:lnTo>
                  <a:cubicBezTo>
                    <a:pt x="2327099" y="1309357"/>
                    <a:pt x="2432799" y="1344641"/>
                    <a:pt x="2530224" y="1400656"/>
                  </a:cubicBezTo>
                  <a:cubicBezTo>
                    <a:pt x="2794677" y="1552703"/>
                    <a:pt x="2957961" y="1834385"/>
                    <a:pt x="2958558" y="2139573"/>
                  </a:cubicBezTo>
                  <a:lnTo>
                    <a:pt x="2912782" y="2139663"/>
                  </a:lnTo>
                  <a:lnTo>
                    <a:pt x="2912782" y="2568172"/>
                  </a:lnTo>
                  <a:lnTo>
                    <a:pt x="2909478" y="2568172"/>
                  </a:lnTo>
                  <a:cubicBezTo>
                    <a:pt x="2913747" y="2652344"/>
                    <a:pt x="2908320" y="2768123"/>
                    <a:pt x="2836763" y="2808609"/>
                  </a:cubicBezTo>
                  <a:cubicBezTo>
                    <a:pt x="2754824" y="2874388"/>
                    <a:pt x="2704345" y="2914609"/>
                    <a:pt x="2599970" y="2983091"/>
                  </a:cubicBezTo>
                  <a:lnTo>
                    <a:pt x="2602250" y="2985811"/>
                  </a:lnTo>
                  <a:lnTo>
                    <a:pt x="2515466" y="3058559"/>
                  </a:lnTo>
                  <a:cubicBezTo>
                    <a:pt x="2517346" y="3093252"/>
                    <a:pt x="2505554" y="3128225"/>
                    <a:pt x="2481114" y="3156586"/>
                  </a:cubicBezTo>
                  <a:cubicBezTo>
                    <a:pt x="2454429" y="3187551"/>
                    <a:pt x="2417719" y="3204769"/>
                    <a:pt x="2379939" y="32075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ko-KR" altLang="en-US" sz="1471" dirty="0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145" name="Group 228"/>
          <p:cNvGrpSpPr/>
          <p:nvPr>
            <p:custDataLst>
              <p:tags r:id="rId2"/>
            </p:custDataLst>
          </p:nvPr>
        </p:nvGrpSpPr>
        <p:grpSpPr>
          <a:xfrm>
            <a:off x="4945099" y="2462904"/>
            <a:ext cx="362337" cy="353464"/>
            <a:chOff x="7409954" y="3652802"/>
            <a:chExt cx="363976" cy="355064"/>
          </a:xfrm>
          <a:solidFill>
            <a:srgbClr val="50B46E"/>
          </a:solidFill>
        </p:grpSpPr>
        <p:sp>
          <p:nvSpPr>
            <p:cNvPr id="146" name="Овал 86"/>
            <p:cNvSpPr/>
            <p:nvPr/>
          </p:nvSpPr>
          <p:spPr>
            <a:xfrm rot="6171428">
              <a:off x="7414410" y="3648346"/>
              <a:ext cx="355064" cy="3639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ru-RU" sz="1471" dirty="0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47" name="Freeform 5"/>
            <p:cNvSpPr>
              <a:spLocks/>
            </p:cNvSpPr>
            <p:nvPr/>
          </p:nvSpPr>
          <p:spPr bwMode="auto">
            <a:xfrm>
              <a:off x="7480086" y="3711482"/>
              <a:ext cx="229774" cy="224203"/>
            </a:xfrm>
            <a:custGeom>
              <a:avLst/>
              <a:gdLst>
                <a:gd name="T0" fmla="*/ 3094 w 3375"/>
                <a:gd name="T1" fmla="*/ 1781 h 3375"/>
                <a:gd name="T2" fmla="*/ 3094 w 3375"/>
                <a:gd name="T3" fmla="*/ 469 h 3375"/>
                <a:gd name="T4" fmla="*/ 2484 w 3375"/>
                <a:gd name="T5" fmla="*/ 844 h 3375"/>
                <a:gd name="T6" fmla="*/ 2484 w 3375"/>
                <a:gd name="T7" fmla="*/ 1266 h 3375"/>
                <a:gd name="T8" fmla="*/ 2250 w 3375"/>
                <a:gd name="T9" fmla="*/ 1266 h 3375"/>
                <a:gd name="T10" fmla="*/ 2251 w 3375"/>
                <a:gd name="T11" fmla="*/ 654 h 3375"/>
                <a:gd name="T12" fmla="*/ 1969 w 3375"/>
                <a:gd name="T13" fmla="*/ 654 h 3375"/>
                <a:gd name="T14" fmla="*/ 1969 w 3375"/>
                <a:gd name="T15" fmla="*/ 0 h 3375"/>
                <a:gd name="T16" fmla="*/ 1219 w 3375"/>
                <a:gd name="T17" fmla="*/ 0 h 3375"/>
                <a:gd name="T18" fmla="*/ 1219 w 3375"/>
                <a:gd name="T19" fmla="*/ 1071 h 3375"/>
                <a:gd name="T20" fmla="*/ 844 w 3375"/>
                <a:gd name="T21" fmla="*/ 1071 h 3375"/>
                <a:gd name="T22" fmla="*/ 844 w 3375"/>
                <a:gd name="T23" fmla="*/ 703 h 3375"/>
                <a:gd name="T24" fmla="*/ 539 w 3375"/>
                <a:gd name="T25" fmla="*/ 516 h 3375"/>
                <a:gd name="T26" fmla="*/ 234 w 3375"/>
                <a:gd name="T27" fmla="*/ 703 h 3375"/>
                <a:gd name="T28" fmla="*/ 234 w 3375"/>
                <a:gd name="T29" fmla="*/ 1359 h 3375"/>
                <a:gd name="T30" fmla="*/ 0 w 3375"/>
                <a:gd name="T31" fmla="*/ 1359 h 3375"/>
                <a:gd name="T32" fmla="*/ 0 w 3375"/>
                <a:gd name="T33" fmla="*/ 3375 h 3375"/>
                <a:gd name="T34" fmla="*/ 656 w 3375"/>
                <a:gd name="T35" fmla="*/ 3375 h 3375"/>
                <a:gd name="T36" fmla="*/ 891 w 3375"/>
                <a:gd name="T37" fmla="*/ 3141 h 3375"/>
                <a:gd name="T38" fmla="*/ 1359 w 3375"/>
                <a:gd name="T39" fmla="*/ 3047 h 3375"/>
                <a:gd name="T40" fmla="*/ 1592 w 3375"/>
                <a:gd name="T41" fmla="*/ 2912 h 3375"/>
                <a:gd name="T42" fmla="*/ 1592 w 3375"/>
                <a:gd name="T43" fmla="*/ 2863 h 3375"/>
                <a:gd name="T44" fmla="*/ 1125 w 3375"/>
                <a:gd name="T45" fmla="*/ 2361 h 3375"/>
                <a:gd name="T46" fmla="*/ 1406 w 3375"/>
                <a:gd name="T47" fmla="*/ 2763 h 3375"/>
                <a:gd name="T48" fmla="*/ 797 w 3375"/>
                <a:gd name="T49" fmla="*/ 2159 h 3375"/>
                <a:gd name="T50" fmla="*/ 1614 w 3375"/>
                <a:gd name="T51" fmla="*/ 2447 h 3375"/>
                <a:gd name="T52" fmla="*/ 1614 w 3375"/>
                <a:gd name="T53" fmla="*/ 2346 h 3375"/>
                <a:gd name="T54" fmla="*/ 2343 w 3375"/>
                <a:gd name="T55" fmla="*/ 1616 h 3375"/>
                <a:gd name="T56" fmla="*/ 1875 w 3375"/>
                <a:gd name="T57" fmla="*/ 2371 h 3375"/>
                <a:gd name="T58" fmla="*/ 2067 w 3375"/>
                <a:gd name="T59" fmla="*/ 1868 h 3375"/>
                <a:gd name="T60" fmla="*/ 1715 w 3375"/>
                <a:gd name="T61" fmla="*/ 2421 h 3375"/>
                <a:gd name="T62" fmla="*/ 1715 w 3375"/>
                <a:gd name="T63" fmla="*/ 2894 h 3375"/>
                <a:gd name="T64" fmla="*/ 2062 w 3375"/>
                <a:gd name="T65" fmla="*/ 3047 h 3375"/>
                <a:gd name="T66" fmla="*/ 2437 w 3375"/>
                <a:gd name="T67" fmla="*/ 3188 h 3375"/>
                <a:gd name="T68" fmla="*/ 2711 w 3375"/>
                <a:gd name="T69" fmla="*/ 3375 h 3375"/>
                <a:gd name="T70" fmla="*/ 3375 w 3375"/>
                <a:gd name="T71" fmla="*/ 3375 h 3375"/>
                <a:gd name="T72" fmla="*/ 3375 w 3375"/>
                <a:gd name="T73" fmla="*/ 1781 h 3375"/>
                <a:gd name="T74" fmla="*/ 3094 w 3375"/>
                <a:gd name="T75" fmla="*/ 1781 h 3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75" h="3375">
                  <a:moveTo>
                    <a:pt x="3094" y="1781"/>
                  </a:moveTo>
                  <a:lnTo>
                    <a:pt x="3094" y="469"/>
                  </a:lnTo>
                  <a:lnTo>
                    <a:pt x="2484" y="844"/>
                  </a:lnTo>
                  <a:lnTo>
                    <a:pt x="2484" y="1266"/>
                  </a:lnTo>
                  <a:lnTo>
                    <a:pt x="2250" y="1266"/>
                  </a:lnTo>
                  <a:lnTo>
                    <a:pt x="2251" y="654"/>
                  </a:lnTo>
                  <a:lnTo>
                    <a:pt x="1969" y="654"/>
                  </a:lnTo>
                  <a:lnTo>
                    <a:pt x="1969" y="0"/>
                  </a:lnTo>
                  <a:lnTo>
                    <a:pt x="1219" y="0"/>
                  </a:lnTo>
                  <a:lnTo>
                    <a:pt x="1219" y="1071"/>
                  </a:lnTo>
                  <a:lnTo>
                    <a:pt x="844" y="1071"/>
                  </a:lnTo>
                  <a:lnTo>
                    <a:pt x="844" y="703"/>
                  </a:lnTo>
                  <a:lnTo>
                    <a:pt x="539" y="516"/>
                  </a:lnTo>
                  <a:lnTo>
                    <a:pt x="234" y="703"/>
                  </a:lnTo>
                  <a:lnTo>
                    <a:pt x="234" y="1359"/>
                  </a:lnTo>
                  <a:lnTo>
                    <a:pt x="0" y="1359"/>
                  </a:lnTo>
                  <a:lnTo>
                    <a:pt x="0" y="3375"/>
                  </a:lnTo>
                  <a:lnTo>
                    <a:pt x="656" y="3375"/>
                  </a:lnTo>
                  <a:cubicBezTo>
                    <a:pt x="656" y="3328"/>
                    <a:pt x="750" y="3188"/>
                    <a:pt x="891" y="3141"/>
                  </a:cubicBezTo>
                  <a:cubicBezTo>
                    <a:pt x="931" y="3127"/>
                    <a:pt x="1266" y="3094"/>
                    <a:pt x="1359" y="3047"/>
                  </a:cubicBezTo>
                  <a:cubicBezTo>
                    <a:pt x="1415" y="3019"/>
                    <a:pt x="1575" y="2922"/>
                    <a:pt x="1592" y="2912"/>
                  </a:cubicBezTo>
                  <a:lnTo>
                    <a:pt x="1592" y="2863"/>
                  </a:lnTo>
                  <a:cubicBezTo>
                    <a:pt x="1592" y="2461"/>
                    <a:pt x="1125" y="2361"/>
                    <a:pt x="1125" y="2361"/>
                  </a:cubicBezTo>
                  <a:cubicBezTo>
                    <a:pt x="1399" y="2562"/>
                    <a:pt x="1406" y="2763"/>
                    <a:pt x="1406" y="2763"/>
                  </a:cubicBezTo>
                  <a:cubicBezTo>
                    <a:pt x="803" y="2763"/>
                    <a:pt x="797" y="2159"/>
                    <a:pt x="797" y="2159"/>
                  </a:cubicBezTo>
                  <a:cubicBezTo>
                    <a:pt x="1226" y="2159"/>
                    <a:pt x="1520" y="2288"/>
                    <a:pt x="1614" y="2447"/>
                  </a:cubicBezTo>
                  <a:lnTo>
                    <a:pt x="1614" y="2346"/>
                  </a:lnTo>
                  <a:cubicBezTo>
                    <a:pt x="1614" y="2088"/>
                    <a:pt x="1614" y="1616"/>
                    <a:pt x="2343" y="1616"/>
                  </a:cubicBezTo>
                  <a:cubicBezTo>
                    <a:pt x="2343" y="1616"/>
                    <a:pt x="2479" y="2371"/>
                    <a:pt x="1875" y="2371"/>
                  </a:cubicBezTo>
                  <a:cubicBezTo>
                    <a:pt x="1875" y="2371"/>
                    <a:pt x="1815" y="2119"/>
                    <a:pt x="2067" y="1868"/>
                  </a:cubicBezTo>
                  <a:cubicBezTo>
                    <a:pt x="2067" y="1868"/>
                    <a:pt x="1715" y="1968"/>
                    <a:pt x="1715" y="2421"/>
                  </a:cubicBezTo>
                  <a:lnTo>
                    <a:pt x="1715" y="2894"/>
                  </a:lnTo>
                  <a:cubicBezTo>
                    <a:pt x="1788" y="2884"/>
                    <a:pt x="1990" y="2934"/>
                    <a:pt x="2062" y="3047"/>
                  </a:cubicBezTo>
                  <a:cubicBezTo>
                    <a:pt x="2156" y="3192"/>
                    <a:pt x="2344" y="3192"/>
                    <a:pt x="2437" y="3188"/>
                  </a:cubicBezTo>
                  <a:cubicBezTo>
                    <a:pt x="2578" y="3181"/>
                    <a:pt x="2711" y="3375"/>
                    <a:pt x="2711" y="3375"/>
                  </a:cubicBezTo>
                  <a:lnTo>
                    <a:pt x="3375" y="3375"/>
                  </a:lnTo>
                  <a:lnTo>
                    <a:pt x="3375" y="1781"/>
                  </a:lnTo>
                  <a:lnTo>
                    <a:pt x="3094" y="178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6010" tIns="48005" rIns="96010" bIns="48005" numCol="1" anchor="t" anchorCtr="0" compatLnSpc="1">
              <a:prstTxWarp prst="textNoShape">
                <a:avLst/>
              </a:prstTxWarp>
            </a:bodyPr>
            <a:lstStyle/>
            <a:p>
              <a:pPr marL="186700" indent="-186700" defTabSz="746800">
                <a:spcBef>
                  <a:spcPts val="1260"/>
                </a:spcBef>
                <a:defRPr/>
              </a:pPr>
              <a:endParaRPr lang="ru-RU" sz="1471" dirty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148" name="TextBox 25">
            <a:extLst>
              <a:ext uri="{FF2B5EF4-FFF2-40B4-BE49-F238E27FC236}">
                <a16:creationId xmlns:a16="http://schemas.microsoft.com/office/drawing/2014/main" id="{E2482710-1737-3A45-9F45-2ADA1804353B}"/>
              </a:ext>
            </a:extLst>
          </p:cNvPr>
          <p:cNvSpPr txBox="1"/>
          <p:nvPr/>
        </p:nvSpPr>
        <p:spPr>
          <a:xfrm>
            <a:off x="5858810" y="2561071"/>
            <a:ext cx="187552" cy="1077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746800">
              <a:spcBef>
                <a:spcPts val="1260"/>
              </a:spcBef>
              <a:defRPr/>
            </a:pPr>
            <a:r>
              <a:rPr sz="700" dirty="0">
                <a:solidFill>
                  <a:srgbClr val="384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ЖКХ</a:t>
            </a:r>
          </a:p>
        </p:txBody>
      </p:sp>
      <p:sp>
        <p:nvSpPr>
          <p:cNvPr id="151" name="TextBox 28">
            <a:extLst>
              <a:ext uri="{FF2B5EF4-FFF2-40B4-BE49-F238E27FC236}">
                <a16:creationId xmlns:a16="http://schemas.microsoft.com/office/drawing/2014/main" id="{E14C3E1E-1D54-7442-A688-ADB2D81761CD}"/>
              </a:ext>
            </a:extLst>
          </p:cNvPr>
          <p:cNvSpPr txBox="1"/>
          <p:nvPr/>
        </p:nvSpPr>
        <p:spPr>
          <a:xfrm>
            <a:off x="7191469" y="3441835"/>
            <a:ext cx="514564" cy="21544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ru-RU"/>
            </a:defPPr>
            <a:lvl1pPr>
              <a:defRPr sz="1000">
                <a:solidFill>
                  <a:srgbClr val="2F454F"/>
                </a:solidFill>
                <a:latin typeface=" Tahoma Bold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746800">
              <a:spcBef>
                <a:spcPts val="1260"/>
              </a:spcBef>
              <a:defRPr/>
            </a:pP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</a:rPr>
              <a:t>Туризм</a:t>
            </a:r>
            <a:r>
              <a:rPr lang="en-US" sz="700" dirty="0">
                <a:solidFill>
                  <a:srgbClr val="384B5B"/>
                </a:solidFill>
                <a:latin typeface="Tahoma" panose="020B0604030504040204" pitchFamily="34" charset="0"/>
              </a:rPr>
              <a:t/>
            </a:r>
            <a:br>
              <a:rPr lang="en-US" sz="700" dirty="0">
                <a:solidFill>
                  <a:srgbClr val="384B5B"/>
                </a:solidFill>
                <a:latin typeface="Tahoma" panose="020B0604030504040204" pitchFamily="34" charset="0"/>
              </a:rPr>
            </a:b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</a:rPr>
              <a:t>и</a:t>
            </a:r>
            <a:r>
              <a:rPr lang="en-US" sz="700" dirty="0">
                <a:solidFill>
                  <a:srgbClr val="384B5B"/>
                </a:solidFill>
                <a:latin typeface="Tahoma" panose="020B0604030504040204" pitchFamily="34" charset="0"/>
              </a:rPr>
              <a:t> </a:t>
            </a: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</a:rPr>
              <a:t>рекреация</a:t>
            </a:r>
          </a:p>
        </p:txBody>
      </p:sp>
      <p:sp>
        <p:nvSpPr>
          <p:cNvPr id="153" name="TextBox 8">
            <a:extLst>
              <a:ext uri="{FF2B5EF4-FFF2-40B4-BE49-F238E27FC236}">
                <a16:creationId xmlns:a16="http://schemas.microsoft.com/office/drawing/2014/main" id="{83A820B9-FC46-8B43-8E5D-CA81422B55FA}"/>
              </a:ext>
            </a:extLst>
          </p:cNvPr>
          <p:cNvSpPr txBox="1"/>
          <p:nvPr/>
        </p:nvSpPr>
        <p:spPr>
          <a:xfrm>
            <a:off x="5886325" y="4913598"/>
            <a:ext cx="824653" cy="1077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6800">
              <a:spcBef>
                <a:spcPts val="1260"/>
              </a:spcBef>
              <a:defRPr/>
            </a:pP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</a:t>
            </a:r>
            <a:endParaRPr sz="700" dirty="0">
              <a:solidFill>
                <a:srgbClr val="384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4" name="TextBox 33">
            <a:extLst>
              <a:ext uri="{FF2B5EF4-FFF2-40B4-BE49-F238E27FC236}">
                <a16:creationId xmlns:a16="http://schemas.microsoft.com/office/drawing/2014/main" id="{8ACCB0D4-B550-B74D-B483-9A4E1C569AC5}"/>
              </a:ext>
            </a:extLst>
          </p:cNvPr>
          <p:cNvSpPr txBox="1"/>
          <p:nvPr/>
        </p:nvSpPr>
        <p:spPr>
          <a:xfrm>
            <a:off x="4831583" y="3441837"/>
            <a:ext cx="460609" cy="21544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0170">
              <a:spcBef>
                <a:spcPts val="1260"/>
              </a:spcBef>
              <a:defRPr/>
            </a:pP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</a:t>
            </a:r>
            <a:r>
              <a:rPr lang="en-US" sz="700" dirty="0">
                <a:solidFill>
                  <a:srgbClr val="384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br>
              <a:rPr lang="en-US" sz="700" dirty="0">
                <a:solidFill>
                  <a:srgbClr val="384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</a:t>
            </a:r>
          </a:p>
        </p:txBody>
      </p:sp>
      <p:sp>
        <p:nvSpPr>
          <p:cNvPr id="155" name="TextBox 30">
            <a:extLst>
              <a:ext uri="{FF2B5EF4-FFF2-40B4-BE49-F238E27FC236}">
                <a16:creationId xmlns:a16="http://schemas.microsoft.com/office/drawing/2014/main" id="{712D32DD-E41E-0F4A-90D6-F2870D39810E}"/>
              </a:ext>
            </a:extLst>
          </p:cNvPr>
          <p:cNvSpPr txBox="1"/>
          <p:nvPr/>
        </p:nvSpPr>
        <p:spPr>
          <a:xfrm>
            <a:off x="7020860" y="4021970"/>
            <a:ext cx="436017" cy="21544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ru-RU"/>
            </a:defPPr>
            <a:lvl1pPr algn="r" defTabSz="914400">
              <a:defRPr sz="1200">
                <a:solidFill>
                  <a:srgbClr val="2F454F"/>
                </a:solidFill>
                <a:latin typeface=" Tahoma Bold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algn="l" defTabSz="746800">
              <a:spcBef>
                <a:spcPts val="1260"/>
              </a:spcBef>
              <a:defRPr/>
            </a:pP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</a:rPr>
              <a:t>Здраво</a:t>
            </a:r>
            <a:r>
              <a:rPr lang="en-US" sz="700" dirty="0">
                <a:solidFill>
                  <a:srgbClr val="384B5B"/>
                </a:solidFill>
                <a:latin typeface="Tahoma" panose="020B0604030504040204" pitchFamily="34" charset="0"/>
              </a:rPr>
              <a:t>-</a:t>
            </a:r>
            <a:br>
              <a:rPr lang="en-US" sz="700" dirty="0">
                <a:solidFill>
                  <a:srgbClr val="384B5B"/>
                </a:solidFill>
                <a:latin typeface="Tahoma" panose="020B0604030504040204" pitchFamily="34" charset="0"/>
              </a:rPr>
            </a:b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</a:rPr>
              <a:t>охранение</a:t>
            </a:r>
            <a:endParaRPr sz="700" dirty="0">
              <a:solidFill>
                <a:srgbClr val="384B5B"/>
              </a:solidFill>
              <a:latin typeface="Tahoma" panose="020B0604030504040204" pitchFamily="34" charset="0"/>
            </a:endParaRPr>
          </a:p>
        </p:txBody>
      </p:sp>
      <p:sp>
        <p:nvSpPr>
          <p:cNvPr id="156" name="TextBox 4">
            <a:extLst>
              <a:ext uri="{FF2B5EF4-FFF2-40B4-BE49-F238E27FC236}">
                <a16:creationId xmlns:a16="http://schemas.microsoft.com/office/drawing/2014/main" id="{BB6DD652-3CC6-7848-BEB3-FF45C8635850}"/>
              </a:ext>
            </a:extLst>
          </p:cNvPr>
          <p:cNvSpPr txBox="1"/>
          <p:nvPr/>
        </p:nvSpPr>
        <p:spPr>
          <a:xfrm>
            <a:off x="5417339" y="4615145"/>
            <a:ext cx="447283" cy="1077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 algn="r">
              <a:defRPr sz="1000">
                <a:solidFill>
                  <a:srgbClr val="2F454F"/>
                </a:solidFill>
                <a:latin typeface=" Tahoma Bold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defTabSz="746800">
              <a:spcBef>
                <a:spcPts val="1260"/>
              </a:spcBef>
              <a:defRPr/>
            </a:pP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</a:rPr>
              <a:t>Культура</a:t>
            </a:r>
            <a:endParaRPr sz="700" dirty="0">
              <a:solidFill>
                <a:srgbClr val="384B5B"/>
              </a:solidFill>
              <a:latin typeface="Tahoma" panose="020B0604030504040204" pitchFamily="34" charset="0"/>
            </a:endParaRPr>
          </a:p>
        </p:txBody>
      </p:sp>
      <p:sp>
        <p:nvSpPr>
          <p:cNvPr id="157" name="TextBox 33">
            <a:extLst>
              <a:ext uri="{FF2B5EF4-FFF2-40B4-BE49-F238E27FC236}">
                <a16:creationId xmlns:a16="http://schemas.microsoft.com/office/drawing/2014/main" id="{8ACCB0D4-B550-B74D-B483-9A4E1C569AC5}"/>
              </a:ext>
            </a:extLst>
          </p:cNvPr>
          <p:cNvSpPr txBox="1"/>
          <p:nvPr/>
        </p:nvSpPr>
        <p:spPr>
          <a:xfrm>
            <a:off x="5196763" y="4168842"/>
            <a:ext cx="184345" cy="1077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46800">
              <a:spcBef>
                <a:spcPts val="1260"/>
              </a:spcBef>
              <a:defRPr/>
            </a:pP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МСП</a:t>
            </a:r>
          </a:p>
        </p:txBody>
      </p:sp>
      <p:grpSp>
        <p:nvGrpSpPr>
          <p:cNvPr id="158" name="Group 176"/>
          <p:cNvGrpSpPr/>
          <p:nvPr/>
        </p:nvGrpSpPr>
        <p:grpSpPr>
          <a:xfrm>
            <a:off x="7419339" y="2508392"/>
            <a:ext cx="362337" cy="353464"/>
            <a:chOff x="6847407" y="2511264"/>
            <a:chExt cx="363976" cy="355064"/>
          </a:xfrm>
          <a:solidFill>
            <a:srgbClr val="50B46E"/>
          </a:solidFill>
        </p:grpSpPr>
        <p:sp>
          <p:nvSpPr>
            <p:cNvPr id="159" name="Овал 86"/>
            <p:cNvSpPr/>
            <p:nvPr/>
          </p:nvSpPr>
          <p:spPr>
            <a:xfrm rot="3085714">
              <a:off x="6851863" y="2506808"/>
              <a:ext cx="355064" cy="363976"/>
            </a:xfrm>
            <a:prstGeom prst="ellipse">
              <a:avLst/>
            </a:prstGeom>
            <a:grpFill/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ru-RU" sz="1471" dirty="0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60" name="Parallelogram 15">
              <a:extLst>
                <a:ext uri="{FF2B5EF4-FFF2-40B4-BE49-F238E27FC236}">
                  <a16:creationId xmlns:a16="http://schemas.microsoft.com/office/drawing/2014/main" id="{B1A2D174-D325-42C7-83D5-73AA1A940580}"/>
                </a:ext>
              </a:extLst>
            </p:cNvPr>
            <p:cNvSpPr/>
            <p:nvPr/>
          </p:nvSpPr>
          <p:spPr>
            <a:xfrm rot="16200000">
              <a:off x="6918760" y="2561837"/>
              <a:ext cx="218051" cy="241840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010" tIns="48005" rIns="96010" bIns="48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60170" latinLnBrk="1">
                <a:defRPr/>
              </a:pPr>
              <a:endParaRPr lang="ko-KR" altLang="en-US" sz="1680" kern="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61" name="TextBox 6">
            <a:extLst>
              <a:ext uri="{FF2B5EF4-FFF2-40B4-BE49-F238E27FC236}">
                <a16:creationId xmlns:a16="http://schemas.microsoft.com/office/drawing/2014/main" id="{4FB8957C-6C09-EC4E-8CFC-9F17F22D3EA6}"/>
              </a:ext>
            </a:extLst>
          </p:cNvPr>
          <p:cNvSpPr txBox="1"/>
          <p:nvPr/>
        </p:nvSpPr>
        <p:spPr>
          <a:xfrm>
            <a:off x="6864786" y="3001893"/>
            <a:ext cx="639398" cy="1077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>
              <a:defRPr sz="1000">
                <a:solidFill>
                  <a:srgbClr val="2F454F"/>
                </a:solidFill>
                <a:latin typeface=" Tahoma Bold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746800">
              <a:spcBef>
                <a:spcPts val="1260"/>
              </a:spcBef>
              <a:defRPr/>
            </a:pP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</a:rPr>
              <a:t>Образование</a:t>
            </a:r>
          </a:p>
        </p:txBody>
      </p:sp>
      <p:grpSp>
        <p:nvGrpSpPr>
          <p:cNvPr id="162" name="Group 190"/>
          <p:cNvGrpSpPr/>
          <p:nvPr/>
        </p:nvGrpSpPr>
        <p:grpSpPr>
          <a:xfrm>
            <a:off x="6569276" y="2016709"/>
            <a:ext cx="362249" cy="353549"/>
            <a:chOff x="6247798" y="2229019"/>
            <a:chExt cx="363888" cy="355149"/>
          </a:xfrm>
          <a:solidFill>
            <a:srgbClr val="50B46E"/>
          </a:solidFill>
        </p:grpSpPr>
        <p:sp>
          <p:nvSpPr>
            <p:cNvPr id="163" name="Овал 86"/>
            <p:cNvSpPr/>
            <p:nvPr/>
          </p:nvSpPr>
          <p:spPr>
            <a:xfrm rot="1542857">
              <a:off x="6247798" y="2229019"/>
              <a:ext cx="363888" cy="355149"/>
            </a:xfrm>
            <a:prstGeom prst="ellipse">
              <a:avLst/>
            </a:prstGeom>
            <a:grpFill/>
            <a:ln>
              <a:solidFill>
                <a:srgbClr val="E7E6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ru-RU" sz="1471" dirty="0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64" name="Left Arrow 1">
              <a:extLst>
                <a:ext uri="{FF2B5EF4-FFF2-40B4-BE49-F238E27FC236}">
                  <a16:creationId xmlns:a16="http://schemas.microsoft.com/office/drawing/2014/main" id="{96594997-8A97-4ACF-AA15-462F0B7D36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8696" y="2301924"/>
              <a:ext cx="202090" cy="191972"/>
            </a:xfrm>
            <a:custGeom>
              <a:avLst/>
              <a:gdLst/>
              <a:ahLst/>
              <a:cxnLst/>
              <a:rect l="l" t="t" r="r" b="b"/>
              <a:pathLst>
                <a:path w="3306630" h="3218379">
                  <a:moveTo>
                    <a:pt x="0" y="2085651"/>
                  </a:moveTo>
                  <a:cubicBezTo>
                    <a:pt x="253919" y="2342528"/>
                    <a:pt x="881542" y="2297196"/>
                    <a:pt x="1388167" y="2271654"/>
                  </a:cubicBezTo>
                  <a:lnTo>
                    <a:pt x="1417952" y="2988872"/>
                  </a:lnTo>
                  <a:lnTo>
                    <a:pt x="717647" y="2950294"/>
                  </a:lnTo>
                  <a:cubicBezTo>
                    <a:pt x="467617" y="2928101"/>
                    <a:pt x="217417" y="2555860"/>
                    <a:pt x="0" y="2085651"/>
                  </a:cubicBezTo>
                  <a:close/>
                  <a:moveTo>
                    <a:pt x="1969797" y="2019847"/>
                  </a:moveTo>
                  <a:lnTo>
                    <a:pt x="1969797" y="2274913"/>
                  </a:lnTo>
                  <a:lnTo>
                    <a:pt x="2657809" y="2274913"/>
                  </a:lnTo>
                  <a:cubicBezTo>
                    <a:pt x="2787205" y="2599270"/>
                    <a:pt x="2968360" y="2923626"/>
                    <a:pt x="2675062" y="2954686"/>
                  </a:cubicBezTo>
                  <a:lnTo>
                    <a:pt x="1969797" y="2963313"/>
                  </a:lnTo>
                  <a:lnTo>
                    <a:pt x="1969797" y="3218379"/>
                  </a:lnTo>
                  <a:lnTo>
                    <a:pt x="1429598" y="2619113"/>
                  </a:lnTo>
                  <a:close/>
                  <a:moveTo>
                    <a:pt x="2961009" y="1275432"/>
                  </a:moveTo>
                  <a:lnTo>
                    <a:pt x="3277752" y="1901203"/>
                  </a:lnTo>
                  <a:cubicBezTo>
                    <a:pt x="3383548" y="2128832"/>
                    <a:pt x="3186278" y="2531632"/>
                    <a:pt x="2887773" y="2955026"/>
                  </a:cubicBezTo>
                  <a:cubicBezTo>
                    <a:pt x="2983276" y="2606687"/>
                    <a:pt x="2630206" y="2085815"/>
                    <a:pt x="2354773" y="1659836"/>
                  </a:cubicBezTo>
                  <a:close/>
                  <a:moveTo>
                    <a:pt x="1019997" y="990789"/>
                  </a:moveTo>
                  <a:lnTo>
                    <a:pt x="1268877" y="1758248"/>
                  </a:lnTo>
                  <a:lnTo>
                    <a:pt x="1047983" y="1630715"/>
                  </a:lnTo>
                  <a:lnTo>
                    <a:pt x="703977" y="2226552"/>
                  </a:lnTo>
                  <a:cubicBezTo>
                    <a:pt x="358378" y="2176433"/>
                    <a:pt x="-13100" y="2171140"/>
                    <a:pt x="106650" y="1901606"/>
                  </a:cubicBezTo>
                  <a:lnTo>
                    <a:pt x="451811" y="1286515"/>
                  </a:lnTo>
                  <a:lnTo>
                    <a:pt x="230918" y="1158982"/>
                  </a:lnTo>
                  <a:close/>
                  <a:moveTo>
                    <a:pt x="2174825" y="119764"/>
                  </a:moveTo>
                  <a:cubicBezTo>
                    <a:pt x="2220451" y="119103"/>
                    <a:pt x="2264887" y="143875"/>
                    <a:pt x="2308274" y="203493"/>
                  </a:cubicBezTo>
                  <a:lnTo>
                    <a:pt x="2668377" y="809957"/>
                  </a:lnTo>
                  <a:lnTo>
                    <a:pt x="2889271" y="682424"/>
                  </a:lnTo>
                  <a:lnTo>
                    <a:pt x="2640391" y="1449883"/>
                  </a:lnTo>
                  <a:lnTo>
                    <a:pt x="1851312" y="1281690"/>
                  </a:lnTo>
                  <a:lnTo>
                    <a:pt x="2072206" y="1154157"/>
                  </a:lnTo>
                  <a:lnTo>
                    <a:pt x="1728200" y="558321"/>
                  </a:lnTo>
                  <a:cubicBezTo>
                    <a:pt x="1890352" y="352642"/>
                    <a:pt x="2037947" y="121750"/>
                    <a:pt x="2174825" y="119764"/>
                  </a:cubicBezTo>
                  <a:close/>
                  <a:moveTo>
                    <a:pt x="1831774" y="30"/>
                  </a:moveTo>
                  <a:cubicBezTo>
                    <a:pt x="1948530" y="539"/>
                    <a:pt x="2073232" y="7407"/>
                    <a:pt x="2202212" y="19111"/>
                  </a:cubicBezTo>
                  <a:cubicBezTo>
                    <a:pt x="1852790" y="110572"/>
                    <a:pt x="1578238" y="676776"/>
                    <a:pt x="1347045" y="1128297"/>
                  </a:cubicBezTo>
                  <a:lnTo>
                    <a:pt x="711024" y="795483"/>
                  </a:lnTo>
                  <a:lnTo>
                    <a:pt x="1094586" y="208291"/>
                  </a:lnTo>
                  <a:cubicBezTo>
                    <a:pt x="1202761" y="54213"/>
                    <a:pt x="1481508" y="-1496"/>
                    <a:pt x="1831774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6700" indent="-186700" algn="ctr" defTabSz="746800">
                <a:spcBef>
                  <a:spcPts val="1260"/>
                </a:spcBef>
                <a:defRPr/>
              </a:pPr>
              <a:endParaRPr lang="ko-KR" altLang="en-US" sz="1471" dirty="0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165" name="TextBox 22">
            <a:extLst>
              <a:ext uri="{FF2B5EF4-FFF2-40B4-BE49-F238E27FC236}">
                <a16:creationId xmlns:a16="http://schemas.microsoft.com/office/drawing/2014/main" id="{DE9266A7-09CB-804C-86CC-03087DFEBEBD}"/>
              </a:ext>
            </a:extLst>
          </p:cNvPr>
          <p:cNvSpPr txBox="1"/>
          <p:nvPr/>
        </p:nvSpPr>
        <p:spPr>
          <a:xfrm>
            <a:off x="6420493" y="2528275"/>
            <a:ext cx="444293" cy="10772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46800">
              <a:spcBef>
                <a:spcPts val="1260"/>
              </a:spcBef>
              <a:defRPr/>
            </a:pP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Экология</a:t>
            </a:r>
            <a:endParaRPr sz="700" dirty="0">
              <a:solidFill>
                <a:srgbClr val="384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7" name="Straight Arrow Connector 174"/>
          <p:cNvCxnSpPr/>
          <p:nvPr/>
        </p:nvCxnSpPr>
        <p:spPr bwMode="gray">
          <a:xfrm>
            <a:off x="10318242" y="3055754"/>
            <a:ext cx="1" cy="746768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78"/>
          <p:cNvCxnSpPr/>
          <p:nvPr/>
        </p:nvCxnSpPr>
        <p:spPr bwMode="gray">
          <a:xfrm>
            <a:off x="9947087" y="5949129"/>
            <a:ext cx="0" cy="757179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79"/>
          <p:cNvCxnSpPr/>
          <p:nvPr/>
        </p:nvCxnSpPr>
        <p:spPr bwMode="gray">
          <a:xfrm flipH="1">
            <a:off x="4462694" y="1064710"/>
            <a:ext cx="11089" cy="491216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84"/>
          <p:cNvCxnSpPr/>
          <p:nvPr/>
        </p:nvCxnSpPr>
        <p:spPr bwMode="gray">
          <a:xfrm>
            <a:off x="2264710" y="3385815"/>
            <a:ext cx="2744" cy="946137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88"/>
          <p:cNvCxnSpPr/>
          <p:nvPr/>
        </p:nvCxnSpPr>
        <p:spPr bwMode="gray">
          <a:xfrm>
            <a:off x="6339405" y="6103162"/>
            <a:ext cx="0" cy="203605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23"/>
          <p:cNvCxnSpPr/>
          <p:nvPr/>
        </p:nvCxnSpPr>
        <p:spPr bwMode="gray">
          <a:xfrm>
            <a:off x="4466177" y="1547648"/>
            <a:ext cx="786549" cy="8278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5">
            <a:extLst>
              <a:ext uri="{FF2B5EF4-FFF2-40B4-BE49-F238E27FC236}">
                <a16:creationId xmlns:a16="http://schemas.microsoft.com/office/drawing/2014/main" id="{E7249BB0-341D-9D42-96E3-B3FE23CA2039}"/>
              </a:ext>
            </a:extLst>
          </p:cNvPr>
          <p:cNvSpPr txBox="1"/>
          <p:nvPr/>
        </p:nvSpPr>
        <p:spPr>
          <a:xfrm flipH="1">
            <a:off x="6929084" y="4755080"/>
            <a:ext cx="549932" cy="1077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46800">
              <a:spcBef>
                <a:spcPts val="1260"/>
              </a:spcBef>
              <a:defRPr/>
            </a:pP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Georgia"/>
              </a:rPr>
              <a:t>Технологии</a:t>
            </a:r>
            <a:endParaRPr lang="en-GB" sz="700" dirty="0">
              <a:solidFill>
                <a:srgbClr val="384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Georgia"/>
            </a:endParaRPr>
          </a:p>
        </p:txBody>
      </p:sp>
      <p:graphicFrame>
        <p:nvGraphicFramePr>
          <p:cNvPr id="176" name="Объект 175"/>
          <p:cNvGraphicFramePr>
            <a:graphicFrameLocks noChangeAspect="1"/>
          </p:cNvGraphicFramePr>
          <p:nvPr>
            <p:extLst/>
          </p:nvPr>
        </p:nvGraphicFramePr>
        <p:xfrm>
          <a:off x="6192130" y="5289741"/>
          <a:ext cx="206253" cy="22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99" name="CorelDRAW" r:id="rId18" imgW="9390997" imgH="10041058" progId="CorelDraw.Graphic.22">
                  <p:embed/>
                </p:oleObj>
              </mc:Choice>
              <mc:Fallback>
                <p:oleObj name="CorelDRAW" r:id="rId18" imgW="9390997" imgH="10041058" progId="CorelDraw.Graphic.22">
                  <p:embed/>
                  <p:pic>
                    <p:nvPicPr>
                      <p:cNvPr id="176" name="Объект 175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192130" y="5289741"/>
                        <a:ext cx="206253" cy="22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" name="TextBox 8">
            <a:extLst>
              <a:ext uri="{FF2B5EF4-FFF2-40B4-BE49-F238E27FC236}">
                <a16:creationId xmlns:a16="http://schemas.microsoft.com/office/drawing/2014/main" id="{83A820B9-FC46-8B43-8E5D-CA81422B55FA}"/>
              </a:ext>
            </a:extLst>
          </p:cNvPr>
          <p:cNvSpPr txBox="1"/>
          <p:nvPr/>
        </p:nvSpPr>
        <p:spPr>
          <a:xfrm>
            <a:off x="2943266" y="3617721"/>
            <a:ext cx="1340110" cy="18479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none" lIns="0" tIns="0" rIns="0" bIns="0" anchor="ctr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60170">
              <a:spcBef>
                <a:spcPts val="1260"/>
              </a:spcBef>
              <a:defRPr/>
            </a:pPr>
            <a:r>
              <a:rPr lang="ru-RU" sz="1201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Инфраструктура</a:t>
            </a:r>
            <a:endParaRPr sz="1201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8" name="Группа 177"/>
          <p:cNvGrpSpPr/>
          <p:nvPr/>
        </p:nvGrpSpPr>
        <p:grpSpPr>
          <a:xfrm>
            <a:off x="5830847" y="3287500"/>
            <a:ext cx="960160" cy="960970"/>
            <a:chOff x="4847240" y="3639703"/>
            <a:chExt cx="1552462" cy="1553770"/>
          </a:xfrm>
        </p:grpSpPr>
        <p:sp>
          <p:nvSpPr>
            <p:cNvPr id="179" name="bpGeneratedFreeform 115"/>
            <p:cNvSpPr/>
            <p:nvPr/>
          </p:nvSpPr>
          <p:spPr bwMode="gray">
            <a:xfrm>
              <a:off x="4847240" y="3639703"/>
              <a:ext cx="1552462" cy="1553770"/>
            </a:xfrm>
            <a:custGeom>
              <a:avLst/>
              <a:gdLst>
                <a:gd name="connsiteX0" fmla="*/ 990528 w 1981054"/>
                <a:gd name="connsiteY0" fmla="*/ 0 h 2032000"/>
                <a:gd name="connsiteX1" fmla="*/ 1431353 w 1981054"/>
                <a:gd name="connsiteY1" fmla="*/ 100616 h 2032000"/>
                <a:gd name="connsiteX2" fmla="*/ 1784868 w 1981054"/>
                <a:gd name="connsiteY2" fmla="*/ 382534 h 2032000"/>
                <a:gd name="connsiteX3" fmla="*/ 1981054 w 1981054"/>
                <a:gd name="connsiteY3" fmla="*/ 789919 h 2032000"/>
                <a:gd name="connsiteX4" fmla="*/ 1981054 w 1981054"/>
                <a:gd name="connsiteY4" fmla="*/ 1242081 h 2032000"/>
                <a:gd name="connsiteX5" fmla="*/ 1784868 w 1981054"/>
                <a:gd name="connsiteY5" fmla="*/ 1649466 h 2032000"/>
                <a:gd name="connsiteX6" fmla="*/ 1431353 w 1981054"/>
                <a:gd name="connsiteY6" fmla="*/ 1931384 h 2032000"/>
                <a:gd name="connsiteX7" fmla="*/ 990527 w 1981054"/>
                <a:gd name="connsiteY7" fmla="*/ 2032000 h 2032000"/>
                <a:gd name="connsiteX8" fmla="*/ 549701 w 1981054"/>
                <a:gd name="connsiteY8" fmla="*/ 1931384 h 2032000"/>
                <a:gd name="connsiteX9" fmla="*/ 196186 w 1981054"/>
                <a:gd name="connsiteY9" fmla="*/ 1649466 h 2032000"/>
                <a:gd name="connsiteX10" fmla="*/ 0 w 1981054"/>
                <a:gd name="connsiteY10" fmla="*/ 1242081 h 2032000"/>
                <a:gd name="connsiteX11" fmla="*/ 0 w 1981054"/>
                <a:gd name="connsiteY11" fmla="*/ 789919 h 2032000"/>
                <a:gd name="connsiteX12" fmla="*/ 196186 w 1981054"/>
                <a:gd name="connsiteY12" fmla="*/ 382534 h 2032000"/>
                <a:gd name="connsiteX13" fmla="*/ 549701 w 1981054"/>
                <a:gd name="connsiteY13" fmla="*/ 100616 h 2032000"/>
                <a:gd name="connsiteX0" fmla="*/ 990528 w 1981054"/>
                <a:gd name="connsiteY0" fmla="*/ 0 h 2032000"/>
                <a:gd name="connsiteX1" fmla="*/ 1431354 w 1981054"/>
                <a:gd name="connsiteY1" fmla="*/ 100616 h 2032000"/>
                <a:gd name="connsiteX2" fmla="*/ 1784868 w 1981054"/>
                <a:gd name="connsiteY2" fmla="*/ 382534 h 2032000"/>
                <a:gd name="connsiteX3" fmla="*/ 1981054 w 1981054"/>
                <a:gd name="connsiteY3" fmla="*/ 789919 h 2032000"/>
                <a:gd name="connsiteX4" fmla="*/ 1981054 w 1981054"/>
                <a:gd name="connsiteY4" fmla="*/ 1242081 h 2032000"/>
                <a:gd name="connsiteX5" fmla="*/ 1784868 w 1981054"/>
                <a:gd name="connsiteY5" fmla="*/ 1649466 h 2032000"/>
                <a:gd name="connsiteX6" fmla="*/ 1431353 w 1981054"/>
                <a:gd name="connsiteY6" fmla="*/ 1931384 h 2032000"/>
                <a:gd name="connsiteX7" fmla="*/ 990527 w 1981054"/>
                <a:gd name="connsiteY7" fmla="*/ 2032000 h 2032000"/>
                <a:gd name="connsiteX8" fmla="*/ 549701 w 1981054"/>
                <a:gd name="connsiteY8" fmla="*/ 1931384 h 2032000"/>
                <a:gd name="connsiteX9" fmla="*/ 196186 w 1981054"/>
                <a:gd name="connsiteY9" fmla="*/ 1649466 h 2032000"/>
                <a:gd name="connsiteX10" fmla="*/ 0 w 1981054"/>
                <a:gd name="connsiteY10" fmla="*/ 1242081 h 2032000"/>
                <a:gd name="connsiteX11" fmla="*/ 0 w 1981054"/>
                <a:gd name="connsiteY11" fmla="*/ 789919 h 2032000"/>
                <a:gd name="connsiteX12" fmla="*/ 196186 w 1981054"/>
                <a:gd name="connsiteY12" fmla="*/ 382534 h 2032000"/>
                <a:gd name="connsiteX13" fmla="*/ 549701 w 1981054"/>
                <a:gd name="connsiteY13" fmla="*/ 100616 h 2032000"/>
                <a:gd name="connsiteX0" fmla="*/ 990528 w 1981054"/>
                <a:gd name="connsiteY0" fmla="*/ 0 h 2032000"/>
                <a:gd name="connsiteX1" fmla="*/ 1431354 w 1981054"/>
                <a:gd name="connsiteY1" fmla="*/ 100616 h 2032000"/>
                <a:gd name="connsiteX2" fmla="*/ 1784870 w 1981054"/>
                <a:gd name="connsiteY2" fmla="*/ 382534 h 2032000"/>
                <a:gd name="connsiteX3" fmla="*/ 1981054 w 1981054"/>
                <a:gd name="connsiteY3" fmla="*/ 789919 h 2032000"/>
                <a:gd name="connsiteX4" fmla="*/ 1981054 w 1981054"/>
                <a:gd name="connsiteY4" fmla="*/ 1242081 h 2032000"/>
                <a:gd name="connsiteX5" fmla="*/ 1784868 w 1981054"/>
                <a:gd name="connsiteY5" fmla="*/ 1649466 h 2032000"/>
                <a:gd name="connsiteX6" fmla="*/ 1431353 w 1981054"/>
                <a:gd name="connsiteY6" fmla="*/ 1931384 h 2032000"/>
                <a:gd name="connsiteX7" fmla="*/ 990527 w 1981054"/>
                <a:gd name="connsiteY7" fmla="*/ 2032000 h 2032000"/>
                <a:gd name="connsiteX8" fmla="*/ 549701 w 1981054"/>
                <a:gd name="connsiteY8" fmla="*/ 1931384 h 2032000"/>
                <a:gd name="connsiteX9" fmla="*/ 196186 w 1981054"/>
                <a:gd name="connsiteY9" fmla="*/ 1649466 h 2032000"/>
                <a:gd name="connsiteX10" fmla="*/ 0 w 1981054"/>
                <a:gd name="connsiteY10" fmla="*/ 1242081 h 2032000"/>
                <a:gd name="connsiteX11" fmla="*/ 0 w 1981054"/>
                <a:gd name="connsiteY11" fmla="*/ 789919 h 2032000"/>
                <a:gd name="connsiteX12" fmla="*/ 196186 w 1981054"/>
                <a:gd name="connsiteY12" fmla="*/ 382534 h 2032000"/>
                <a:gd name="connsiteX13" fmla="*/ 549701 w 1981054"/>
                <a:gd name="connsiteY13" fmla="*/ 100616 h 2032000"/>
                <a:gd name="connsiteX0" fmla="*/ 990528 w 1981054"/>
                <a:gd name="connsiteY0" fmla="*/ 0 h 2032000"/>
                <a:gd name="connsiteX1" fmla="*/ 1431354 w 1981054"/>
                <a:gd name="connsiteY1" fmla="*/ 100616 h 2032000"/>
                <a:gd name="connsiteX2" fmla="*/ 1784870 w 1981054"/>
                <a:gd name="connsiteY2" fmla="*/ 382534 h 2032000"/>
                <a:gd name="connsiteX3" fmla="*/ 1844346 w 1981054"/>
                <a:gd name="connsiteY3" fmla="*/ 789920 h 2032000"/>
                <a:gd name="connsiteX4" fmla="*/ 1981054 w 1981054"/>
                <a:gd name="connsiteY4" fmla="*/ 1242081 h 2032000"/>
                <a:gd name="connsiteX5" fmla="*/ 1784868 w 1981054"/>
                <a:gd name="connsiteY5" fmla="*/ 1649466 h 2032000"/>
                <a:gd name="connsiteX6" fmla="*/ 1431353 w 1981054"/>
                <a:gd name="connsiteY6" fmla="*/ 1931384 h 2032000"/>
                <a:gd name="connsiteX7" fmla="*/ 990527 w 1981054"/>
                <a:gd name="connsiteY7" fmla="*/ 2032000 h 2032000"/>
                <a:gd name="connsiteX8" fmla="*/ 549701 w 1981054"/>
                <a:gd name="connsiteY8" fmla="*/ 1931384 h 2032000"/>
                <a:gd name="connsiteX9" fmla="*/ 196186 w 1981054"/>
                <a:gd name="connsiteY9" fmla="*/ 1649466 h 2032000"/>
                <a:gd name="connsiteX10" fmla="*/ 0 w 1981054"/>
                <a:gd name="connsiteY10" fmla="*/ 1242081 h 2032000"/>
                <a:gd name="connsiteX11" fmla="*/ 0 w 1981054"/>
                <a:gd name="connsiteY11" fmla="*/ 789919 h 2032000"/>
                <a:gd name="connsiteX12" fmla="*/ 196186 w 1981054"/>
                <a:gd name="connsiteY12" fmla="*/ 382534 h 2032000"/>
                <a:gd name="connsiteX13" fmla="*/ 549701 w 1981054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7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1 h 2032000"/>
                <a:gd name="connsiteX11" fmla="*/ 0 w 1981055"/>
                <a:gd name="connsiteY11" fmla="*/ 789919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7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1 h 2032000"/>
                <a:gd name="connsiteX11" fmla="*/ 0 w 1981055"/>
                <a:gd name="connsiteY11" fmla="*/ 789919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7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1 h 2032000"/>
                <a:gd name="connsiteX11" fmla="*/ 0 w 1981055"/>
                <a:gd name="connsiteY11" fmla="*/ 789919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1 h 2032000"/>
                <a:gd name="connsiteX11" fmla="*/ 0 w 1981055"/>
                <a:gd name="connsiteY11" fmla="*/ 789919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1 h 2032000"/>
                <a:gd name="connsiteX11" fmla="*/ 0 w 1981055"/>
                <a:gd name="connsiteY11" fmla="*/ 789919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1 h 2032000"/>
                <a:gd name="connsiteX11" fmla="*/ 0 w 1981055"/>
                <a:gd name="connsiteY11" fmla="*/ 789919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19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0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844346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  <a:gd name="connsiteX0" fmla="*/ 990528 w 1981055"/>
                <a:gd name="connsiteY0" fmla="*/ 0 h 2032000"/>
                <a:gd name="connsiteX1" fmla="*/ 1431354 w 1981055"/>
                <a:gd name="connsiteY1" fmla="*/ 100616 h 2032000"/>
                <a:gd name="connsiteX2" fmla="*/ 1784871 w 1981055"/>
                <a:gd name="connsiteY2" fmla="*/ 382534 h 2032000"/>
                <a:gd name="connsiteX3" fmla="*/ 1981055 w 1981055"/>
                <a:gd name="connsiteY3" fmla="*/ 789920 h 2032000"/>
                <a:gd name="connsiteX4" fmla="*/ 1981055 w 1981055"/>
                <a:gd name="connsiteY4" fmla="*/ 1242082 h 2032000"/>
                <a:gd name="connsiteX5" fmla="*/ 1784868 w 1981055"/>
                <a:gd name="connsiteY5" fmla="*/ 1649466 h 2032000"/>
                <a:gd name="connsiteX6" fmla="*/ 1431353 w 1981055"/>
                <a:gd name="connsiteY6" fmla="*/ 1931384 h 2032000"/>
                <a:gd name="connsiteX7" fmla="*/ 990528 w 1981055"/>
                <a:gd name="connsiteY7" fmla="*/ 2032000 h 2032000"/>
                <a:gd name="connsiteX8" fmla="*/ 549701 w 1981055"/>
                <a:gd name="connsiteY8" fmla="*/ 1931384 h 2032000"/>
                <a:gd name="connsiteX9" fmla="*/ 196186 w 1981055"/>
                <a:gd name="connsiteY9" fmla="*/ 1649466 h 2032000"/>
                <a:gd name="connsiteX10" fmla="*/ 0 w 1981055"/>
                <a:gd name="connsiteY10" fmla="*/ 1242082 h 2032000"/>
                <a:gd name="connsiteX11" fmla="*/ 0 w 1981055"/>
                <a:gd name="connsiteY11" fmla="*/ 789920 h 2032000"/>
                <a:gd name="connsiteX12" fmla="*/ 196186 w 1981055"/>
                <a:gd name="connsiteY12" fmla="*/ 382534 h 2032000"/>
                <a:gd name="connsiteX13" fmla="*/ 549701 w 1981055"/>
                <a:gd name="connsiteY13" fmla="*/ 100616 h 20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81055" h="2032000">
                  <a:moveTo>
                    <a:pt x="990528" y="0"/>
                  </a:moveTo>
                  <a:lnTo>
                    <a:pt x="1431354" y="100616"/>
                  </a:lnTo>
                  <a:lnTo>
                    <a:pt x="1784871" y="382534"/>
                  </a:lnTo>
                  <a:lnTo>
                    <a:pt x="1981055" y="789920"/>
                  </a:lnTo>
                  <a:lnTo>
                    <a:pt x="1981055" y="1242082"/>
                  </a:lnTo>
                  <a:lnTo>
                    <a:pt x="1784868" y="1649466"/>
                  </a:lnTo>
                  <a:lnTo>
                    <a:pt x="1431353" y="1931384"/>
                  </a:lnTo>
                  <a:lnTo>
                    <a:pt x="990528" y="2032000"/>
                  </a:lnTo>
                  <a:lnTo>
                    <a:pt x="549701" y="1931384"/>
                  </a:lnTo>
                  <a:lnTo>
                    <a:pt x="196186" y="1649466"/>
                  </a:lnTo>
                  <a:lnTo>
                    <a:pt x="0" y="1242082"/>
                  </a:lnTo>
                  <a:lnTo>
                    <a:pt x="0" y="789920"/>
                  </a:lnTo>
                  <a:lnTo>
                    <a:pt x="196186" y="382534"/>
                  </a:lnTo>
                  <a:lnTo>
                    <a:pt x="549701" y="100616"/>
                  </a:lnTo>
                  <a:close/>
                </a:path>
              </a:pathLst>
            </a:custGeom>
            <a:solidFill>
              <a:srgbClr val="3D5867"/>
            </a:solidFill>
            <a:ln w="25400" cap="rnd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6010" tIns="48005" rIns="96010" bIns="48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746800">
                <a:spcBef>
                  <a:spcPts val="1260"/>
                </a:spcBef>
                <a:buSzPct val="100000"/>
                <a:buFont typeface="Trebuchet MS" panose="020B0603020202020204" pitchFamily="34" charset="0"/>
                <a:buChar char="​"/>
                <a:defRPr/>
              </a:pPr>
              <a:endParaRPr lang="ru-RU" sz="1501" b="1" dirty="0">
                <a:solidFill>
                  <a:srgbClr val="FFFFFF"/>
                </a:solidFill>
                <a:latin typeface="DIN Pro Cond Bold"/>
              </a:endParaRPr>
            </a:p>
            <a:p>
              <a:pPr algn="ctr" defTabSz="746800">
                <a:spcBef>
                  <a:spcPts val="1260"/>
                </a:spcBef>
                <a:buSzPct val="100000"/>
                <a:buFont typeface="Trebuchet MS" panose="020B0603020202020204" pitchFamily="34" charset="0"/>
                <a:buChar char="​"/>
                <a:defRPr/>
              </a:pPr>
              <a:endParaRPr lang="ru-RU" sz="801" b="1" dirty="0">
                <a:solidFill>
                  <a:srgbClr val="FFFFFF"/>
                </a:solidFill>
                <a:latin typeface="DIN Pro Cond Bold"/>
              </a:endParaRPr>
            </a:p>
          </p:txBody>
        </p:sp>
        <p:graphicFrame>
          <p:nvGraphicFramePr>
            <p:cNvPr id="180" name="Объект 179"/>
            <p:cNvGraphicFramePr>
              <a:graphicFrameLocks noChangeAspect="1"/>
            </p:cNvGraphicFramePr>
            <p:nvPr>
              <p:extLst/>
            </p:nvPr>
          </p:nvGraphicFramePr>
          <p:xfrm>
            <a:off x="5219618" y="3832918"/>
            <a:ext cx="826340" cy="1075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200" name="CorelDRAW" r:id="rId20" imgW="3368780" imgH="4382814" progId="CorelDraw.Graphic.22">
                    <p:embed/>
                  </p:oleObj>
                </mc:Choice>
                <mc:Fallback>
                  <p:oleObj name="CorelDRAW" r:id="rId20" imgW="3368780" imgH="4382814" progId="CorelDraw.Graphic.22">
                    <p:embed/>
                    <p:pic>
                      <p:nvPicPr>
                        <p:cNvPr id="180" name="Объект 179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219618" y="3832918"/>
                          <a:ext cx="826340" cy="10751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1" name="Объект 180"/>
          <p:cNvGraphicFramePr>
            <a:graphicFrameLocks noChangeAspect="1"/>
          </p:cNvGraphicFramePr>
          <p:nvPr>
            <p:extLst/>
          </p:nvPr>
        </p:nvGraphicFramePr>
        <p:xfrm>
          <a:off x="7108131" y="5025207"/>
          <a:ext cx="185962" cy="276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01" name="CorelDRAW" r:id="rId22" imgW="4810908" imgH="7148874" progId="CorelDraw.Graphic.22">
                  <p:embed/>
                </p:oleObj>
              </mc:Choice>
              <mc:Fallback>
                <p:oleObj name="CorelDRAW" r:id="rId22" imgW="4810908" imgH="7148874" progId="CorelDraw.Graphic.22">
                  <p:embed/>
                  <p:pic>
                    <p:nvPicPr>
                      <p:cNvPr id="181" name="Объект 180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108131" y="5025207"/>
                        <a:ext cx="185962" cy="276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2" name="Straight Arrow Connector 174"/>
          <p:cNvCxnSpPr/>
          <p:nvPr/>
        </p:nvCxnSpPr>
        <p:spPr bwMode="gray">
          <a:xfrm>
            <a:off x="10380796" y="4418134"/>
            <a:ext cx="0" cy="889334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248"/>
          <p:cNvCxnSpPr/>
          <p:nvPr/>
        </p:nvCxnSpPr>
        <p:spPr bwMode="gray">
          <a:xfrm flipV="1">
            <a:off x="2254337" y="3713401"/>
            <a:ext cx="649227" cy="2397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248"/>
          <p:cNvCxnSpPr/>
          <p:nvPr/>
        </p:nvCxnSpPr>
        <p:spPr bwMode="gray">
          <a:xfrm>
            <a:off x="9631624" y="4651584"/>
            <a:ext cx="733113" cy="17424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Freeform 44"/>
          <p:cNvSpPr/>
          <p:nvPr/>
        </p:nvSpPr>
        <p:spPr bwMode="gray">
          <a:xfrm flipV="1">
            <a:off x="8939788" y="5534186"/>
            <a:ext cx="1007300" cy="623869"/>
          </a:xfrm>
          <a:custGeom>
            <a:avLst/>
            <a:gdLst>
              <a:gd name="connsiteX0" fmla="*/ 0 w 1782941"/>
              <a:gd name="connsiteY0" fmla="*/ 659420 h 659420"/>
              <a:gd name="connsiteX1" fmla="*/ 1206202 w 1782941"/>
              <a:gd name="connsiteY1" fmla="*/ 646720 h 659420"/>
              <a:gd name="connsiteX2" fmla="*/ 1284870 w 1782941"/>
              <a:gd name="connsiteY2" fmla="*/ 609415 h 659420"/>
              <a:gd name="connsiteX3" fmla="*/ 1782941 w 1782941"/>
              <a:gd name="connsiteY3" fmla="*/ 0 h 659420"/>
              <a:gd name="connsiteX0" fmla="*/ 0 w 1795640"/>
              <a:gd name="connsiteY0" fmla="*/ 646719 h 646720"/>
              <a:gd name="connsiteX1" fmla="*/ 1218901 w 1795640"/>
              <a:gd name="connsiteY1" fmla="*/ 646720 h 646720"/>
              <a:gd name="connsiteX2" fmla="*/ 1297569 w 1795640"/>
              <a:gd name="connsiteY2" fmla="*/ 609415 h 646720"/>
              <a:gd name="connsiteX3" fmla="*/ 1795640 w 1795640"/>
              <a:gd name="connsiteY3" fmla="*/ 0 h 6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5640" h="646720">
                <a:moveTo>
                  <a:pt x="0" y="646719"/>
                </a:moveTo>
                <a:lnTo>
                  <a:pt x="1218901" y="646720"/>
                </a:lnTo>
                <a:cubicBezTo>
                  <a:pt x="1249393" y="646720"/>
                  <a:pt x="1278273" y="633025"/>
                  <a:pt x="1297569" y="609415"/>
                </a:cubicBezTo>
                <a:lnTo>
                  <a:pt x="1795640" y="0"/>
                </a:lnTo>
              </a:path>
            </a:pathLst>
          </a:cu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977"/>
          </a:p>
        </p:txBody>
      </p:sp>
      <p:cxnSp>
        <p:nvCxnSpPr>
          <p:cNvPr id="186" name="Straight Arrow Connector 248"/>
          <p:cNvCxnSpPr/>
          <p:nvPr/>
        </p:nvCxnSpPr>
        <p:spPr bwMode="gray">
          <a:xfrm>
            <a:off x="9736440" y="3604200"/>
            <a:ext cx="581803" cy="3275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28">
            <a:extLst>
              <a:ext uri="{FF2B5EF4-FFF2-40B4-BE49-F238E27FC236}">
                <a16:creationId xmlns:a16="http://schemas.microsoft.com/office/drawing/2014/main" id="{E14C3E1E-1D54-7442-A688-ADB2D81761CD}"/>
              </a:ext>
            </a:extLst>
          </p:cNvPr>
          <p:cNvSpPr txBox="1"/>
          <p:nvPr/>
        </p:nvSpPr>
        <p:spPr>
          <a:xfrm>
            <a:off x="5010621" y="2843000"/>
            <a:ext cx="663201" cy="32316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defPPr>
              <a:defRPr lang="ru-RU"/>
            </a:defPPr>
            <a:lvl1pPr>
              <a:defRPr sz="1000">
                <a:solidFill>
                  <a:srgbClr val="2F454F"/>
                </a:solidFill>
                <a:latin typeface=" Tahoma Bold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 defTabSz="746800">
              <a:spcBef>
                <a:spcPts val="1260"/>
              </a:spcBef>
              <a:defRPr/>
            </a:pPr>
            <a:r>
              <a:rPr lang="ru-RU" sz="700" dirty="0">
                <a:solidFill>
                  <a:srgbClr val="384B5B"/>
                </a:solidFill>
                <a:latin typeface="Tahoma" panose="020B0604030504040204" pitchFamily="34" charset="0"/>
              </a:rPr>
              <a:t>Комплексное развитие территорий</a:t>
            </a:r>
            <a:endParaRPr sz="700" dirty="0">
              <a:solidFill>
                <a:srgbClr val="384B5B"/>
              </a:solidFill>
              <a:latin typeface="Tahoma" panose="020B0604030504040204" pitchFamily="34" charset="0"/>
            </a:endParaRPr>
          </a:p>
        </p:txBody>
      </p:sp>
      <p:cxnSp>
        <p:nvCxnSpPr>
          <p:cNvPr id="196" name="Straight Arrow Connector 248"/>
          <p:cNvCxnSpPr/>
          <p:nvPr/>
        </p:nvCxnSpPr>
        <p:spPr bwMode="gray">
          <a:xfrm>
            <a:off x="9866728" y="2433991"/>
            <a:ext cx="455812" cy="0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74"/>
          <p:cNvCxnSpPr/>
          <p:nvPr/>
        </p:nvCxnSpPr>
        <p:spPr bwMode="gray">
          <a:xfrm flipH="1">
            <a:off x="10333702" y="1836866"/>
            <a:ext cx="6845" cy="770271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248"/>
          <p:cNvCxnSpPr/>
          <p:nvPr/>
        </p:nvCxnSpPr>
        <p:spPr bwMode="gray">
          <a:xfrm>
            <a:off x="5918142" y="6083659"/>
            <a:ext cx="785570" cy="3275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Freeform 44"/>
          <p:cNvSpPr/>
          <p:nvPr/>
        </p:nvSpPr>
        <p:spPr bwMode="gray">
          <a:xfrm rot="16647403" flipV="1">
            <a:off x="2963638" y="5284531"/>
            <a:ext cx="450469" cy="861336"/>
          </a:xfrm>
          <a:custGeom>
            <a:avLst/>
            <a:gdLst>
              <a:gd name="connsiteX0" fmla="*/ 0 w 1782941"/>
              <a:gd name="connsiteY0" fmla="*/ 659420 h 659420"/>
              <a:gd name="connsiteX1" fmla="*/ 1206202 w 1782941"/>
              <a:gd name="connsiteY1" fmla="*/ 646720 h 659420"/>
              <a:gd name="connsiteX2" fmla="*/ 1284870 w 1782941"/>
              <a:gd name="connsiteY2" fmla="*/ 609415 h 659420"/>
              <a:gd name="connsiteX3" fmla="*/ 1782941 w 1782941"/>
              <a:gd name="connsiteY3" fmla="*/ 0 h 659420"/>
              <a:gd name="connsiteX0" fmla="*/ 0 w 1795640"/>
              <a:gd name="connsiteY0" fmla="*/ 646719 h 646720"/>
              <a:gd name="connsiteX1" fmla="*/ 1218901 w 1795640"/>
              <a:gd name="connsiteY1" fmla="*/ 646720 h 646720"/>
              <a:gd name="connsiteX2" fmla="*/ 1297569 w 1795640"/>
              <a:gd name="connsiteY2" fmla="*/ 609415 h 646720"/>
              <a:gd name="connsiteX3" fmla="*/ 1795640 w 1795640"/>
              <a:gd name="connsiteY3" fmla="*/ 0 h 6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5640" h="646720">
                <a:moveTo>
                  <a:pt x="0" y="646719"/>
                </a:moveTo>
                <a:lnTo>
                  <a:pt x="1218901" y="646720"/>
                </a:lnTo>
                <a:cubicBezTo>
                  <a:pt x="1249393" y="646720"/>
                  <a:pt x="1278273" y="633025"/>
                  <a:pt x="1297569" y="609415"/>
                </a:cubicBezTo>
                <a:lnTo>
                  <a:pt x="1795640" y="0"/>
                </a:lnTo>
              </a:path>
            </a:pathLst>
          </a:cu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977"/>
          </a:p>
        </p:txBody>
      </p:sp>
      <p:cxnSp>
        <p:nvCxnSpPr>
          <p:cNvPr id="220" name="Straight Arrow Connector 248"/>
          <p:cNvCxnSpPr/>
          <p:nvPr/>
        </p:nvCxnSpPr>
        <p:spPr bwMode="gray">
          <a:xfrm>
            <a:off x="2339831" y="5876018"/>
            <a:ext cx="785570" cy="3275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248"/>
          <p:cNvCxnSpPr/>
          <p:nvPr/>
        </p:nvCxnSpPr>
        <p:spPr bwMode="gray">
          <a:xfrm>
            <a:off x="7598903" y="1555924"/>
            <a:ext cx="455812" cy="0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174"/>
          <p:cNvCxnSpPr/>
          <p:nvPr/>
        </p:nvCxnSpPr>
        <p:spPr bwMode="gray">
          <a:xfrm flipH="1">
            <a:off x="8054718" y="1162044"/>
            <a:ext cx="18526" cy="588688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180"/>
          <p:cNvCxnSpPr/>
          <p:nvPr/>
        </p:nvCxnSpPr>
        <p:spPr bwMode="gray">
          <a:xfrm flipH="1">
            <a:off x="3130822" y="1890914"/>
            <a:ext cx="4027" cy="924473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248"/>
          <p:cNvCxnSpPr/>
          <p:nvPr/>
        </p:nvCxnSpPr>
        <p:spPr bwMode="gray">
          <a:xfrm flipV="1">
            <a:off x="3134848" y="2316700"/>
            <a:ext cx="426537" cy="7100"/>
          </a:xfrm>
          <a:prstGeom prst="straightConnector1">
            <a:avLst/>
          </a:prstGeom>
          <a:ln w="9525" cap="flat">
            <a:solidFill>
              <a:schemeClr val="bg1">
                <a:lumMod val="65000"/>
              </a:schemeClr>
            </a:solidFill>
            <a:miter lim="800000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_btfpBulletedList468232"/>
          <p:cNvSpPr txBox="1"/>
          <p:nvPr>
            <p:custDataLst>
              <p:tags r:id="rId3"/>
            </p:custDataLst>
          </p:nvPr>
        </p:nvSpPr>
        <p:spPr bwMode="gray">
          <a:xfrm>
            <a:off x="2129226" y="998643"/>
            <a:ext cx="2576699" cy="857370"/>
          </a:xfrm>
          <a:prstGeom prst="rect">
            <a:avLst/>
          </a:prstGeom>
          <a:noFill/>
        </p:spPr>
        <p:txBody>
          <a:bodyPr vert="horz" wrap="square" lIns="37799" tIns="18900" rIns="37799" bIns="18900" rtlCol="0">
            <a:noAutofit/>
          </a:bodyPr>
          <a:lstStyle/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Водоснабжение/ водоотведение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Городское освещение 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Теплоснабжение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Ливневые канализации</a:t>
            </a:r>
          </a:p>
        </p:txBody>
      </p:sp>
      <p:sp>
        <p:nvSpPr>
          <p:cNvPr id="106" name="_btfpBulletedList468232"/>
          <p:cNvSpPr txBox="1"/>
          <p:nvPr>
            <p:custDataLst>
              <p:tags r:id="rId4"/>
            </p:custDataLst>
          </p:nvPr>
        </p:nvSpPr>
        <p:spPr bwMode="gray">
          <a:xfrm>
            <a:off x="1276556" y="4641239"/>
            <a:ext cx="2840825" cy="644822"/>
          </a:xfrm>
          <a:prstGeom prst="rect">
            <a:avLst/>
          </a:prstGeom>
          <a:noFill/>
        </p:spPr>
        <p:txBody>
          <a:bodyPr vert="horz" wrap="square" lIns="37799" tIns="18900" rIns="37799" bIns="18900" rtlCol="0">
            <a:noAutofit/>
          </a:bodyPr>
          <a:lstStyle/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Опт. и розничная торговля 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Сфера бытовых услуг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Гост.-ресторанный бизнес</a:t>
            </a:r>
          </a:p>
          <a:p>
            <a:pPr defTabSz="746800">
              <a:defRPr/>
            </a:pPr>
            <a:endParaRPr lang="ru-RU" sz="110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_btfpBulletedList468232"/>
          <p:cNvSpPr txBox="1"/>
          <p:nvPr>
            <p:custDataLst>
              <p:tags r:id="rId5"/>
            </p:custDataLst>
          </p:nvPr>
        </p:nvSpPr>
        <p:spPr bwMode="gray">
          <a:xfrm>
            <a:off x="638353" y="2030763"/>
            <a:ext cx="2458544" cy="786871"/>
          </a:xfrm>
          <a:prstGeom prst="rect">
            <a:avLst/>
          </a:prstGeom>
          <a:noFill/>
        </p:spPr>
        <p:txBody>
          <a:bodyPr vert="horz" wrap="square" lIns="37799" tIns="18900" rIns="37799" bIns="18900" rtlCol="0">
            <a:noAutofit/>
          </a:bodyPr>
          <a:lstStyle/>
          <a:p>
            <a:pPr>
              <a:defRPr/>
            </a:pPr>
            <a:r>
              <a:rPr lang="ru-RU" sz="110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Девелопмент</a:t>
            </a:r>
            <a:endParaRPr lang="ru-RU" sz="110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sz="110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Редевелопмент</a:t>
            </a:r>
            <a:endParaRPr lang="ru-RU" sz="110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Управление коммерческой недвижимостью</a:t>
            </a:r>
          </a:p>
        </p:txBody>
      </p:sp>
      <p:sp>
        <p:nvSpPr>
          <p:cNvPr id="117" name="_btfpBulletedList468232"/>
          <p:cNvSpPr txBox="1"/>
          <p:nvPr>
            <p:custDataLst>
              <p:tags r:id="rId6"/>
            </p:custDataLst>
          </p:nvPr>
        </p:nvSpPr>
        <p:spPr bwMode="gray">
          <a:xfrm>
            <a:off x="8208542" y="1178244"/>
            <a:ext cx="2210498" cy="394339"/>
          </a:xfrm>
          <a:prstGeom prst="rect">
            <a:avLst/>
          </a:prstGeom>
          <a:noFill/>
        </p:spPr>
        <p:txBody>
          <a:bodyPr vert="horz" wrap="square" lIns="37799" tIns="18900" rIns="37799" bIns="18900" rtlCol="0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300"/>
              </a:spcBef>
              <a:defRPr sz="800"/>
            </a:lvl1pPr>
          </a:lstStyle>
          <a:p>
            <a:pPr defTabSz="7468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Сбор, транспортировка, сортировка и утилизация мусора</a:t>
            </a:r>
          </a:p>
        </p:txBody>
      </p:sp>
      <p:sp>
        <p:nvSpPr>
          <p:cNvPr id="152" name="lv3"/>
          <p:cNvSpPr/>
          <p:nvPr/>
        </p:nvSpPr>
        <p:spPr bwMode="gray">
          <a:xfrm>
            <a:off x="190190" y="6118779"/>
            <a:ext cx="4068180" cy="780226"/>
          </a:xfrm>
          <a:prstGeom prst="rect">
            <a:avLst/>
          </a:prstGeom>
          <a:noFill/>
          <a:extLst/>
        </p:spPr>
        <p:txBody>
          <a:bodyPr vert="horz" wrap="square" lIns="37799" tIns="18900" rIns="37799" bIns="18900" rtlCol="0">
            <a:noAutofit/>
          </a:bodyPr>
          <a:lstStyle/>
          <a:p>
            <a:pPr>
              <a:defRPr/>
            </a:pPr>
            <a:r>
              <a:rPr lang="en-US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и развитие новых мест притяжения в городах (арт-кластеры, арт-резиденции, арт-пространства) </a:t>
            </a:r>
          </a:p>
          <a:p>
            <a:pPr>
              <a:defRPr/>
            </a:pPr>
            <a:r>
              <a:rPr lang="en-US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Поддержка креативных индустрий и локальных творческих инициатив</a:t>
            </a:r>
          </a:p>
          <a:p>
            <a:pPr>
              <a:defRPr/>
            </a:pPr>
            <a:r>
              <a:rPr lang="en-US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Социокультурное сопровождение продуктов ВЭБ.РФ </a:t>
            </a:r>
          </a:p>
          <a:p>
            <a:pPr>
              <a:defRPr/>
            </a:pPr>
            <a:r>
              <a:rPr lang="en-US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Туристические объекты в сфере культуры</a:t>
            </a:r>
          </a:p>
        </p:txBody>
      </p:sp>
      <p:sp>
        <p:nvSpPr>
          <p:cNvPr id="170" name="_btfpBulletedList468232"/>
          <p:cNvSpPr txBox="1"/>
          <p:nvPr>
            <p:custDataLst>
              <p:tags r:id="rId7"/>
            </p:custDataLst>
          </p:nvPr>
        </p:nvSpPr>
        <p:spPr bwMode="gray">
          <a:xfrm>
            <a:off x="261945" y="3243539"/>
            <a:ext cx="2053272" cy="1256567"/>
          </a:xfrm>
          <a:prstGeom prst="rect">
            <a:avLst/>
          </a:prstGeom>
          <a:noFill/>
        </p:spPr>
        <p:txBody>
          <a:bodyPr vert="horz" wrap="square" lIns="37799" tIns="18900" rIns="37799" bIns="18900" rtlCol="0">
            <a:noAutofit/>
          </a:bodyPr>
          <a:lstStyle/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Аэропорты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Автодорожная сеть </a:t>
            </a:r>
            <a:b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(дороги, мосты)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Портовая инфраструктура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Ж</a:t>
            </a:r>
            <a:r>
              <a:rPr lang="en-US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 инфраструктура</a:t>
            </a:r>
          </a:p>
          <a:p>
            <a:pPr defTabSz="746800">
              <a:defRPr/>
            </a:pP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Канатные дороги</a:t>
            </a:r>
          </a:p>
        </p:txBody>
      </p:sp>
      <p:sp>
        <p:nvSpPr>
          <p:cNvPr id="174" name="_btfpBulletedList468232"/>
          <p:cNvSpPr txBox="1"/>
          <p:nvPr>
            <p:custDataLst>
              <p:tags r:id="rId8"/>
            </p:custDataLst>
          </p:nvPr>
        </p:nvSpPr>
        <p:spPr bwMode="gray">
          <a:xfrm>
            <a:off x="10451475" y="2889428"/>
            <a:ext cx="2988123" cy="1182538"/>
          </a:xfrm>
          <a:prstGeom prst="rect">
            <a:avLst/>
          </a:prstGeom>
          <a:noFill/>
        </p:spPr>
        <p:txBody>
          <a:bodyPr vert="horz" wrap="square" lIns="37799" tIns="18900" rIns="37799" bIns="18900" rtlCol="0">
            <a:noAutofit/>
          </a:bodyPr>
          <a:lstStyle/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Строительство и реконструкция </a:t>
            </a:r>
            <a:b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номерного фонда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Создание туристических кластеров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Создание туристических точек притяжения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Городские парки</a:t>
            </a:r>
          </a:p>
        </p:txBody>
      </p:sp>
      <p:sp>
        <p:nvSpPr>
          <p:cNvPr id="189" name="_btfpBulletedList468232"/>
          <p:cNvSpPr txBox="1"/>
          <p:nvPr>
            <p:custDataLst>
              <p:tags r:id="rId9"/>
            </p:custDataLst>
          </p:nvPr>
        </p:nvSpPr>
        <p:spPr bwMode="gray">
          <a:xfrm>
            <a:off x="10569785" y="1750731"/>
            <a:ext cx="2126730" cy="864200"/>
          </a:xfrm>
          <a:prstGeom prst="rect">
            <a:avLst/>
          </a:prstGeom>
          <a:noFill/>
        </p:spPr>
        <p:txBody>
          <a:bodyPr vert="horz" wrap="square" lIns="37799" tIns="18900" rIns="37799" bIns="18900" rtlCol="0">
            <a:noAutofit/>
          </a:bodyPr>
          <a:lstStyle/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Школы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Центры детского отдыха</a:t>
            </a:r>
          </a:p>
          <a:p>
            <a:pPr>
              <a:defRPr/>
            </a:pPr>
            <a:r>
              <a:rPr lang="en-US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Университетские кампусы</a:t>
            </a:r>
            <a:endParaRPr lang="en-US" sz="110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цифровой                         образовательной среды</a:t>
            </a:r>
            <a:endParaRPr lang="en-US" sz="110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0" name="_btfpBulletedList468232"/>
          <p:cNvSpPr txBox="1"/>
          <p:nvPr>
            <p:custDataLst>
              <p:tags r:id="rId10"/>
            </p:custDataLst>
          </p:nvPr>
        </p:nvSpPr>
        <p:spPr bwMode="gray">
          <a:xfrm>
            <a:off x="10392787" y="4171274"/>
            <a:ext cx="2867253" cy="1199917"/>
          </a:xfrm>
          <a:prstGeom prst="rect">
            <a:avLst/>
          </a:prstGeom>
          <a:noFill/>
        </p:spPr>
        <p:txBody>
          <a:bodyPr vert="horz" wrap="square" lIns="37799" tIns="18900" rIns="37799" bIns="18900" rtlCol="0">
            <a:noAutofit/>
          </a:bodyPr>
          <a:lstStyle/>
          <a:p>
            <a:pPr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Поликлиники</a:t>
            </a:r>
            <a:endParaRPr lang="en-US" sz="110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Реабилитационные центры</a:t>
            </a:r>
          </a:p>
          <a:p>
            <a:pPr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Инфекционные стационары</a:t>
            </a:r>
          </a:p>
          <a:p>
            <a:pPr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Больницы</a:t>
            </a:r>
          </a:p>
          <a:p>
            <a:pPr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Геронтологические центры</a:t>
            </a:r>
          </a:p>
          <a:p>
            <a:pPr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Цифровизация</a:t>
            </a: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медицинского образования</a:t>
            </a:r>
          </a:p>
        </p:txBody>
      </p:sp>
      <p:sp>
        <p:nvSpPr>
          <p:cNvPr id="191" name="Rectangle 245"/>
          <p:cNvSpPr/>
          <p:nvPr/>
        </p:nvSpPr>
        <p:spPr>
          <a:xfrm>
            <a:off x="4916907" y="6275649"/>
            <a:ext cx="4093062" cy="1062745"/>
          </a:xfrm>
          <a:prstGeom prst="rect">
            <a:avLst/>
          </a:prstGeom>
          <a:noFill/>
        </p:spPr>
        <p:txBody>
          <a:bodyPr vert="horz" wrap="square" lIns="37799" tIns="18900" rIns="37799" bIns="18900" rtlCol="0">
            <a:noAutofit/>
          </a:bodyPr>
          <a:lstStyle/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Цифровизация</a:t>
            </a: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общественного транспорта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Модернизация инфраструктуры ГЭТ</a:t>
            </a:r>
          </a:p>
          <a:p>
            <a:pPr defTabSz="746800">
              <a:defRPr/>
            </a:pPr>
            <a:r>
              <a:rPr lang="ru-RU" sz="110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Модернизация подвижного состава</a:t>
            </a:r>
          </a:p>
          <a:p>
            <a:pPr defTabSz="746800">
              <a:defRPr/>
            </a:pP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Модернизация остановок</a:t>
            </a:r>
          </a:p>
          <a:p>
            <a:pPr defTabSz="746800">
              <a:defRPr/>
            </a:pPr>
            <a:r>
              <a:rPr lang="en-US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Речной транспорт</a:t>
            </a:r>
            <a:endParaRPr lang="en-US" sz="110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746800">
              <a:defRPr/>
            </a:pP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Лизинг коммунальной техники</a:t>
            </a:r>
            <a:endParaRPr lang="en-US" sz="110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746800">
              <a:defRPr/>
            </a:pPr>
            <a:r>
              <a:rPr lang="en-US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Школьные перевозки                </a:t>
            </a:r>
          </a:p>
          <a:p>
            <a:pPr defTabSz="746800">
              <a:defRPr/>
            </a:pPr>
            <a:endParaRPr lang="ru-RU" sz="110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8" indent="-171458" defTabSz="746800">
              <a:buFontTx/>
              <a:buChar char="-"/>
              <a:defRPr/>
            </a:pPr>
            <a:endParaRPr lang="ru-RU" sz="110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10192140" y="5998897"/>
            <a:ext cx="2988123" cy="93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Прямые инвестиции </a:t>
            </a:r>
            <a:b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высокотехнологичные проекты</a:t>
            </a:r>
          </a:p>
          <a:p>
            <a:pPr>
              <a:defRPr/>
            </a:pP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Интеграция технологических </a:t>
            </a:r>
            <a:b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решений в направления колеса </a:t>
            </a:r>
            <a:b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городской экономики </a:t>
            </a:r>
          </a:p>
        </p:txBody>
      </p:sp>
      <p:sp>
        <p:nvSpPr>
          <p:cNvPr id="92" name="Заголовок 2">
            <a:extLst>
              <a:ext uri="{FF2B5EF4-FFF2-40B4-BE49-F238E27FC236}">
                <a16:creationId xmlns:a16="http://schemas.microsoft.com/office/drawing/2014/main" id="{8923722C-C225-0341-BD91-FD08C9D47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22" y="205273"/>
            <a:ext cx="10608590" cy="64708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384B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развития городской экономики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176" y="852361"/>
            <a:ext cx="10423900" cy="67196"/>
          </a:xfrm>
          <a:prstGeom prst="rect">
            <a:avLst/>
          </a:prstGeom>
          <a:solidFill>
            <a:srgbClr val="596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23"/>
          </a:p>
        </p:txBody>
      </p:sp>
    </p:spTree>
    <p:extLst>
      <p:ext uri="{BB962C8B-B14F-4D97-AF65-F5344CB8AC3E}">
        <p14:creationId xmlns:p14="http://schemas.microsoft.com/office/powerpoint/2010/main" val="74487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veb.ru/upload/iblock/5e0/5e08676f47122b960781126464e630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r="3578"/>
          <a:stretch/>
        </p:blipFill>
        <p:spPr bwMode="auto">
          <a:xfrm>
            <a:off x="232729" y="1599921"/>
            <a:ext cx="8640960" cy="587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266539" y="251445"/>
            <a:ext cx="10773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435861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Группа</a:t>
            </a:r>
            <a:r>
              <a:rPr lang="en-US" sz="2800" dirty="0" smtClean="0">
                <a:solidFill>
                  <a:srgbClr val="435861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 </a:t>
            </a:r>
            <a:r>
              <a:rPr lang="ru-RU" sz="2800" dirty="0" smtClean="0">
                <a:solidFill>
                  <a:srgbClr val="435861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институтов развития</a:t>
            </a:r>
            <a:endParaRPr lang="ru-RU" sz="2800" dirty="0">
              <a:solidFill>
                <a:srgbClr val="435861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45" name="AutoShape 15" descr="https://avatars.mds.yandex.net/get-zen_doc/1716636/pub_5df9b89b8f011100ad77ca1f_5dfadde71a86089cbe355d70/scale_1200"/>
          <p:cNvSpPr>
            <a:spLocks noChangeAspect="1" noChangeArrowheads="1"/>
          </p:cNvSpPr>
          <p:nvPr/>
        </p:nvSpPr>
        <p:spPr bwMode="auto">
          <a:xfrm>
            <a:off x="464936" y="407349"/>
            <a:ext cx="328979" cy="3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endParaRPr lang="ru-RU" sz="2954"/>
          </a:p>
        </p:txBody>
      </p:sp>
      <p:sp>
        <p:nvSpPr>
          <p:cNvPr id="54" name="AutoShape 39" descr="https://kemgorsovet.ru/assets/images/news/2016/April/seredyuk-ilya-vladimirovich-682x1024.jpg"/>
          <p:cNvSpPr>
            <a:spLocks noChangeAspect="1" noChangeArrowheads="1"/>
          </p:cNvSpPr>
          <p:nvPr/>
        </p:nvSpPr>
        <p:spPr bwMode="auto">
          <a:xfrm>
            <a:off x="793915" y="736328"/>
            <a:ext cx="328979" cy="32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8694" tIns="49347" rIns="98694" bIns="49347" numCol="1" anchor="t" anchorCtr="0" compatLnSpc="1">
            <a:prstTxWarp prst="textNoShape">
              <a:avLst/>
            </a:prstTxWarp>
          </a:bodyPr>
          <a:lstStyle/>
          <a:p>
            <a:endParaRPr lang="ru-RU" sz="2954"/>
          </a:p>
        </p:txBody>
      </p:sp>
      <p:sp>
        <p:nvSpPr>
          <p:cNvPr id="49" name="Прямоугольник 48"/>
          <p:cNvSpPr/>
          <p:nvPr/>
        </p:nvSpPr>
        <p:spPr>
          <a:xfrm>
            <a:off x="266541" y="943041"/>
            <a:ext cx="12646034" cy="90314"/>
          </a:xfrm>
          <a:prstGeom prst="rect">
            <a:avLst/>
          </a:prstGeom>
          <a:solidFill>
            <a:srgbClr val="4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54"/>
          </a:p>
        </p:txBody>
      </p:sp>
      <p:grpSp>
        <p:nvGrpSpPr>
          <p:cNvPr id="13" name="Группа 12"/>
          <p:cNvGrpSpPr/>
          <p:nvPr/>
        </p:nvGrpSpPr>
        <p:grpSpPr>
          <a:xfrm>
            <a:off x="9312175" y="2592757"/>
            <a:ext cx="4003528" cy="4074074"/>
            <a:chOff x="9168158" y="3234155"/>
            <a:chExt cx="4003528" cy="4074074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9168158" y="3234155"/>
              <a:ext cx="4003527" cy="4074074"/>
            </a:xfrm>
            <a:prstGeom prst="rect">
              <a:avLst/>
            </a:prstGeom>
            <a:solidFill>
              <a:srgbClr val="50B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64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277317" y="3419797"/>
              <a:ext cx="3894369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9995" indent="-419995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Банк БелВЭБ</a:t>
              </a:r>
            </a:p>
            <a:p>
              <a:pPr marL="419995" indent="-419995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ВЭБ.ДВ</a:t>
              </a:r>
            </a:p>
            <a:p>
              <a:pPr marL="419995" indent="-419995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ВЭБ Инжиниринг</a:t>
              </a:r>
            </a:p>
            <a:p>
              <a:pPr marL="419995" indent="-419995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ВЭБ Инфраструктура</a:t>
              </a:r>
            </a:p>
            <a:p>
              <a:pPr marL="419995" indent="-419995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Национальный Центр ГЧП</a:t>
              </a:r>
            </a:p>
            <a:p>
              <a:pPr marL="419995" indent="-419995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ПроГород</a:t>
              </a:r>
            </a:p>
            <a:p>
              <a:pPr marL="419995" indent="-419995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ru-RU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Развивай.рф</a:t>
              </a:r>
            </a:p>
            <a:p>
              <a:pPr marL="419995" indent="-419995">
                <a:spcBef>
                  <a:spcPts val="1200"/>
                </a:spcBef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VEB Ventures</a:t>
              </a:r>
              <a:endParaRPr lang="ru-RU" sz="20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9159942" y="1872145"/>
            <a:ext cx="3284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latin typeface="+mj-lt"/>
                <a:cs typeface="Arial" panose="020B0604020202020204" pitchFamily="34" charset="0"/>
              </a:rPr>
              <a:t>Дочерние </a:t>
            </a:r>
            <a:r>
              <a:rPr lang="ru-RU" sz="2800" b="1" dirty="0">
                <a:latin typeface="+mj-lt"/>
                <a:cs typeface="Arial" panose="020B0604020202020204" pitchFamily="34" charset="0"/>
              </a:rPr>
              <a:t>организации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98606" y="1018942"/>
            <a:ext cx="126194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solidFill>
                  <a:srgbClr val="00AFAA"/>
                </a:solidFill>
                <a:latin typeface="DIN Pro Cond Bold"/>
                <a:cs typeface="Arial" panose="020B0604020202020204" pitchFamily="34" charset="0"/>
              </a:rPr>
              <a:t>Координирует </a:t>
            </a:r>
            <a:r>
              <a:rPr lang="ru-RU" sz="2000" dirty="0">
                <a:solidFill>
                  <a:srgbClr val="00AFAA"/>
                </a:solidFill>
                <a:latin typeface="DIN Pro Cond Bold"/>
                <a:cs typeface="Arial" panose="020B0604020202020204" pitchFamily="34" charset="0"/>
              </a:rPr>
              <a:t>институты развития </a:t>
            </a:r>
            <a:r>
              <a:rPr lang="ru-RU" sz="2000" dirty="0">
                <a:solidFill>
                  <a:srgbClr val="000000"/>
                </a:solidFill>
                <a:latin typeface="DIN Pro Cond Bold"/>
                <a:cs typeface="Arial" panose="020B0604020202020204" pitchFamily="34" charset="0"/>
              </a:rPr>
              <a:t>для обеспечения цельной системы поддержки государства и </a:t>
            </a:r>
            <a:r>
              <a:rPr lang="ru-RU" sz="2000" dirty="0" smtClean="0">
                <a:solidFill>
                  <a:srgbClr val="000000"/>
                </a:solidFill>
                <a:latin typeface="DIN Pro Cond Bold"/>
                <a:cs typeface="Arial" panose="020B0604020202020204" pitchFamily="34" charset="0"/>
              </a:rPr>
              <a:t>бизнеса </a:t>
            </a:r>
          </a:p>
          <a:p>
            <a:pPr lvl="0" algn="just"/>
            <a:r>
              <a:rPr lang="ru-RU" sz="1400" dirty="0" smtClean="0">
                <a:solidFill>
                  <a:srgbClr val="000000"/>
                </a:solidFill>
                <a:latin typeface="DIN Pro Cond Bold"/>
                <a:cs typeface="Arial" panose="020B0604020202020204" pitchFamily="34" charset="0"/>
              </a:rPr>
              <a:t>(Постановление Правительства Российской Федерации от 31.12.2020 № 3710-р)</a:t>
            </a:r>
            <a:endParaRPr lang="ru-RU" sz="2000" dirty="0">
              <a:solidFill>
                <a:srgbClr val="000000"/>
              </a:solidFill>
              <a:latin typeface="DIN Pro Cond Bold"/>
              <a:cs typeface="Arial" panose="020B0604020202020204" pitchFamily="34" charset="0"/>
            </a:endParaRPr>
          </a:p>
        </p:txBody>
      </p:sp>
      <p:pic>
        <p:nvPicPr>
          <p:cNvPr id="16" name="Picture 2" descr="F:\Логотипы\LOGO_VEB_R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666" y="225420"/>
            <a:ext cx="738160" cy="5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22479" y="286129"/>
            <a:ext cx="109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0454F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АО «Корпорация «МСП»</a:t>
            </a:r>
            <a:endParaRPr lang="ru-RU" sz="2800" dirty="0">
              <a:solidFill>
                <a:srgbClr val="30454F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6541" y="943041"/>
            <a:ext cx="12646034" cy="90314"/>
          </a:xfrm>
          <a:prstGeom prst="rect">
            <a:avLst/>
          </a:prstGeom>
          <a:solidFill>
            <a:srgbClr val="4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54"/>
          </a:p>
        </p:txBody>
      </p:sp>
      <p:pic>
        <p:nvPicPr>
          <p:cNvPr id="168962" name="Picture 2" descr="http://qrcoder.ru/code/?https%3A%2F%2Fcorpmsp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971" y="1196114"/>
            <a:ext cx="1489624" cy="14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835380" y="185323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федеральная корпорация по поддержке малого и среднего предпринимательства</a:t>
            </a:r>
            <a:endParaRPr lang="en-US" sz="18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7579" y="2130960"/>
            <a:ext cx="9384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50B46E"/>
                </a:solidFill>
                <a:cs typeface="Arial" panose="020B0604020202020204" pitchFamily="34" charset="0"/>
              </a:rPr>
              <a:t>ЧЕМ КОРПОРАЦИЯ МСП МОЖЕТ БЫТЬ ПОЛЕЗНА БИЗНЕСУ? </a:t>
            </a:r>
            <a:endParaRPr lang="ru-RU" sz="2400" b="1" dirty="0">
              <a:solidFill>
                <a:srgbClr val="50B46E"/>
              </a:solidFill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03635" y="2887071"/>
            <a:ext cx="842493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1800" u="sng" dirty="0" smtClean="0">
                <a:cs typeface="Arial" panose="020B0604020202020204" pitchFamily="34" charset="0"/>
              </a:rPr>
              <a:t>предоставляет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r>
              <a:rPr lang="ru-RU" sz="1800" b="1" dirty="0">
                <a:cs typeface="Arial" panose="020B0604020202020204" pitchFamily="34" charset="0"/>
              </a:rPr>
              <a:t>гарантии и поручительства </a:t>
            </a:r>
            <a:r>
              <a:rPr lang="ru-RU" sz="1800" dirty="0">
                <a:cs typeface="Arial" panose="020B0604020202020204" pitchFamily="34" charset="0"/>
              </a:rPr>
              <a:t>для кредитования бизнеса</a:t>
            </a:r>
            <a:r>
              <a:rPr lang="ru-RU" sz="1800" dirty="0" smtClean="0">
                <a:cs typeface="Arial" panose="020B0604020202020204" pitchFamily="34" charset="0"/>
              </a:rPr>
              <a:t>;</a:t>
            </a:r>
            <a:endParaRPr lang="ru-RU" sz="1800" dirty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1800" u="sng" dirty="0" smtClean="0">
                <a:cs typeface="Arial" panose="020B0604020202020204" pitchFamily="34" charset="0"/>
              </a:rPr>
              <a:t>помогает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r>
              <a:rPr lang="ru-RU" sz="1800" dirty="0">
                <a:cs typeface="Arial" panose="020B0604020202020204" pitchFamily="34" charset="0"/>
              </a:rPr>
              <a:t>предпринимателям участвовать в закупках крупнейших заказчиков и попадать на полки </a:t>
            </a:r>
            <a:r>
              <a:rPr lang="ru-RU" sz="1800" dirty="0" err="1">
                <a:cs typeface="Arial" panose="020B0604020202020204" pitchFamily="34" charset="0"/>
              </a:rPr>
              <a:t>ритейлеров</a:t>
            </a:r>
            <a:r>
              <a:rPr lang="ru-RU" sz="1800" dirty="0" smtClean="0">
                <a:cs typeface="Arial" panose="020B0604020202020204" pitchFamily="34" charset="0"/>
              </a:rPr>
              <a:t>;</a:t>
            </a:r>
            <a:endParaRPr lang="ru-RU" sz="1800" dirty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через </a:t>
            </a:r>
            <a:r>
              <a:rPr lang="ru-RU" sz="1800" b="1" dirty="0">
                <a:cs typeface="Arial" panose="020B0604020202020204" pitchFamily="34" charset="0"/>
              </a:rPr>
              <a:t>«Сервис 360°» </a:t>
            </a:r>
            <a:r>
              <a:rPr lang="ru-RU" sz="1800" u="sng" dirty="0" smtClean="0">
                <a:cs typeface="Arial" panose="020B0604020202020204" pitchFamily="34" charset="0"/>
              </a:rPr>
              <a:t>помогает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r>
              <a:rPr lang="ru-RU" sz="1800" dirty="0">
                <a:cs typeface="Arial" panose="020B0604020202020204" pitchFamily="34" charset="0"/>
              </a:rPr>
              <a:t>бизнесу отстоять свои права при проверках, </a:t>
            </a:r>
            <a:r>
              <a:rPr lang="ru-RU" sz="1800" dirty="0" smtClean="0">
                <a:cs typeface="Arial" panose="020B0604020202020204" pitchFamily="34" charset="0"/>
              </a:rPr>
              <a:t>закупках;</a:t>
            </a:r>
            <a:endParaRPr lang="ru-RU" sz="1800" dirty="0" smtClean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1800" u="sng" dirty="0" smtClean="0">
                <a:cs typeface="Arial" panose="020B0604020202020204" pitchFamily="34" charset="0"/>
              </a:rPr>
              <a:t>учит</a:t>
            </a:r>
            <a:r>
              <a:rPr lang="ru-RU" sz="1800" dirty="0" smtClean="0">
                <a:cs typeface="Arial" panose="020B0604020202020204" pitchFamily="34" charset="0"/>
              </a:rPr>
              <a:t>, </a:t>
            </a:r>
            <a:r>
              <a:rPr lang="ru-RU" sz="1800" dirty="0">
                <a:cs typeface="Arial" panose="020B0604020202020204" pitchFamily="34" charset="0"/>
              </a:rPr>
              <a:t>как начать и развивать свое дело и себя</a:t>
            </a:r>
            <a:r>
              <a:rPr lang="ru-RU" sz="1800" dirty="0" smtClean="0">
                <a:cs typeface="Arial" panose="020B0604020202020204" pitchFamily="34" charset="0"/>
              </a:rPr>
              <a:t>;</a:t>
            </a:r>
            <a:endParaRPr lang="ru-RU" sz="1800" dirty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через </a:t>
            </a:r>
            <a:r>
              <a:rPr lang="ru-RU" sz="1800" dirty="0">
                <a:cs typeface="Arial" panose="020B0604020202020204" pitchFamily="34" charset="0"/>
              </a:rPr>
              <a:t>МСП Банк </a:t>
            </a:r>
            <a:r>
              <a:rPr lang="ru-RU" sz="1800" u="sng" dirty="0" smtClean="0">
                <a:cs typeface="Arial" panose="020B0604020202020204" pitchFamily="34" charset="0"/>
              </a:rPr>
              <a:t>поддерживает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r>
              <a:rPr lang="ru-RU" sz="1800" dirty="0">
                <a:cs typeface="Arial" panose="020B0604020202020204" pitchFamily="34" charset="0"/>
              </a:rPr>
              <a:t>предпринимателей </a:t>
            </a:r>
            <a:r>
              <a:rPr lang="ru-RU" sz="1800" b="1" dirty="0">
                <a:cs typeface="Arial" panose="020B0604020202020204" pitchFamily="34" charset="0"/>
              </a:rPr>
              <a:t>льготными кредитами</a:t>
            </a:r>
            <a:r>
              <a:rPr lang="ru-RU" sz="1800" dirty="0" smtClean="0">
                <a:cs typeface="Arial" panose="020B0604020202020204" pitchFamily="34" charset="0"/>
              </a:rPr>
              <a:t>;</a:t>
            </a:r>
            <a:endParaRPr lang="ru-RU" sz="1800" dirty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1800" u="sng" dirty="0" smtClean="0">
                <a:cs typeface="Arial" panose="020B0604020202020204" pitchFamily="34" charset="0"/>
              </a:rPr>
              <a:t>помогает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r>
              <a:rPr lang="ru-RU" sz="1800" dirty="0">
                <a:cs typeface="Arial" panose="020B0604020202020204" pitchFamily="34" charset="0"/>
              </a:rPr>
              <a:t>приобрести оборудование по программе </a:t>
            </a:r>
            <a:r>
              <a:rPr lang="ru-RU" sz="1800" b="1" dirty="0">
                <a:cs typeface="Arial" panose="020B0604020202020204" pitchFamily="34" charset="0"/>
              </a:rPr>
              <a:t>льготного лизинга</a:t>
            </a:r>
            <a:r>
              <a:rPr lang="ru-RU" sz="1800" dirty="0" smtClean="0">
                <a:cs typeface="Arial" panose="020B0604020202020204" pitchFamily="34" charset="0"/>
              </a:rPr>
              <a:t>;</a:t>
            </a:r>
            <a:endParaRPr lang="ru-RU" sz="1800" dirty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1800" u="sng" dirty="0" smtClean="0">
                <a:cs typeface="Arial" panose="020B0604020202020204" pitchFamily="34" charset="0"/>
              </a:rPr>
              <a:t>оказывает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r>
              <a:rPr lang="ru-RU" sz="1800" b="1" dirty="0">
                <a:cs typeface="Arial" panose="020B0604020202020204" pitchFamily="34" charset="0"/>
              </a:rPr>
              <a:t>финансовую поддержку </a:t>
            </a:r>
            <a:r>
              <a:rPr lang="ru-RU" sz="1800" dirty="0">
                <a:cs typeface="Arial" panose="020B0604020202020204" pitchFamily="34" charset="0"/>
              </a:rPr>
              <a:t>через </a:t>
            </a:r>
            <a:r>
              <a:rPr lang="ru-RU" sz="1800" dirty="0" err="1">
                <a:cs typeface="Arial" panose="020B0604020202020204" pitchFamily="34" charset="0"/>
              </a:rPr>
              <a:t>краудинвестинговые</a:t>
            </a:r>
            <a:r>
              <a:rPr lang="ru-RU" sz="1800" dirty="0">
                <a:cs typeface="Arial" panose="020B0604020202020204" pitchFamily="34" charset="0"/>
              </a:rPr>
              <a:t> платформы</a:t>
            </a:r>
            <a:r>
              <a:rPr lang="ru-RU" sz="1800" dirty="0" smtClean="0">
                <a:cs typeface="Arial" panose="020B0604020202020204" pitchFamily="34" charset="0"/>
              </a:rPr>
              <a:t>;</a:t>
            </a:r>
            <a:endParaRPr lang="ru-RU" sz="1800" dirty="0"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ru-RU" sz="1800" dirty="0" smtClean="0">
                <a:cs typeface="Arial" panose="020B0604020202020204" pitchFamily="34" charset="0"/>
              </a:rPr>
              <a:t>через </a:t>
            </a:r>
            <a:r>
              <a:rPr lang="ru-RU" sz="1800" dirty="0">
                <a:cs typeface="Arial" panose="020B0604020202020204" pitchFamily="34" charset="0"/>
              </a:rPr>
              <a:t>УК «МИР» </a:t>
            </a:r>
            <a:r>
              <a:rPr lang="ru-RU" sz="1800" u="sng" dirty="0" smtClean="0">
                <a:cs typeface="Arial" panose="020B0604020202020204" pitchFamily="34" charset="0"/>
              </a:rPr>
              <a:t>предоставляет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r>
              <a:rPr lang="ru-RU" sz="1800" b="1" dirty="0">
                <a:cs typeface="Arial" panose="020B0604020202020204" pitchFamily="34" charset="0"/>
              </a:rPr>
              <a:t>финансирование компаниям на стадии роста и развития</a:t>
            </a:r>
            <a:r>
              <a:rPr lang="ru-RU" sz="1800" dirty="0">
                <a:cs typeface="Arial" panose="020B0604020202020204" pitchFamily="34" charset="0"/>
              </a:rPr>
              <a:t>;</a:t>
            </a:r>
          </a:p>
        </p:txBody>
      </p:sp>
      <p:pic>
        <p:nvPicPr>
          <p:cNvPr id="169986" name="Picture 2" descr="Корпорация МСП – это крупный российский институт развит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163" y="2680797"/>
            <a:ext cx="2600432" cy="146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Выращенные в Крыму ягоды, фрукты и овощи можно попробовать сразу в двух  новых «Фермерских остров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167" y="3948628"/>
            <a:ext cx="2766900" cy="1839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6" descr="Корпорация МСП к 2025 году в пять раз нарастит объем льготного лизинга |  Портал малого и среднего предпринимательства РС(Я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1123" y="5428369"/>
            <a:ext cx="3117588" cy="174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9992" name="Picture 8" descr="Информационный обме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78" y="1144742"/>
            <a:ext cx="1553015" cy="81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F:\Логотипы\LOGO_VEB_R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666" y="225420"/>
            <a:ext cx="738160" cy="5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22479" y="286129"/>
            <a:ext cx="109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0454F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Фонд «Сколково»</a:t>
            </a:r>
            <a:endParaRPr lang="ru-RU" sz="2800" dirty="0">
              <a:solidFill>
                <a:srgbClr val="30454F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6541" y="943041"/>
            <a:ext cx="12646034" cy="90314"/>
          </a:xfrm>
          <a:prstGeom prst="rect">
            <a:avLst/>
          </a:prstGeom>
          <a:solidFill>
            <a:srgbClr val="4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54"/>
          </a:p>
        </p:txBody>
      </p:sp>
      <p:sp>
        <p:nvSpPr>
          <p:cNvPr id="26" name="Прямоугольник 25"/>
          <p:cNvSpPr/>
          <p:nvPr/>
        </p:nvSpPr>
        <p:spPr>
          <a:xfrm>
            <a:off x="1967359" y="1189290"/>
            <a:ext cx="1080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современный научно-технологический инновационный комплекс по разработке и коммерциализации новых технологий</a:t>
            </a:r>
            <a:endParaRPr lang="en-US" sz="18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pic>
        <p:nvPicPr>
          <p:cNvPr id="168976" name="Picture 16" descr="Файл:Logo of the Skolkovo Foundation.svg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9" y="1149212"/>
            <a:ext cx="1285762" cy="9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1804" t="27821" r="4139" b="8233"/>
          <a:stretch/>
        </p:blipFill>
        <p:spPr>
          <a:xfrm>
            <a:off x="23143" y="2032415"/>
            <a:ext cx="11158711" cy="5419829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266541" y="2181677"/>
            <a:ext cx="1894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50B46E"/>
                </a:solidFill>
                <a:cs typeface="Arial" panose="020B0604020202020204" pitchFamily="34" charset="0"/>
              </a:rPr>
              <a:t>3250+ </a:t>
            </a:r>
            <a:r>
              <a:rPr lang="ru-RU" sz="1800" b="1" dirty="0" smtClean="0">
                <a:solidFill>
                  <a:srgbClr val="50B46E"/>
                </a:solidFill>
                <a:cs typeface="Arial" panose="020B0604020202020204" pitchFamily="34" charset="0"/>
              </a:rPr>
              <a:t>УЧАСТНИКОВ</a:t>
            </a:r>
            <a:endParaRPr lang="ru-RU" sz="1800" b="1" dirty="0">
              <a:solidFill>
                <a:srgbClr val="50B46E"/>
              </a:solidFill>
              <a:cs typeface="Arial" panose="020B0604020202020204" pitchFamily="34" charset="0"/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 rot="10800000">
            <a:off x="11536755" y="4019348"/>
            <a:ext cx="1296144" cy="360040"/>
          </a:xfrm>
          <a:prstGeom prst="triangle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Picture 2" descr="F:\Логотипы\LOGO_VEB_R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666" y="225420"/>
            <a:ext cx="738160" cy="5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2" name="Picture 2" descr="http://qrcoder.ru/code/?https%3A%2F%2Fsk.ru%2Fapplicants-actions%2F&amp;6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552" y="4499917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0937846" y="2706104"/>
            <a:ext cx="2304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cs typeface="Arial" panose="020B0604020202020204" pitchFamily="34" charset="0"/>
              </a:rPr>
              <a:t>ПОЛУЧИТЬ СТАТУС УЧАСТНИКА «СКОЛКОВО»</a:t>
            </a:r>
            <a:endParaRPr lang="ru-RU" sz="1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6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22479" y="286129"/>
            <a:ext cx="109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0454F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РФРИТ (Российский фонд развития информационных технологий)</a:t>
            </a:r>
            <a:endParaRPr lang="ru-RU" sz="2800" dirty="0">
              <a:solidFill>
                <a:srgbClr val="30454F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6541" y="943041"/>
            <a:ext cx="12646034" cy="90314"/>
          </a:xfrm>
          <a:prstGeom prst="rect">
            <a:avLst/>
          </a:prstGeom>
          <a:solidFill>
            <a:srgbClr val="4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54"/>
          </a:p>
        </p:txBody>
      </p:sp>
      <p:sp>
        <p:nvSpPr>
          <p:cNvPr id="18" name="Прямоугольник 17"/>
          <p:cNvSpPr/>
          <p:nvPr/>
        </p:nvSpPr>
        <p:spPr>
          <a:xfrm>
            <a:off x="289591" y="1167047"/>
            <a:ext cx="1589734" cy="1393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17"/>
          </a:p>
        </p:txBody>
      </p:sp>
      <p:pic>
        <p:nvPicPr>
          <p:cNvPr id="20" name="Picture 2" descr="F:\Логотипы\LOGO_VEB_R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666" y="225420"/>
            <a:ext cx="738160" cy="5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053134" y="2020558"/>
            <a:ext cx="3242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разработка  и внедрение </a:t>
            </a:r>
            <a:endParaRPr lang="ru-RU" sz="18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algn="just" fontAlgn="t"/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российских ИТ-решений</a:t>
            </a:r>
          </a:p>
        </p:txBody>
      </p:sp>
      <p:pic>
        <p:nvPicPr>
          <p:cNvPr id="49" name="Picture 2" descr="Российский фонд развития информационных технологий объявляет конкурсный  отбор получателей грант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" y="1029934"/>
            <a:ext cx="2747811" cy="141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941296" y="2159058"/>
            <a:ext cx="2931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Гранты на ИТ-решения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941296" y="2992212"/>
            <a:ext cx="2752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Цифровизация </a:t>
            </a:r>
          </a:p>
          <a:p>
            <a:r>
              <a:rPr lang="ru-RU" sz="18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малого и среднего бизнеса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41296" y="4379364"/>
            <a:ext cx="3048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Поддержка интернет-маркетинга ИТ-решений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941296" y="5489517"/>
            <a:ext cx="2551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Экспорт российских ИТ-решений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941296" y="6599670"/>
            <a:ext cx="2560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Коммуникация </a:t>
            </a:r>
          </a:p>
          <a:p>
            <a:r>
              <a:rPr lang="ru-RU" sz="18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 ИТ-отраслью</a:t>
            </a:r>
          </a:p>
        </p:txBody>
      </p:sp>
      <p:cxnSp>
        <p:nvCxnSpPr>
          <p:cNvPr id="55" name="Прямая соединительная линия 54"/>
          <p:cNvCxnSpPr>
            <a:cxnSpLocks/>
            <a:stCxn id="56" idx="4"/>
            <a:endCxn id="74" idx="4"/>
          </p:cNvCxnSpPr>
          <p:nvPr/>
        </p:nvCxnSpPr>
        <p:spPr>
          <a:xfrm>
            <a:off x="661927" y="2426406"/>
            <a:ext cx="0" cy="4603617"/>
          </a:xfrm>
          <a:prstGeom prst="line">
            <a:avLst/>
          </a:prstGeom>
          <a:ln w="28575">
            <a:solidFill>
              <a:srgbClr val="50B4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562927" y="2230264"/>
            <a:ext cx="198000" cy="196142"/>
          </a:xfrm>
          <a:prstGeom prst="ellipse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562927" y="3374446"/>
            <a:ext cx="198000" cy="196142"/>
          </a:xfrm>
          <a:prstGeom prst="ellipse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562927" y="4585862"/>
            <a:ext cx="198000" cy="196142"/>
          </a:xfrm>
          <a:prstGeom prst="ellipse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562927" y="5709877"/>
            <a:ext cx="198000" cy="196142"/>
          </a:xfrm>
          <a:prstGeom prst="ellipse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562927" y="6833881"/>
            <a:ext cx="198000" cy="196142"/>
          </a:xfrm>
          <a:prstGeom prst="ellipse">
            <a:avLst/>
          </a:prstGeom>
          <a:solidFill>
            <a:srgbClr val="50B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8085582" y="2158768"/>
            <a:ext cx="3686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800" b="1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До 500 млн руб., срок реализации от 6 до 18 месяцев</a:t>
            </a:r>
            <a:endParaRPr lang="ru-RU" sz="18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4053134" y="3051280"/>
            <a:ext cx="6627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возмещения 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50% 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стоимости ПО 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вендорам при реализации </a:t>
            </a:r>
            <a:endParaRPr lang="ru-RU" sz="18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algn="just" fontAlgn="t"/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ПО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компаниям из Реестра МСП со скидкой 50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%</a:t>
            </a:r>
            <a:endParaRPr lang="ru-RU" sz="1800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063742" y="4220791"/>
            <a:ext cx="3232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в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озмещение рекламы 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для ИТ-компаний российских отраслевых решений и услуг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8085581" y="4497790"/>
            <a:ext cx="3686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800" b="1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До 1,0 млн руб., срок рекламной кампании от 1 до 3 месяцев</a:t>
            </a:r>
            <a:endParaRPr lang="ru-RU" sz="18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053134" y="5489517"/>
            <a:ext cx="6627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поддержка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продвижения на зарубежных рынках отечественных ИТ-компаний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4053134" y="6568358"/>
            <a:ext cx="909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открытая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коммуникация с отраслью кратно увеличила ее заинтересованность в грантах 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и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позволила оперативно доработать и 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запустить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эффективные финансовые 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инструменты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поддержки ИТ-компаний.</a:t>
            </a:r>
          </a:p>
        </p:txBody>
      </p:sp>
      <p:sp>
        <p:nvSpPr>
          <p:cNvPr id="81" name="Пятиугольник 80"/>
          <p:cNvSpPr/>
          <p:nvPr/>
        </p:nvSpPr>
        <p:spPr>
          <a:xfrm rot="5400000">
            <a:off x="11907143" y="1357767"/>
            <a:ext cx="1340948" cy="1145204"/>
          </a:xfrm>
          <a:prstGeom prst="homePlate">
            <a:avLst>
              <a:gd name="adj" fmla="val 17330"/>
            </a:avLst>
          </a:prstGeom>
          <a:noFill/>
          <a:ln w="28575">
            <a:solidFill>
              <a:srgbClr val="50B4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0B9CCA4-BEE9-496A-B636-116A0628E7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617" y="1570369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3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22479" y="286129"/>
            <a:ext cx="1090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0454F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Национальный центр ГЧП</a:t>
            </a:r>
            <a:endParaRPr lang="ru-RU" sz="2800" dirty="0">
              <a:solidFill>
                <a:srgbClr val="30454F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6541" y="943041"/>
            <a:ext cx="12646034" cy="90314"/>
          </a:xfrm>
          <a:prstGeom prst="rect">
            <a:avLst/>
          </a:prstGeom>
          <a:solidFill>
            <a:srgbClr val="4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54"/>
          </a:p>
        </p:txBody>
      </p:sp>
      <p:sp>
        <p:nvSpPr>
          <p:cNvPr id="5" name="AutoShape 2" descr="https://pppcenter.ru/local/templates/gchp/static/img/content/support-bg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pppcenter.ru/local/templates/gchp/static/img/content/support-bg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983583" y="1163843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ведущий центр компетенций в сфере государственно-частного 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партнерства, целью которого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является </a:t>
            </a:r>
            <a:r>
              <a:rPr lang="ru-RU" sz="1800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увеличение </a:t>
            </a:r>
            <a:r>
              <a:rPr lang="ru-RU" sz="1800" dirty="0">
                <a:latin typeface="DIN Pro Regular" panose="020B0504020101020102" pitchFamily="34" charset="0"/>
                <a:cs typeface="DIN Pro Regular" panose="020B0504020101020102" pitchFamily="34" charset="0"/>
              </a:rPr>
              <a:t>количества и повышение качества инфраструктурных проектов, реализуемых </a:t>
            </a:r>
            <a:r>
              <a:rPr lang="ru-RU" sz="1800" b="1" dirty="0">
                <a:latin typeface="DIN Pro Regular" panose="020B0504020101020102" pitchFamily="34" charset="0"/>
                <a:cs typeface="DIN Pro Regular" panose="020B0504020101020102" pitchFamily="34" charset="0"/>
              </a:rPr>
              <a:t>с использованием механизмов государственно-частного </a:t>
            </a:r>
            <a:r>
              <a:rPr lang="ru-RU" sz="1800" b="1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партнёрства</a:t>
            </a:r>
            <a:endParaRPr lang="ru-RU" sz="1800" b="1" dirty="0">
              <a:latin typeface="DIN Pro Regular" panose="020B0504020101020102" pitchFamily="34" charset="0"/>
              <a:cs typeface="DIN Pro Regular" panose="020B0504020101020102" pitchFamily="34" charset="0"/>
            </a:endParaRPr>
          </a:p>
        </p:txBody>
      </p:sp>
      <p:sp>
        <p:nvSpPr>
          <p:cNvPr id="9" name="AutoShape 8" descr="V ФОРУМ ЦЕНТРАЛЬНОГО ФЕДЕРАЛЬНОГО ОКРУГА ПО ГЧП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V ФОРУМ ЦЕНТРАЛЬНОГО ФЕДЕРАЛЬНОГО ОКРУГА ПО ГЧП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040" y="313552"/>
            <a:ext cx="2925517" cy="438175"/>
          </a:xfrm>
          <a:prstGeom prst="rect">
            <a:avLst/>
          </a:prstGeom>
        </p:spPr>
      </p:pic>
      <p:sp>
        <p:nvSpPr>
          <p:cNvPr id="12" name="AutoShape 12" descr="V ФОРУМ ЦЕНТРАЛЬНОГО ФЕДЕРАЛЬНОГО ОКРУГА ПО ГЧП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17482" t="43684" r="18600" b="20762"/>
          <a:stretch/>
        </p:blipFill>
        <p:spPr>
          <a:xfrm>
            <a:off x="307975" y="3335707"/>
            <a:ext cx="12674819" cy="3965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215519"/>
            <a:ext cx="3676362" cy="18671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79527" y="2706990"/>
            <a:ext cx="564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50B46E"/>
                </a:solidFill>
                <a:latin typeface="DIN Pro Cond Bold" panose="020B0806020101010102" pitchFamily="34" charset="-52"/>
                <a:cs typeface="DIN Pro Cond Bold" panose="020B0806020101010102" pitchFamily="34" charset="-52"/>
              </a:rPr>
              <a:t>Направления деятельности</a:t>
            </a:r>
            <a:endParaRPr lang="ru-RU" sz="2800" dirty="0">
              <a:solidFill>
                <a:srgbClr val="50B46E"/>
              </a:solidFill>
              <a:latin typeface="DIN Pro Cond Bold" panose="020B0806020101010102" pitchFamily="34" charset="-52"/>
              <a:cs typeface="DIN Pro Cond Bold" panose="020B0806020101010102" pitchFamily="34" charset="-52"/>
            </a:endParaRPr>
          </a:p>
        </p:txBody>
      </p:sp>
      <p:pic>
        <p:nvPicPr>
          <p:cNvPr id="184322" name="Picture 2" descr="http://qrcoder.ru/code/?https%3A%2F%2Fpppcenter.ru%2F&amp;6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617" y="2104547"/>
            <a:ext cx="1229958" cy="12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4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ANCHORELEFT" val="True"/>
  <p:tag name="BTFPLAYOUTANCHORERIGHT" val="False"/>
  <p:tag name="BTFPLAYOUTANCHORETOP" val="True"/>
  <p:tag name="BTFPLAYOUTANCHOREBOTTOM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ANCHORELEFT" val="True"/>
  <p:tag name="BTFPLAYOUTANCHORERIGHT" val="False"/>
  <p:tag name="BTFPLAYOUTANCHORETOP" val="True"/>
  <p:tag name="BTFPLAYOUTANCHOREBOTTOM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ANCHORELEFT" val="True"/>
  <p:tag name="BTFPLAYOUTANCHORERIGHT" val="False"/>
  <p:tag name="BTFPLAYOUTANCHORETOP" val="True"/>
  <p:tag name="BTFPLAYOUTANCHOREBOTTOM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ANCHORELEFT" val="True"/>
  <p:tag name="BTFPLAYOUTANCHORERIGHT" val="False"/>
  <p:tag name="BTFPLAYOUTANCHORETOP" val="True"/>
  <p:tag name="BTFPLAYOUTANCHOREBOTTOM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ByDLIhWgWZwrmfByPZ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ByDLIhWgWZwrmfByPZf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ANCHORELEFT" val="True"/>
  <p:tag name="BTFPLAYOUTANCHORERIGHT" val="False"/>
  <p:tag name="BTFPLAYOUTANCHORETOP" val="True"/>
  <p:tag name="BTFPLAYOUTANCHOREBOTTOM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ANCHORELEFT" val="True"/>
  <p:tag name="BTFPLAYOUTANCHORERIGHT" val="False"/>
  <p:tag name="BTFPLAYOUTANCHORETOP" val="True"/>
  <p:tag name="BTFPLAYOUTANCHOREBOTTOM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ANCHORELEFT" val="True"/>
  <p:tag name="BTFPLAYOUTANCHORERIGHT" val="False"/>
  <p:tag name="BTFPLAYOUTANCHORETOP" val="True"/>
  <p:tag name="BTFPLAYOUTANCHOREBOTTOM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ANCHORELEFT" val="True"/>
  <p:tag name="BTFPLAYOUTANCHORERIGHT" val="False"/>
  <p:tag name="BTFPLAYOUTANCHORETOP" val="True"/>
  <p:tag name="BTFPLAYOUTANCHOREBOTTOM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ENABLED" val="1"/>
  <p:tag name="BTFPLAYOUTANCHORELEFT" val="True"/>
  <p:tag name="BTFPLAYOUTANCHORERIGHT" val="False"/>
  <p:tag name="BTFPLAYOUTANCHORETOP" val="True"/>
  <p:tag name="BTFPLAYOUTANCHOREBOTTOM" val="False"/>
</p:tagLst>
</file>

<file path=ppt/theme/theme1.xml><?xml version="1.0" encoding="utf-8"?>
<a:theme xmlns:a="http://schemas.openxmlformats.org/drawingml/2006/main" name="ВЭБ.РФ 16х9 v1">
  <a:themeElements>
    <a:clrScheme name="Пользовательские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28706"/>
      </a:accent1>
      <a:accent2>
        <a:srgbClr val="F19E05"/>
      </a:accent2>
      <a:accent3>
        <a:srgbClr val="00AFAA"/>
      </a:accent3>
      <a:accent4>
        <a:srgbClr val="EFEFF2"/>
      </a:accent4>
      <a:accent5>
        <a:srgbClr val="221626"/>
      </a:accent5>
      <a:accent6>
        <a:srgbClr val="FFFFFF"/>
      </a:accent6>
      <a:hlink>
        <a:srgbClr val="0563C1"/>
      </a:hlink>
      <a:folHlink>
        <a:srgbClr val="954F72"/>
      </a:folHlink>
    </a:clrScheme>
    <a:fontScheme name="ВЭБ.РФ">
      <a:majorFont>
        <a:latin typeface="DIN Pro Cond Bold"/>
        <a:ea typeface=""/>
        <a:cs typeface=""/>
      </a:majorFont>
      <a:minorFont>
        <a:latin typeface="DIN Pro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AFAA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anchor="t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ВЭБ.РФ 16х9 v1" id="{FCFF8AFE-EA4C-964F-9703-79136DF15CAA}" vid="{F105DA9B-3430-9247-A0B7-41616A3A20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ВЭБ.РФ 16х9 v1</Template>
  <TotalTime>58032</TotalTime>
  <Words>1077</Words>
  <Application>Microsoft Office PowerPoint</Application>
  <PresentationFormat>Произвольный</PresentationFormat>
  <Paragraphs>209</Paragraphs>
  <Slides>12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Tahoma</vt:lpstr>
      <vt:lpstr>Segoe UI Light</vt:lpstr>
      <vt:lpstr>Georgia</vt:lpstr>
      <vt:lpstr>DIN Pro Regular</vt:lpstr>
      <vt:lpstr>Segoe UI</vt:lpstr>
      <vt:lpstr>Trebuchet MS</vt:lpstr>
      <vt:lpstr>DIN Pro Cond Bold</vt:lpstr>
      <vt:lpstr>Arial</vt:lpstr>
      <vt:lpstr>Calibri</vt:lpstr>
      <vt:lpstr>Wingdings</vt:lpstr>
      <vt:lpstr>DIN Pro Cond</vt:lpstr>
      <vt:lpstr>ВЭБ.РФ 16х9 v1</vt:lpstr>
      <vt:lpstr>think-cell Slide</vt:lpstr>
      <vt:lpstr>CorelDRAW</vt:lpstr>
      <vt:lpstr>Презентация PowerPoint</vt:lpstr>
      <vt:lpstr>Презентация PowerPoint</vt:lpstr>
      <vt:lpstr>Презентация PowerPoint</vt:lpstr>
      <vt:lpstr>Направления развития городской экономики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Широков Алексей Михайлович</cp:lastModifiedBy>
  <cp:revision>1515</cp:revision>
  <cp:lastPrinted>2022-01-25T09:56:30Z</cp:lastPrinted>
  <dcterms:created xsi:type="dcterms:W3CDTF">2020-08-04T13:35:09Z</dcterms:created>
  <dcterms:modified xsi:type="dcterms:W3CDTF">2022-09-06T09:20:28Z</dcterms:modified>
</cp:coreProperties>
</file>