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29" r:id="rId1"/>
  </p:sldMasterIdLst>
  <p:notesMasterIdLst>
    <p:notesMasterId r:id="rId13"/>
  </p:notesMasterIdLst>
  <p:sldIdLst>
    <p:sldId id="292" r:id="rId2"/>
    <p:sldId id="306" r:id="rId3"/>
    <p:sldId id="309" r:id="rId4"/>
    <p:sldId id="276" r:id="rId5"/>
    <p:sldId id="310" r:id="rId6"/>
    <p:sldId id="304" r:id="rId7"/>
    <p:sldId id="299" r:id="rId8"/>
    <p:sldId id="308" r:id="rId9"/>
    <p:sldId id="311" r:id="rId10"/>
    <p:sldId id="301" r:id="rId11"/>
    <p:sldId id="313" r:id="rId12"/>
  </p:sldIdLst>
  <p:sldSz cx="12192000" cy="6858000"/>
  <p:notesSz cx="7010400" cy="9296400"/>
  <p:embeddedFontLst>
    <p:embeddedFont>
      <p:font typeface="DIN Pro Cond" panose="020B0506020101010102" pitchFamily="34" charset="-52"/>
      <p:regular r:id="rId14"/>
      <p:italic r:id="rId15"/>
    </p:embeddedFont>
    <p:embeddedFont>
      <p:font typeface="DIN Pro Cond Light" panose="020B0506020101010102" pitchFamily="34" charset="-52"/>
      <p:regular r:id="rId16"/>
      <p:italic r:id="rId17"/>
    </p:embeddedFont>
    <p:embeddedFont>
      <p:font typeface="DIN Pro Light" panose="020B0504020101010102" pitchFamily="34" charset="0"/>
      <p:regular r:id="rId18"/>
      <p:italic r:id="rId19"/>
    </p:embeddedFont>
    <p:embeddedFont>
      <p:font typeface="Navigo Light" panose="020B0604020202020204" charset="0"/>
      <p:regular r:id="rId20"/>
      <p:italic r:id="rId21"/>
    </p:embeddedFont>
    <p:embeddedFont>
      <p:font typeface="DIN Pro Regular" panose="020B0504020101020102" pitchFamily="34" charset="0"/>
      <p:regular r:id="rId22"/>
      <p: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  <p:embeddedFont>
      <p:font typeface="Navigo" panose="020B0604020202020204" charset="-52"/>
      <p:regular r:id="rId30"/>
      <p:bold r:id="rId31"/>
    </p:embeddedFont>
    <p:embeddedFont>
      <p:font typeface="DIN Pro Cond Bold" panose="020B0806020101010102" pitchFamily="34" charset="-52"/>
      <p:bold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DIN Pro Bold" panose="020B0804020101020102" pitchFamily="34" charset="0"/>
      <p:bold r:id="rId38"/>
      <p:boldItalic r:id="rId39"/>
    </p:embeddedFont>
    <p:embeddedFont>
      <p:font typeface="Navigo ExtraLight" panose="02070503070706040303" charset="-52"/>
      <p:regular r:id="rId4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4C"/>
    <a:srgbClr val="41566D"/>
    <a:srgbClr val="323D48"/>
    <a:srgbClr val="B8C2CC"/>
    <a:srgbClr val="FFFFFF"/>
    <a:srgbClr val="2CB5B3"/>
    <a:srgbClr val="D9D9D9"/>
    <a:srgbClr val="D4F2F1"/>
    <a:srgbClr val="C0C9D2"/>
    <a:srgbClr val="98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6502E7-C472-489C-9960-E1FD992519E4}" type="datetimeFigureOut">
              <a:rPr lang="ru-RU"/>
              <a:pPr>
                <a:defRPr/>
              </a:pPr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477BE4-65E9-4C9C-B3BB-05875B3D5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AC7207FD-8738-4E92-8ED9-5B5D8B220C4E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31774"/>
              <a:t>1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234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9E266-2598-884E-968D-EC13001F3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37CB1-3625-4A41-A720-7D24363BB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D1F9A-E853-E24B-9C1D-B32B3039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2091-2E34-460E-A78A-2A20B7A212CA}" type="datetime1">
              <a:rPr lang="ru-RU"/>
              <a:pPr>
                <a:defRPr/>
              </a:pPr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4DF7F-A14A-7D43-96B1-CF64C372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E8087-79A5-594E-B5BD-8B3C1943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7E49-03D8-4F38-B490-EB62AA748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визи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2A47943-8BD9-7C48-8961-734688ACB705}"/>
              </a:ext>
            </a:extLst>
          </p:cNvPr>
          <p:cNvCxnSpPr>
            <a:cxnSpLocks/>
          </p:cNvCxnSpPr>
          <p:nvPr userDrawn="1"/>
        </p:nvCxnSpPr>
        <p:spPr>
          <a:xfrm>
            <a:off x="542925" y="5014913"/>
            <a:ext cx="111061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3E9701E-416C-9540-A203-C685CC420DA7}"/>
              </a:ext>
            </a:extLst>
          </p:cNvPr>
          <p:cNvCxnSpPr/>
          <p:nvPr userDrawn="1"/>
        </p:nvCxnSpPr>
        <p:spPr>
          <a:xfrm>
            <a:off x="1936750" y="5397500"/>
            <a:ext cx="0" cy="93503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500688"/>
            <a:ext cx="1057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650000"/>
            <a:ext cx="6433597" cy="1089529"/>
          </a:xfrm>
        </p:spPr>
        <p:txBody>
          <a:bodyPr>
            <a:spAutoFit/>
          </a:bodyPr>
          <a:lstStyle>
            <a:lvl1pPr>
              <a:defRPr sz="7200" b="1" i="0">
                <a:solidFill>
                  <a:schemeClr val="accent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2877204"/>
            <a:ext cx="5303554" cy="4801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lang="en-US" sz="2800" dirty="0">
                <a:solidFill>
                  <a:schemeClr val="tx2"/>
                </a:solidFill>
                <a:latin typeface="Navigo Light" panose="02070503070706040303" pitchFamily="18" charset="0"/>
                <a:ea typeface="Navigo Light" panose="02070503070706040303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219">
            <a:extLst>
              <a:ext uri="{FF2B5EF4-FFF2-40B4-BE49-F238E27FC236}">
                <a16:creationId xmlns:a16="http://schemas.microsoft.com/office/drawing/2014/main" id="{D3FCE8B0-B3FD-3144-A753-1556C12D37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4240" y="5368370"/>
            <a:ext cx="4663993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bg2"/>
                </a:solidFill>
                <a:latin typeface="Navigo Light" panose="02070503070706040303" pitchFamily="18" charset="0"/>
                <a:ea typeface="Navigo Light" panose="02070503070706040303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188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1325-5863-8D4F-BC71-7FBA0EDF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65126"/>
            <a:ext cx="11106150" cy="76328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32936-B3B5-3A40-B051-4AF1A5CED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D1F9A-E853-E24B-9C1D-B32B3039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D117-451F-4B69-B1F2-2AFDF8728868}" type="datetime1">
              <a:rPr lang="ru-RU"/>
              <a:pPr>
                <a:defRPr/>
              </a:pPr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4DF7F-A14A-7D43-96B1-CF64C372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E8087-79A5-594E-B5BD-8B3C1943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896D-4D97-40B3-8ED2-8461210B0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4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773DE-C4A4-EC49-AE32-399B1DA1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140FF9-D737-3947-A230-7CE4A8598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D1F9A-E853-E24B-9C1D-B32B3039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2ED1-47A4-4518-8C36-F80D2DE6589E}" type="datetime1">
              <a:rPr lang="ru-RU"/>
              <a:pPr>
                <a:defRPr/>
              </a:pPr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4DF7F-A14A-7D43-96B1-CF64C372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E8087-79A5-594E-B5BD-8B3C1943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F12E9-C982-4908-92BB-45F5E2A0B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6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D3548-DDA8-2E4C-B4E5-33A1E929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C8F60-FA4E-384C-A0ED-E33E13BB7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007E8F-D071-6841-AD74-88B0CF784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CCD1F9A-E853-E24B-9C1D-B32B3039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A5D7-24EA-4A7F-8A36-C6BB2D36E201}" type="datetime1">
              <a:rPr lang="ru-RU"/>
              <a:pPr>
                <a:defRPr/>
              </a:pPr>
              <a:t>07.09.2022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EE4DF7F-A14A-7D43-96B1-CF64C372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DDE8087-79A5-594E-B5BD-8B3C1943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AE61-8D87-490F-9D91-EB6B22798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9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A4CED-901B-3D46-A01A-2E760955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EA69C9-0EDD-9046-AAED-A860739A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670343-F92B-B046-82D3-249E3B4B3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77407F-13FF-4049-A3CE-A83B5DB3A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94393D-7949-9146-853E-1DA2F8668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CCD1F9A-E853-E24B-9C1D-B32B3039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7C6D-7529-4E0D-829B-E527011FF871}" type="datetime1">
              <a:rPr lang="ru-RU"/>
              <a:pPr>
                <a:defRPr/>
              </a:pPr>
              <a:t>07.09.2022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EE4DF7F-A14A-7D43-96B1-CF64C372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DDE8087-79A5-594E-B5BD-8B3C1943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E4B3-6E4A-4E07-AD59-0DF477F5D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5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9E386-59A9-6B4A-BAC1-109EB296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CCD1F9A-E853-E24B-9C1D-B32B3039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542A1-4DC9-4190-8421-F862646321C1}" type="datetime1">
              <a:rPr lang="ru-RU"/>
              <a:pPr>
                <a:defRPr/>
              </a:pPr>
              <a:t>07.09.2022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EE4DF7F-A14A-7D43-96B1-CF64C372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DDE8087-79A5-594E-B5BD-8B3C1943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DC51-A3AD-433F-B958-E144238BD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4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темный">
    <p:bg>
      <p:bgPr>
        <a:solidFill>
          <a:srgbClr val="262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91591"/>
            <a:ext cx="6198280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accent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512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 с фото 2 строки">
    <p:bg>
      <p:bgPr>
        <a:solidFill>
          <a:srgbClr val="262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E62544B-731B-5344-BCE6-04EEE3281589}"/>
              </a:ext>
            </a:extLst>
          </p:cNvPr>
          <p:cNvCxnSpPr/>
          <p:nvPr userDrawn="1"/>
        </p:nvCxnSpPr>
        <p:spPr>
          <a:xfrm>
            <a:off x="557213" y="4662488"/>
            <a:ext cx="110918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69" y="5200729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95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визитка темный">
    <p:bg>
      <p:bgPr>
        <a:solidFill>
          <a:srgbClr val="262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2A47943-8BD9-7C48-8961-734688ACB705}"/>
              </a:ext>
            </a:extLst>
          </p:cNvPr>
          <p:cNvCxnSpPr>
            <a:cxnSpLocks/>
          </p:cNvCxnSpPr>
          <p:nvPr userDrawn="1"/>
        </p:nvCxnSpPr>
        <p:spPr>
          <a:xfrm>
            <a:off x="542925" y="5014913"/>
            <a:ext cx="11106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3E9701E-416C-9540-A203-C685CC420DA7}"/>
              </a:ext>
            </a:extLst>
          </p:cNvPr>
          <p:cNvCxnSpPr/>
          <p:nvPr userDrawn="1"/>
        </p:nvCxnSpPr>
        <p:spPr>
          <a:xfrm>
            <a:off x="1936750" y="5397500"/>
            <a:ext cx="0" cy="93503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500688"/>
            <a:ext cx="1057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650000"/>
            <a:ext cx="6433597" cy="1089529"/>
          </a:xfrm>
        </p:spPr>
        <p:txBody>
          <a:bodyPr>
            <a:spAutoFit/>
          </a:bodyPr>
          <a:lstStyle>
            <a:lvl1pPr>
              <a:defRPr sz="7200" b="1" i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2877204"/>
            <a:ext cx="5303554" cy="4801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lang="en-US" sz="2800" dirty="0">
                <a:solidFill>
                  <a:schemeClr val="accent6"/>
                </a:solidFill>
                <a:latin typeface="Navigo Light" panose="02070503070706040303" pitchFamily="18" charset="0"/>
                <a:ea typeface="Navigo Light" panose="02070503070706040303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219">
            <a:extLst>
              <a:ext uri="{FF2B5EF4-FFF2-40B4-BE49-F238E27FC236}">
                <a16:creationId xmlns:a16="http://schemas.microsoft.com/office/drawing/2014/main" id="{C66E8FD5-D514-204D-B69F-6A783FED7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4240" y="5368370"/>
            <a:ext cx="4710215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lang="en-US" sz="2800" dirty="0">
                <a:solidFill>
                  <a:schemeClr val="accent6"/>
                </a:solidFill>
                <a:latin typeface="Navigo Light" panose="02070503070706040303" pitchFamily="18" charset="0"/>
                <a:ea typeface="Navigo Light" panose="02070503070706040303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98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42925" y="365125"/>
            <a:ext cx="111061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42925" y="1825625"/>
            <a:ext cx="111061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D1F9A-E853-E24B-9C1D-B32B3039B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8163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DIN Pro Light" panose="020B0504020101010102" pitchFamily="34" charset="0"/>
                <a:ea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>
              <a:defRPr/>
            </a:pPr>
            <a:fld id="{79ACB843-9BC9-4CED-94CE-3C84B09A71DF}" type="datetime1">
              <a:rPr lang="ru-RU"/>
              <a:pPr>
                <a:defRPr/>
              </a:pPr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4DF7F-A14A-7D43-96B1-CF64C3725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DIN Pro Light" panose="020B0504020101010102" pitchFamily="34" charset="0"/>
                <a:ea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E8087-79A5-594E-B5BD-8B3C19439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875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DIN Pro Light" panose="020B0504020101010102" pitchFamily="34" charset="0"/>
                <a:ea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>
              <a:defRPr/>
            </a:pPr>
            <a:fld id="{17E2BB0D-E8A2-4336-AC14-9DF4A6DF6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9" r:id="rId7"/>
    <p:sldLayoutId id="2147484170" r:id="rId8"/>
    <p:sldLayoutId id="2147484171" r:id="rId9"/>
    <p:sldLayoutId id="2147484172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Navigo" panose="02070503070706040303" pitchFamily="18" charset="0"/>
          <a:cs typeface="Navigo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DIN Pro Cond Bold" pitchFamily="34" charset="0"/>
          <a:cs typeface="Navigo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DIN Pro Cond Bold" pitchFamily="34" charset="0"/>
          <a:cs typeface="Navigo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DIN Pro Cond Bold" pitchFamily="34" charset="0"/>
          <a:cs typeface="Navigo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DIN Pro Cond Bold" pitchFamily="34" charset="0"/>
          <a:cs typeface="Navigo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DIN Pro Cond Bold" pitchFamily="34" charset="0"/>
          <a:cs typeface="Navigo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DIN Pro Cond Bold" pitchFamily="34" charset="0"/>
          <a:cs typeface="Navigo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DIN Pro Cond Bold" pitchFamily="34" charset="0"/>
          <a:cs typeface="Navigo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DIN Pro Cond Bold" pitchFamily="34" charset="0"/>
          <a:cs typeface="Navigo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Navigo ExtraLight" panose="02070503070706040303" pitchFamily="18" charset="0"/>
          <a:cs typeface="Navigo ExtraLight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Navigo ExtraLight" panose="02070503070706040303" pitchFamily="18" charset="0"/>
          <a:cs typeface="Navigo ExtraLight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Navigo ExtraLight" panose="02070503070706040303" pitchFamily="18" charset="0"/>
          <a:cs typeface="Navigo ExtraLight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Navigo ExtraLight" panose="02070503070706040303" pitchFamily="18" charset="0"/>
          <a:cs typeface="Navigo ExtraLight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Navigo ExtraLight" panose="02070503070706040303" pitchFamily="18" charset="0"/>
          <a:cs typeface="Navigo ExtraLight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lum bright="20000" contrast="-20000"/>
          </a:blip>
          <a:srcRect l="14041" t="12345" r="22653" b="20399"/>
          <a:stretch/>
        </p:blipFill>
        <p:spPr>
          <a:xfrm>
            <a:off x="-35949" y="91"/>
            <a:ext cx="12240650" cy="6964187"/>
          </a:xfrm>
          <a:prstGeom prst="rect">
            <a:avLst/>
          </a:prstGeom>
        </p:spPr>
      </p:pic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B297B20B-A1F4-0B4A-808B-5B7A879C0D46}"/>
              </a:ext>
            </a:extLst>
          </p:cNvPr>
          <p:cNvSpPr txBox="1">
            <a:spLocks/>
          </p:cNvSpPr>
          <p:nvPr/>
        </p:nvSpPr>
        <p:spPr>
          <a:xfrm>
            <a:off x="9728199" y="6163496"/>
            <a:ext cx="2015765" cy="414175"/>
          </a:xfrm>
          <a:prstGeom prst="rect">
            <a:avLst/>
          </a:prstGeom>
        </p:spPr>
        <p:txBody>
          <a:bodyPr lIns="110554" tIns="55277" rIns="110554" bIns="55277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solidFill>
                  <a:schemeClr val="bg2"/>
                </a:solidFill>
                <a:latin typeface="+mn-lt"/>
                <a:ea typeface="Navigo ExtraLight" panose="02070503070706040303" pitchFamily="18" charset="0"/>
                <a:cs typeface="+mn-cs"/>
              </a:rPr>
              <a:t>Сентябрь 2022</a:t>
            </a:r>
          </a:p>
        </p:txBody>
      </p:sp>
      <p:sp>
        <p:nvSpPr>
          <p:cNvPr id="7" name="Title 625"/>
          <p:cNvSpPr txBox="1">
            <a:spLocks/>
          </p:cNvSpPr>
          <p:nvPr/>
        </p:nvSpPr>
        <p:spPr bwMode="auto">
          <a:xfrm>
            <a:off x="224166" y="311541"/>
            <a:ext cx="3890634" cy="33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Navigo" panose="02070503070706040303" pitchFamily="18" charset="0"/>
                <a:cs typeface="Navigo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DIN Pro Cond Bold" pitchFamily="34" charset="0"/>
                <a:cs typeface="Navigo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DIN Pro Cond Bold" pitchFamily="34" charset="0"/>
                <a:cs typeface="Navigo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DIN Pro Cond Bold" pitchFamily="34" charset="0"/>
                <a:cs typeface="Navigo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DIN Pro Cond Bold" pitchFamily="34" charset="0"/>
                <a:cs typeface="Navigo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DIN Pro Cond Bold" pitchFamily="34" charset="0"/>
                <a:cs typeface="Navigo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DIN Pro Cond Bold" pitchFamily="34" charset="0"/>
                <a:cs typeface="Navigo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DIN Pro Cond Bold" pitchFamily="34" charset="0"/>
                <a:cs typeface="Navigo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DIN Pro Cond Bold" pitchFamily="34" charset="0"/>
                <a:cs typeface="Navigo" pitchFamily="18" charset="0"/>
              </a:defRPr>
            </a:lvl9pPr>
          </a:lstStyle>
          <a:p>
            <a:pPr algn="l" eaLnBrk="1" hangingPunct="1"/>
            <a:r>
              <a:rPr lang="ru-RU" altLang="ru-RU" sz="4000" dirty="0" smtClean="0">
                <a:solidFill>
                  <a:schemeClr val="accent1"/>
                </a:solidFill>
                <a:ea typeface="Gotham Pro Bold"/>
                <a:cs typeface="Gotham Pro Bold"/>
              </a:rPr>
              <a:t>Участие ВЭБ.РФ в финансировании инфраструктурных проектов. </a:t>
            </a:r>
            <a:br>
              <a:rPr lang="ru-RU" altLang="ru-RU" sz="4000" dirty="0" smtClean="0">
                <a:solidFill>
                  <a:schemeClr val="accent1"/>
                </a:solidFill>
                <a:ea typeface="Gotham Pro Bold"/>
                <a:cs typeface="Gotham Pro Bold"/>
              </a:rPr>
            </a:br>
            <a:r>
              <a:rPr lang="ru-RU" altLang="ru-RU" sz="4000" dirty="0" smtClean="0">
                <a:solidFill>
                  <a:schemeClr val="accent1"/>
                </a:solidFill>
                <a:ea typeface="Gotham Pro Bold"/>
                <a:cs typeface="Gotham Pro Bold"/>
              </a:rPr>
              <a:t>Фабрика проектного финансирования.</a:t>
            </a:r>
            <a:endParaRPr lang="en-US" altLang="ru-RU" sz="4000" dirty="0" smtClean="0">
              <a:solidFill>
                <a:schemeClr val="accent1"/>
              </a:solidFill>
              <a:ea typeface="Gotham Pro Bold"/>
              <a:cs typeface="Gotham Pro Bold"/>
            </a:endParaRPr>
          </a:p>
        </p:txBody>
      </p:sp>
      <p:sp>
        <p:nvSpPr>
          <p:cNvPr id="8" name="Text Placeholder 626"/>
          <p:cNvSpPr txBox="1">
            <a:spLocks/>
          </p:cNvSpPr>
          <p:nvPr/>
        </p:nvSpPr>
        <p:spPr>
          <a:xfrm>
            <a:off x="107384" y="6082331"/>
            <a:ext cx="2563211" cy="49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DIN Pro Light" panose="020B0504020101010102" pitchFamily="34" charset="0"/>
                <a:ea typeface="DIN Pro Light" panose="020B0504020101010102" pitchFamily="34" charset="0"/>
                <a:cs typeface="DIN Pro Light" panose="020B0504020101010102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sz="2400" dirty="0">
                <a:solidFill>
                  <a:schemeClr val="bg2"/>
                </a:solidFill>
                <a:latin typeface="+mn-lt"/>
                <a:ea typeface="Navigo ExtraLight" panose="02070503070706040303" pitchFamily="18" charset="0"/>
                <a:cs typeface="+mn-cs"/>
              </a:rPr>
              <a:t>Варвара Кудлай  </a:t>
            </a:r>
            <a:endParaRPr lang="en-US" altLang="ru-RU" sz="2400" dirty="0">
              <a:solidFill>
                <a:schemeClr val="bg2"/>
              </a:solidFill>
              <a:latin typeface="+mn-lt"/>
              <a:ea typeface="Navigo ExtraLight" panose="02070503070706040303" pitchFamily="18" charset="0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13BE07-FB22-E943-9B1D-F9CC0F9CD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887" y="311541"/>
            <a:ext cx="1004078" cy="8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3"/>
          <p:cNvSpPr txBox="1">
            <a:spLocks/>
          </p:cNvSpPr>
          <p:nvPr/>
        </p:nvSpPr>
        <p:spPr bwMode="auto">
          <a:xfrm>
            <a:off x="11268075" y="6461125"/>
            <a:ext cx="39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CADB9-19D4-441C-B10E-76268F91791D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A7A2A9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A7A2A9"/>
              </a:solidFill>
              <a:effectLst/>
              <a:uLnTx/>
              <a:uFillTx/>
              <a:latin typeface="DIN Pro Regular" panose="020B0504020101020102" pitchFamily="34" charset="0"/>
              <a:ea typeface="+mn-ea"/>
            </a:endParaRPr>
          </a:p>
        </p:txBody>
      </p:sp>
      <p:pic>
        <p:nvPicPr>
          <p:cNvPr id="1126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521450"/>
            <a:ext cx="10715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479EB0A-97C7-9C45-9D3D-399B93DB7C0A}"/>
              </a:ext>
            </a:extLst>
          </p:cNvPr>
          <p:cNvCxnSpPr/>
          <p:nvPr/>
        </p:nvCxnSpPr>
        <p:spPr>
          <a:xfrm>
            <a:off x="557213" y="6399213"/>
            <a:ext cx="110918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7213" y="696838"/>
            <a:ext cx="350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557213" y="161307"/>
            <a:ext cx="11501437" cy="535531"/>
          </a:xfrm>
        </p:spPr>
        <p:txBody>
          <a:bodyPr anchor="t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tx2"/>
                </a:solidFill>
                <a:cs typeface="Tahoma"/>
              </a:rPr>
              <a:t>НОРМАТИВНО-ПРАВОВЫЕ АКТЫ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264" y="1129837"/>
            <a:ext cx="11333760" cy="48423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09585" indent="-609585" defTabSz="1218540">
              <a:spcBef>
                <a:spcPts val="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200" dirty="0">
                <a:solidFill>
                  <a:srgbClr val="30454F"/>
                </a:solidFill>
                <a:latin typeface="+mj-lt"/>
              </a:rPr>
              <a:t>Федеральный закон «О государственной корпорации развития «ВЭБ.РФ» </a:t>
            </a: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/>
            </a:r>
            <a:br>
              <a:rPr lang="ru-RU" sz="2200" dirty="0" smtClean="0">
                <a:solidFill>
                  <a:srgbClr val="30454F"/>
                </a:solidFill>
                <a:latin typeface="+mj-lt"/>
              </a:rPr>
            </a:b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>(</a:t>
            </a:r>
            <a:r>
              <a:rPr lang="ru-RU" sz="2200" dirty="0">
                <a:solidFill>
                  <a:srgbClr val="30454F"/>
                </a:solidFill>
                <a:latin typeface="+mj-lt"/>
              </a:rPr>
              <a:t>№ 82-ФЗ от 17 мая 2007 года)</a:t>
            </a:r>
          </a:p>
          <a:p>
            <a:pPr marL="609585" indent="-609585" defTabSz="1218540">
              <a:spcBef>
                <a:spcPts val="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200" dirty="0">
                <a:solidFill>
                  <a:srgbClr val="30454F"/>
                </a:solidFill>
                <a:latin typeface="+mj-lt"/>
              </a:rPr>
              <a:t>Меморандум о финансовой политике ВЭБ.РФ </a:t>
            </a:r>
            <a:br>
              <a:rPr lang="ru-RU" sz="2200" dirty="0">
                <a:solidFill>
                  <a:srgbClr val="30454F"/>
                </a:solidFill>
                <a:latin typeface="+mj-lt"/>
              </a:rPr>
            </a:br>
            <a:r>
              <a:rPr lang="ru-RU" sz="2200" dirty="0">
                <a:solidFill>
                  <a:srgbClr val="30454F"/>
                </a:solidFill>
                <a:latin typeface="+mj-lt"/>
              </a:rPr>
              <a:t>(утв. Распоряжением Правительства РФ № 2208-р от 10 августа 2021 года)</a:t>
            </a:r>
          </a:p>
          <a:p>
            <a:pPr marL="609585" indent="-609585" defTabSz="1218540">
              <a:spcBef>
                <a:spcPts val="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200" dirty="0">
                <a:solidFill>
                  <a:srgbClr val="30454F"/>
                </a:solidFill>
                <a:latin typeface="+mj-lt"/>
              </a:rPr>
              <a:t>Указ Президента РФ «О национальных целях и стратегических задачах развития Российской Федерации на период до 2024 года» </a:t>
            </a: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/>
            </a:r>
            <a:br>
              <a:rPr lang="ru-RU" sz="2200" dirty="0" smtClean="0">
                <a:solidFill>
                  <a:srgbClr val="30454F"/>
                </a:solidFill>
                <a:latin typeface="+mj-lt"/>
              </a:rPr>
            </a:b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>(</a:t>
            </a:r>
            <a:r>
              <a:rPr lang="ru-RU" sz="2200" dirty="0">
                <a:solidFill>
                  <a:srgbClr val="30454F"/>
                </a:solidFill>
                <a:latin typeface="+mj-lt"/>
              </a:rPr>
              <a:t>№ 204 от 07.05.2018 г.)</a:t>
            </a:r>
            <a:endParaRPr lang="en-US" sz="2200" dirty="0">
              <a:solidFill>
                <a:srgbClr val="30454F"/>
              </a:solidFill>
              <a:latin typeface="+mj-lt"/>
            </a:endParaRPr>
          </a:p>
          <a:p>
            <a:pPr marL="609585" indent="-609585" defTabSz="1218540">
              <a:spcBef>
                <a:spcPts val="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200" dirty="0">
                <a:solidFill>
                  <a:srgbClr val="30454F"/>
                </a:solidFill>
                <a:latin typeface="+mj-lt"/>
              </a:rPr>
              <a:t>Указ Президента РФ «О национальных целях развития Российской Федерации на период до 2030 года» </a:t>
            </a: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/>
            </a:r>
            <a:br>
              <a:rPr lang="ru-RU" sz="2200" dirty="0" smtClean="0">
                <a:solidFill>
                  <a:srgbClr val="30454F"/>
                </a:solidFill>
                <a:latin typeface="+mj-lt"/>
              </a:rPr>
            </a:b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>(</a:t>
            </a:r>
            <a:r>
              <a:rPr lang="ru-RU" sz="2200" dirty="0">
                <a:solidFill>
                  <a:srgbClr val="30454F"/>
                </a:solidFill>
                <a:latin typeface="+mj-lt"/>
              </a:rPr>
              <a:t>№ 474 от 21.07.2020</a:t>
            </a: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>)</a:t>
            </a:r>
          </a:p>
          <a:p>
            <a:pPr marL="609585" indent="-609585" defTabSz="1218540">
              <a:spcBef>
                <a:spcPts val="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200" dirty="0">
                <a:solidFill>
                  <a:srgbClr val="30454F"/>
                </a:solidFill>
                <a:latin typeface="+mj-lt"/>
              </a:rPr>
              <a:t>Постановление Правительства РФ </a:t>
            </a: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>«О </a:t>
            </a:r>
            <a:r>
              <a:rPr lang="ru-RU" sz="2200" dirty="0">
                <a:solidFill>
                  <a:srgbClr val="30454F"/>
                </a:solidFill>
                <a:latin typeface="+mj-lt"/>
              </a:rPr>
              <a:t>программе </a:t>
            </a: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>«Фабрика </a:t>
            </a:r>
            <a:r>
              <a:rPr lang="ru-RU" sz="2200" dirty="0">
                <a:solidFill>
                  <a:srgbClr val="30454F"/>
                </a:solidFill>
                <a:latin typeface="+mj-lt"/>
              </a:rPr>
              <a:t>проектного </a:t>
            </a: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>финансирования» </a:t>
            </a:r>
            <a:br>
              <a:rPr lang="ru-RU" sz="2200" dirty="0" smtClean="0">
                <a:solidFill>
                  <a:srgbClr val="30454F"/>
                </a:solidFill>
                <a:latin typeface="+mj-lt"/>
              </a:rPr>
            </a:br>
            <a:r>
              <a:rPr lang="ru-RU" sz="2200" dirty="0" smtClean="0">
                <a:solidFill>
                  <a:srgbClr val="30454F"/>
                </a:solidFill>
                <a:latin typeface="+mj-lt"/>
              </a:rPr>
              <a:t>(№ 158 от 15.02.2018)</a:t>
            </a:r>
            <a:endParaRPr lang="ru-RU" sz="2200" dirty="0">
              <a:solidFill>
                <a:srgbClr val="30454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47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487AB1CE-E483-2143-A15A-8BF801F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1650000"/>
            <a:ext cx="6433597" cy="1089529"/>
          </a:xfrm>
        </p:spPr>
        <p:txBody>
          <a:bodyPr/>
          <a:lstStyle/>
          <a:p>
            <a:r>
              <a:rPr lang="ru-RU" dirty="0" smtClean="0"/>
              <a:t>ВАРВАРА КУДЛАЙ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F5A3269-F815-A847-B30E-8A87C2228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latin typeface="DIN Pro Light" panose="020B0504020101010102" pitchFamily="34" charset="0"/>
                <a:cs typeface="DIN Pro Light" panose="020B0504020101010102" pitchFamily="34" charset="0"/>
              </a:rPr>
              <a:t>Директор направления</a:t>
            </a:r>
            <a:endParaRPr lang="ru-RU" dirty="0"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2A818F3-0E22-E846-AE64-652B1E59B0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603" y="5584031"/>
            <a:ext cx="2918862" cy="584775"/>
          </a:xfrm>
        </p:spPr>
        <p:txBody>
          <a:bodyPr/>
          <a:lstStyle/>
          <a:p>
            <a:r>
              <a:rPr lang="ru-RU" dirty="0" smtClean="0">
                <a:latin typeface="DIN Pro Bold" panose="020B0804020101020102" pitchFamily="34" charset="0"/>
                <a:cs typeface="DIN Pro Bold" panose="020B0804020101020102" pitchFamily="34" charset="0"/>
              </a:rPr>
              <a:t>БИЗНЕС-БЛОК</a:t>
            </a:r>
            <a:endParaRPr lang="ru-RU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19113" y="166688"/>
            <a:ext cx="11501437" cy="535531"/>
          </a:xfrm>
        </p:spPr>
        <p:txBody>
          <a:bodyPr anchor="t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tx2"/>
                </a:solidFill>
                <a:cs typeface="Tahoma"/>
              </a:rPr>
              <a:t>ВЭБ.РФ - ГОСУДАРСТВЕННАЯ КОРПОРАЦИЯ </a:t>
            </a:r>
            <a:r>
              <a:rPr lang="ru-RU" altLang="ru-RU" dirty="0" smtClean="0">
                <a:solidFill>
                  <a:schemeClr val="tx2"/>
                </a:solidFill>
                <a:cs typeface="Tahoma"/>
              </a:rPr>
              <a:t>РАЗВИТИЯ</a:t>
            </a:r>
            <a:endParaRPr lang="ru-RU" altLang="ru-RU" dirty="0">
              <a:solidFill>
                <a:srgbClr val="262E36"/>
              </a:solidFill>
              <a:cs typeface="Navigo ExtraLight" pitchFamily="18" charset="0"/>
            </a:endParaRPr>
          </a:p>
        </p:txBody>
      </p:sp>
      <p:sp>
        <p:nvSpPr>
          <p:cNvPr id="11267" name="Номер слайда 3"/>
          <p:cNvSpPr txBox="1">
            <a:spLocks/>
          </p:cNvSpPr>
          <p:nvPr/>
        </p:nvSpPr>
        <p:spPr bwMode="auto">
          <a:xfrm>
            <a:off x="11268075" y="6461125"/>
            <a:ext cx="39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CADB9-19D4-441C-B10E-76268F91791D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A7A2A9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A7A2A9"/>
              </a:solidFill>
              <a:effectLst/>
              <a:uLnTx/>
              <a:uFillTx/>
              <a:latin typeface="DIN Pro Regular" panose="020B0504020101020102" pitchFamily="34" charset="0"/>
              <a:ea typeface="+mn-ea"/>
            </a:endParaRPr>
          </a:p>
        </p:txBody>
      </p:sp>
      <p:pic>
        <p:nvPicPr>
          <p:cNvPr id="1126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521450"/>
            <a:ext cx="10715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479EB0A-97C7-9C45-9D3D-399B93DB7C0A}"/>
              </a:ext>
            </a:extLst>
          </p:cNvPr>
          <p:cNvCxnSpPr/>
          <p:nvPr/>
        </p:nvCxnSpPr>
        <p:spPr>
          <a:xfrm>
            <a:off x="557213" y="6399213"/>
            <a:ext cx="110918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19113" y="712591"/>
            <a:ext cx="350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9112" y="2682315"/>
            <a:ext cx="11279203" cy="2338093"/>
          </a:xfrm>
          <a:prstGeom prst="rect">
            <a:avLst/>
          </a:prstGeom>
          <a:solidFill>
            <a:srgbClr val="00AFA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Pro Regular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519640" y="2772398"/>
            <a:ext cx="11279198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b">
            <a:spAutoFit/>
          </a:bodyPr>
          <a:lstStyle/>
          <a:p>
            <a:pPr marL="0" marR="0" lvl="0" indent="0" algn="ctr" defTabSz="6854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30454F"/>
              </a:solidFill>
              <a:effectLst/>
              <a:uLnTx/>
              <a:uFillTx/>
              <a:latin typeface="DIN Pro Cond Bol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058" y="3339287"/>
            <a:ext cx="5440324" cy="400110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marL="285750" lvl="0" indent="-285750" defTabSz="1028578">
              <a:spcBef>
                <a:spcPts val="161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Отсутствие конкуренции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 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с коммерческими банками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057" y="3864713"/>
            <a:ext cx="5271960" cy="400110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marL="285750" lvl="0" indent="-285750" defTabSz="1028578">
              <a:spcBef>
                <a:spcPts val="161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Безубыточность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деятельности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4589" y="3864713"/>
            <a:ext cx="5241736" cy="400110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marL="285750" lvl="0" indent="-285750" defTabSz="1028578">
              <a:spcBef>
                <a:spcPts val="161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Экологическая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ответственность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DIN Pro Cond" panose="020B0506020101010102" pitchFamily="34" charset="-52"/>
              <a:ea typeface="Tahoma" panose="020B0604030504040204" pitchFamily="34" charset="0"/>
              <a:cs typeface="DIN Pro Cond" panose="020B0506020101010102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4589" y="4432073"/>
            <a:ext cx="5241736" cy="400110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marL="285750" lvl="0" indent="-285750" defTabSz="1028578">
              <a:spcBef>
                <a:spcPts val="161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Социально ответственное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предпринимательство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DIN Pro Cond" panose="020B0506020101010102" pitchFamily="34" charset="-52"/>
              <a:ea typeface="Tahoma" panose="020B0604030504040204" pitchFamily="34" charset="0"/>
              <a:cs typeface="DIN Pro Cond" panose="020B0506020101010102" pitchFamily="34" charset="-52"/>
            </a:endParaRPr>
          </a:p>
        </p:txBody>
      </p:sp>
      <p:graphicFrame>
        <p:nvGraphicFramePr>
          <p:cNvPr id="2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18814"/>
              </p:ext>
            </p:extLst>
          </p:nvPr>
        </p:nvGraphicFramePr>
        <p:xfrm>
          <a:off x="520532" y="5030882"/>
          <a:ext cx="11279199" cy="1311793"/>
        </p:xfrm>
        <a:graphic>
          <a:graphicData uri="http://schemas.openxmlformats.org/drawingml/2006/table">
            <a:tbl>
              <a:tblPr firstRow="1" bandRow="1"/>
              <a:tblGrid>
                <a:gridCol w="198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7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7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7953">
                <a:tc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4000"/>
                        </a:lnSpc>
                      </a:pPr>
                      <a:r>
                        <a:rPr kumimoji="0" lang="en-US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AFAA"/>
                          </a:solidFill>
                          <a:effectLst/>
                          <a:uLnTx/>
                          <a:uFillTx/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&gt;</a:t>
                      </a:r>
                      <a:r>
                        <a:rPr kumimoji="0" lang="ru-RU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AFAA"/>
                          </a:solidFill>
                          <a:effectLst/>
                          <a:uLnTx/>
                          <a:uFillTx/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300</a:t>
                      </a:r>
                      <a:endParaRPr lang="ru-RU" sz="5400" b="0" dirty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41566D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инвестиционных</a:t>
                      </a:r>
                      <a:br>
                        <a:rPr lang="ru-RU" sz="2400" b="0" dirty="0" smtClean="0">
                          <a:solidFill>
                            <a:srgbClr val="41566D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</a:br>
                      <a:r>
                        <a:rPr lang="ru-RU" sz="2400" b="0" baseline="0" dirty="0" smtClean="0">
                          <a:solidFill>
                            <a:srgbClr val="41566D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проектов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566D"/>
                        </a:solidFill>
                        <a:effectLst/>
                        <a:uLnTx/>
                        <a:uFillTx/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5000" b="0" dirty="0" smtClean="0">
                          <a:solidFill>
                            <a:srgbClr val="00AFAA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      </a:t>
                      </a:r>
                      <a:r>
                        <a:rPr lang="ru-RU" sz="5400" b="0" dirty="0" smtClean="0">
                          <a:solidFill>
                            <a:srgbClr val="00AFAA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3,4</a:t>
                      </a:r>
                      <a:endParaRPr lang="ru-RU" sz="5400" b="0" dirty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AFAA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трлн рублей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41566D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инвестиций</a:t>
                      </a: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72">
                <a:tc gridSpan="2">
                  <a:txBody>
                    <a:bodyPr/>
                    <a:lstStyle>
                      <a:lvl1pPr marL="0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ru-RU" sz="1600" b="0" dirty="0" smtClean="0">
                        <a:solidFill>
                          <a:srgbClr val="323E48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rgbClr val="323E48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323E48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                      </a:t>
                      </a:r>
                      <a:endParaRPr lang="ru-RU" sz="1600" b="0" dirty="0">
                        <a:solidFill>
                          <a:srgbClr val="323E48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1401" y="1099086"/>
            <a:ext cx="11107432" cy="1292662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algn="just"/>
            <a:r>
              <a:rPr lang="ru-RU" sz="2600" dirty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ВЭБ.РФ — национальный институт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развития, основная задача которого - способствовать </a:t>
            </a:r>
            <a:r>
              <a:rPr lang="ru-RU" sz="2600" dirty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долгосрочному экономическому развитию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России, в том числе посредством участия в финансировании </a:t>
            </a:r>
            <a:r>
              <a:rPr lang="ru-RU" sz="2600" dirty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инвестиционных проектов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(программ) национального значения по приоритетным направлениям. </a:t>
            </a:r>
            <a:endParaRPr lang="ru-RU" sz="2600" dirty="0">
              <a:solidFill>
                <a:schemeClr val="bg2">
                  <a:lumMod val="75000"/>
                </a:schemeClr>
              </a:solidFill>
              <a:latin typeface="DIN Pro Cond" panose="020B0506020101010102" pitchFamily="34" charset="-52"/>
              <a:ea typeface="Tahoma" panose="020B0604030504040204" pitchFamily="34" charset="0"/>
              <a:cs typeface="DIN Pro Cond" panose="020B0506020101010102" pitchFamily="34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112" y="985702"/>
            <a:ext cx="11279198" cy="1574377"/>
          </a:xfrm>
          <a:prstGeom prst="round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93057" y="4460755"/>
            <a:ext cx="5271960" cy="400110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marL="285750" lvl="0" indent="-285750" defTabSz="1028578">
              <a:spcBef>
                <a:spcPts val="161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Открытость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(прозрачность)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4589" y="3346590"/>
            <a:ext cx="5923721" cy="400110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marL="285750" lvl="0" indent="-285750" defTabSz="1028578">
              <a:spcBef>
                <a:spcPts val="161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Партнерство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с иными лицами, предоставляющими финансирование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590" y="2711817"/>
            <a:ext cx="11279720" cy="461665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1566D"/>
                </a:solidFill>
                <a:latin typeface="+mj-lt"/>
              </a:rPr>
              <a:t>ПРИНЦИПЫ ДЕЯТЕЛЬНОСТИ</a:t>
            </a:r>
            <a:endParaRPr lang="ru-RU" sz="2400" dirty="0">
              <a:solidFill>
                <a:srgbClr val="41566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0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3"/>
          <p:cNvSpPr txBox="1">
            <a:spLocks/>
          </p:cNvSpPr>
          <p:nvPr/>
        </p:nvSpPr>
        <p:spPr bwMode="auto">
          <a:xfrm>
            <a:off x="11268075" y="6461125"/>
            <a:ext cx="39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CADB9-19D4-441C-B10E-76268F91791D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A7A2A9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A7A2A9"/>
              </a:solidFill>
              <a:effectLst/>
              <a:uLnTx/>
              <a:uFillTx/>
              <a:latin typeface="DIN Pro Regular" panose="020B0504020101020102" pitchFamily="34" charset="0"/>
              <a:ea typeface="+mn-ea"/>
            </a:endParaRPr>
          </a:p>
        </p:txBody>
      </p:sp>
      <p:pic>
        <p:nvPicPr>
          <p:cNvPr id="1126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521450"/>
            <a:ext cx="10715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479EB0A-97C7-9C45-9D3D-399B93DB7C0A}"/>
              </a:ext>
            </a:extLst>
          </p:cNvPr>
          <p:cNvCxnSpPr/>
          <p:nvPr/>
        </p:nvCxnSpPr>
        <p:spPr>
          <a:xfrm>
            <a:off x="557213" y="6399213"/>
            <a:ext cx="110918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2682" y="717780"/>
            <a:ext cx="3610218" cy="19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542924" y="1263550"/>
            <a:ext cx="2743740" cy="4800727"/>
            <a:chOff x="557213" y="1314614"/>
            <a:chExt cx="4219402" cy="462898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57213" y="1347953"/>
              <a:ext cx="4219402" cy="4595648"/>
            </a:xfrm>
            <a:prstGeom prst="rect">
              <a:avLst/>
            </a:prstGeom>
            <a:solidFill>
              <a:srgbClr val="00AFAA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 Regular"/>
                <a:ea typeface="+mn-ea"/>
                <a:cs typeface="+mn-cs"/>
              </a:endParaRPr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557218" y="1314614"/>
              <a:ext cx="4219397" cy="3561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b">
              <a:spAutoFit/>
            </a:bodyPr>
            <a:lstStyle/>
            <a:p>
              <a:pPr marL="0" marR="0" lvl="0" indent="0" algn="ctr" defTabSz="6854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ПРИОРИТЕТНЫЕ ОТРАСЛИ</a:t>
              </a:r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610361" y="2172171"/>
              <a:ext cx="3360354" cy="474826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marL="0" marR="0" lvl="0" indent="0" algn="l" defTabSz="6854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ИНФРАСТРУКТУРА </a:t>
              </a:r>
              <a:b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И ТРАСПОРТ</a:t>
              </a:r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610361" y="3420799"/>
              <a:ext cx="3360356" cy="474826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marL="0" marR="0" lvl="0" indent="0" algn="l" defTabSz="6854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ГОРОДСКАЯ </a:t>
              </a:r>
              <a:b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ЭКОНОМИКА</a:t>
              </a:r>
            </a:p>
          </p:txBody>
        </p:sp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610361" y="4665709"/>
              <a:ext cx="3360354" cy="474826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marL="0" marR="0" lvl="0" indent="0" algn="l" defTabSz="6854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ПРОМЫШЛЕННОСТЬ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454F"/>
                  </a:solidFill>
                  <a:effectLst/>
                  <a:uLnTx/>
                  <a:uFillTx/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ВЫСОКИХ ПЕРЕДЕЛОВ</a:t>
              </a: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23" b="32339"/>
            <a:stretch/>
          </p:blipFill>
          <p:spPr>
            <a:xfrm>
              <a:off x="3131368" y="2050957"/>
              <a:ext cx="1526211" cy="5546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844"/>
            <a:stretch/>
          </p:blipFill>
          <p:spPr>
            <a:xfrm>
              <a:off x="2896963" y="4620332"/>
              <a:ext cx="1501087" cy="601283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682" b="-6168"/>
            <a:stretch/>
          </p:blipFill>
          <p:spPr>
            <a:xfrm>
              <a:off x="2937931" y="3386374"/>
              <a:ext cx="1473774" cy="626599"/>
            </a:xfrm>
            <a:prstGeom prst="rect">
              <a:avLst/>
            </a:prstGeom>
          </p:spPr>
        </p:pic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5210355" y="1263550"/>
            <a:ext cx="681486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b">
            <a:spAutoFit/>
          </a:bodyPr>
          <a:lstStyle/>
          <a:p>
            <a:pPr marL="0" marR="0" lvl="0" indent="0" algn="ctr" defTabSz="6854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DIN Pro Cond Bold"/>
                <a:ea typeface="Tahoma" panose="020B0604030504040204" pitchFamily="34" charset="0"/>
                <a:cs typeface="Tahoma" panose="020B0604030504040204" pitchFamily="34" charset="0"/>
              </a:rPr>
              <a:t>НАПРАВЛЕНИ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DIN Pro Cond Bold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DIN Pro Cond Bold"/>
                <a:ea typeface="Tahoma" panose="020B0604030504040204" pitchFamily="34" charset="0"/>
                <a:cs typeface="Tahoma" panose="020B0604030504040204" pitchFamily="34" charset="0"/>
              </a:rPr>
              <a:t> РАЗВИТИЯ ГОРОДСКОЙ ЭКОНОМИКИ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05" y="1922049"/>
            <a:ext cx="5901439" cy="4102964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42682" y="202954"/>
            <a:ext cx="11106150" cy="535531"/>
          </a:xfrm>
        </p:spPr>
        <p:txBody>
          <a:bodyPr anchor="t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tx2"/>
                </a:solidFill>
                <a:cs typeface="Tahoma"/>
              </a:rPr>
              <a:t>ПРОЕКТЫ ВЭБ.РФ: ПРИОРИТЕТНЫЕ ОТРАСЛИ</a:t>
            </a:r>
          </a:p>
        </p:txBody>
      </p:sp>
      <p:sp>
        <p:nvSpPr>
          <p:cNvPr id="5" name="Шеврон 4"/>
          <p:cNvSpPr/>
          <p:nvPr/>
        </p:nvSpPr>
        <p:spPr>
          <a:xfrm rot="10800000">
            <a:off x="3323099" y="1632882"/>
            <a:ext cx="2157683" cy="4431394"/>
          </a:xfrm>
          <a:prstGeom prst="chevron">
            <a:avLst>
              <a:gd name="adj" fmla="val 52182"/>
            </a:avLst>
          </a:prstGeom>
          <a:solidFill>
            <a:srgbClr val="D4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19113" y="166688"/>
            <a:ext cx="11501437" cy="978729"/>
          </a:xfrm>
        </p:spPr>
        <p:txBody>
          <a:bodyPr anchor="t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tx2"/>
                </a:solidFill>
                <a:cs typeface="Tahoma"/>
              </a:rPr>
              <a:t>ФОРМЫ УЧАСТИЯ ВЭБ.РФ </a:t>
            </a:r>
            <a:br>
              <a:rPr lang="ru-RU" altLang="ru-RU" dirty="0">
                <a:solidFill>
                  <a:schemeClr val="tx2"/>
                </a:solidFill>
                <a:cs typeface="Tahoma"/>
              </a:rPr>
            </a:br>
            <a:r>
              <a:rPr lang="ru-RU" altLang="ru-RU" dirty="0">
                <a:solidFill>
                  <a:schemeClr val="tx2"/>
                </a:solidFill>
                <a:cs typeface="Tahoma"/>
              </a:rPr>
              <a:t>В ФИНАНСИРОВАНИИ ИНФРАСТРУКТУРНЫХ ПРОЕКТОВ</a:t>
            </a:r>
          </a:p>
        </p:txBody>
      </p:sp>
      <p:sp>
        <p:nvSpPr>
          <p:cNvPr id="11267" name="Номер слайда 3"/>
          <p:cNvSpPr txBox="1">
            <a:spLocks/>
          </p:cNvSpPr>
          <p:nvPr/>
        </p:nvSpPr>
        <p:spPr bwMode="auto">
          <a:xfrm>
            <a:off x="11268075" y="6461125"/>
            <a:ext cx="39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CADB9-19D4-441C-B10E-76268F91791D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A7A2A9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A7A2A9"/>
              </a:solidFill>
              <a:effectLst/>
              <a:uLnTx/>
              <a:uFillTx/>
              <a:latin typeface="DIN Pro Regular" panose="020B0504020101020102" pitchFamily="34" charset="0"/>
              <a:ea typeface="+mn-ea"/>
            </a:endParaRPr>
          </a:p>
        </p:txBody>
      </p:sp>
      <p:pic>
        <p:nvPicPr>
          <p:cNvPr id="1126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521450"/>
            <a:ext cx="10715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479EB0A-97C7-9C45-9D3D-399B93DB7C0A}"/>
              </a:ext>
            </a:extLst>
          </p:cNvPr>
          <p:cNvCxnSpPr/>
          <p:nvPr/>
        </p:nvCxnSpPr>
        <p:spPr>
          <a:xfrm>
            <a:off x="557213" y="6399213"/>
            <a:ext cx="110918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19113" y="1154038"/>
            <a:ext cx="350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8330893" y="1703082"/>
            <a:ext cx="696760" cy="22775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spcCol="0" rtlCol="0" anchor="ctr"/>
          <a:lstStyle/>
          <a:p>
            <a:pPr algn="ctr" defTabSz="9139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kern="0" dirty="0" smtClean="0">
              <a:solidFill>
                <a:srgbClr val="00AFA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57215" y="1511984"/>
            <a:ext cx="10711988" cy="4579525"/>
            <a:chOff x="755576" y="453116"/>
            <a:chExt cx="7379289" cy="4169845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944879" y="2803201"/>
              <a:ext cx="2189986" cy="181976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AFAF"/>
              </a:solidFill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44878" y="798930"/>
              <a:ext cx="2189209" cy="167694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AFAF"/>
              </a:solidFill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55576" y="798930"/>
              <a:ext cx="2183286" cy="382403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AFAF"/>
              </a:solidFill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419872" y="798930"/>
              <a:ext cx="2183286" cy="382403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AFAF"/>
              </a:solidFill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660899" y="3319438"/>
              <a:ext cx="432323" cy="20508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kern="0" dirty="0" smtClean="0">
                <a:solidFill>
                  <a:srgbClr val="00AFA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582292" y="3319438"/>
              <a:ext cx="479985" cy="20508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kern="0" dirty="0" smtClean="0">
                <a:solidFill>
                  <a:srgbClr val="00AFA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6067413" y="2861136"/>
              <a:ext cx="2066674" cy="1373191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defTabSz="6854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 smtClean="0">
                  <a:solidFill>
                    <a:srgbClr val="30454F"/>
                  </a:solidFill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Финансовая и гарантийная поддержка экспорта</a:t>
              </a:r>
            </a:p>
            <a:p>
              <a:pPr defTabSz="6854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582291" y="704284"/>
              <a:ext cx="479985" cy="20738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kern="0" dirty="0" smtClean="0">
                <a:solidFill>
                  <a:srgbClr val="00AFA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3570777" y="815264"/>
              <a:ext cx="1786765" cy="392340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defTabSz="6854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 smtClean="0">
                  <a:solidFill>
                    <a:srgbClr val="30454F"/>
                  </a:solidFill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Участие в капитале</a:t>
              </a:r>
              <a:endParaRPr lang="en-US" sz="2800" b="1" kern="0" dirty="0" smtClean="0">
                <a:solidFill>
                  <a:srgbClr val="30454F"/>
                </a:solidFill>
                <a:latin typeface="DIN Pro Cond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3484420" y="1290585"/>
              <a:ext cx="2183286" cy="114899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marL="279390" indent="-171450" defTabSz="685426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2000" kern="0" dirty="0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Приобретение долей / акций</a:t>
              </a:r>
            </a:p>
            <a:p>
              <a:pPr marL="279390" indent="-171450" defTabSz="685426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2000" kern="0" dirty="0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Увеличение уставного капитала</a:t>
              </a:r>
            </a:p>
            <a:p>
              <a:pPr marL="279390" indent="-171450" defTabSz="685426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ru-RU" sz="1000" kern="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79390" indent="-171450" defTabSz="685426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US" sz="1200" kern="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3563535" y="478673"/>
              <a:ext cx="498741" cy="4329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 smtClean="0">
                  <a:solidFill>
                    <a:srgbClr val="00AFA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121219" y="675992"/>
              <a:ext cx="524419" cy="23870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kern="0" dirty="0" smtClean="0">
                <a:solidFill>
                  <a:srgbClr val="00AFA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6246586" y="1039817"/>
              <a:ext cx="1504528" cy="250768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defTabSz="6854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961192" y="3319438"/>
              <a:ext cx="529379" cy="20508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kern="0" dirty="0" smtClean="0">
                <a:solidFill>
                  <a:srgbClr val="00AFA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6067413" y="802770"/>
              <a:ext cx="2034724" cy="784681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defTabSz="6854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 smtClean="0">
                  <a:solidFill>
                    <a:srgbClr val="30454F"/>
                  </a:solidFill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Гарантии и поручительства</a:t>
              </a:r>
              <a:endParaRPr lang="en-US" sz="1700" b="1" kern="0" dirty="0" smtClean="0">
                <a:solidFill>
                  <a:srgbClr val="30454F"/>
                </a:solidFill>
                <a:latin typeface="DIN Pro Cond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110718" y="460967"/>
              <a:ext cx="529379" cy="43204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 smtClean="0">
                  <a:solidFill>
                    <a:srgbClr val="00AFA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973443" y="762389"/>
              <a:ext cx="585360" cy="23870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kern="0" dirty="0" smtClean="0">
                <a:solidFill>
                  <a:srgbClr val="00AFA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897202" y="842950"/>
              <a:ext cx="1679366" cy="392340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defTabSz="6854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 smtClean="0">
                  <a:solidFill>
                    <a:srgbClr val="30454F"/>
                  </a:solidFill>
                  <a:latin typeface="DIN Pro Cond Bold"/>
                  <a:ea typeface="Tahoma" panose="020B0604030504040204" pitchFamily="34" charset="0"/>
                  <a:cs typeface="Tahoma" panose="020B0604030504040204" pitchFamily="34" charset="0"/>
                </a:rPr>
                <a:t>Кредитование</a:t>
              </a:r>
              <a:endParaRPr lang="ru-RU" sz="2000" b="1" kern="0" dirty="0" smtClean="0">
                <a:solidFill>
                  <a:srgbClr val="30454F"/>
                </a:solidFill>
                <a:latin typeface="DIN Pro Cond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Rectangle 3">
              <a:extLst>
                <a:ext uri="{FF2B5EF4-FFF2-40B4-BE49-F238E27FC236}">
                  <a16:creationId xmlns:a16="http://schemas.microsoft.com/office/drawing/2014/main" id="{8D3937FC-59DB-2A49-8B68-681B18E370E0}"/>
                </a:ext>
              </a:extLst>
            </p:cNvPr>
            <p:cNvSpPr/>
            <p:nvPr/>
          </p:nvSpPr>
          <p:spPr>
            <a:xfrm>
              <a:off x="761096" y="1368774"/>
              <a:ext cx="2158310" cy="288872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marL="279390" indent="-171450" defTabSz="685426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2000" kern="0" dirty="0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Бридж-кредитование</a:t>
              </a:r>
            </a:p>
            <a:p>
              <a:pPr marL="279390" indent="-171450" defTabSz="685426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2000" kern="0" dirty="0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Синдицированное кредитование</a:t>
              </a:r>
            </a:p>
            <a:p>
              <a:pPr marL="279390" indent="-171450" defTabSz="685426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2000" kern="0" dirty="0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Stand-by </a:t>
              </a:r>
              <a:r>
                <a:rPr lang="ru-RU" sz="2000" kern="0" dirty="0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кредитование</a:t>
              </a:r>
            </a:p>
            <a:p>
              <a:pPr marL="279390" indent="-171450" defTabSz="685426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2000" kern="0" dirty="0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Использование механизмов господдержки (в </a:t>
              </a:r>
              <a:r>
                <a:rPr lang="ru-RU" sz="2000" kern="0" dirty="0" err="1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т.ч</a:t>
              </a:r>
              <a:r>
                <a:rPr lang="ru-RU" sz="2000" kern="0" dirty="0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. </a:t>
              </a:r>
              <a:r>
                <a:rPr lang="ru-RU" sz="2000" kern="0" dirty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Фабрика проектного </a:t>
              </a:r>
              <a:r>
                <a:rPr lang="ru-RU" sz="2000" kern="0" dirty="0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финансирования, СЗПК, «адресные </a:t>
              </a:r>
              <a:r>
                <a:rPr lang="ru-RU" sz="2000" kern="0" dirty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субсидии</a:t>
              </a:r>
              <a:r>
                <a:rPr lang="ru-RU" sz="2000" kern="0" dirty="0" smtClean="0">
                  <a:solidFill>
                    <a:srgbClr val="30454F"/>
                  </a:solidFill>
                  <a:latin typeface="DIN Pro Cond" panose="020B0506020101010102" pitchFamily="34" charset="-52"/>
                  <a:ea typeface="Tahoma" panose="020B0604030504040204" pitchFamily="34" charset="0"/>
                  <a:cs typeface="DIN Pro Cond" panose="020B0506020101010102" pitchFamily="34" charset="-52"/>
                </a:rPr>
                <a:t>» и пр.)</a:t>
              </a:r>
              <a:endParaRPr lang="en-US" sz="2000" kern="0" dirty="0" smtClean="0">
                <a:solidFill>
                  <a:srgbClr val="30454F"/>
                </a:solidFill>
                <a:latin typeface="DIN Pro Cond" panose="020B0506020101010102" pitchFamily="34" charset="-52"/>
                <a:cs typeface="DIN Pro Cond" panose="020B0506020101010102" pitchFamily="34" charset="-52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50570" y="453116"/>
              <a:ext cx="585360" cy="5028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6" tIns="45718" rIns="91436" bIns="45718" spcCol="0" rtlCol="0" anchor="ctr"/>
            <a:lstStyle/>
            <a:p>
              <a:pPr algn="ctr" defTabSz="9139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 smtClean="0">
                  <a:solidFill>
                    <a:srgbClr val="00AFA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8292353" y="4003591"/>
            <a:ext cx="761262" cy="26216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spcCol="0" rtlCol="0" anchor="ctr"/>
          <a:lstStyle/>
          <a:p>
            <a:pPr algn="ctr" defTabSz="9139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kern="0" dirty="0" smtClean="0">
              <a:solidFill>
                <a:srgbClr val="00AFA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330893" y="3855712"/>
            <a:ext cx="696760" cy="4744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spcCol="0" rtlCol="0" anchor="ctr"/>
          <a:lstStyle/>
          <a:p>
            <a:pPr algn="ctr" defTabSz="9139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AFA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ru-RU" sz="2800" b="1" kern="0" dirty="0" smtClean="0">
              <a:solidFill>
                <a:srgbClr val="00AFA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19113" y="166688"/>
            <a:ext cx="11501437" cy="535531"/>
          </a:xfrm>
        </p:spPr>
        <p:txBody>
          <a:bodyPr anchor="t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tx2"/>
                </a:solidFill>
                <a:cs typeface="Tahoma"/>
              </a:rPr>
              <a:t>ВЭБ.РФ: КЛЮЧЕВЫЕ ТРЕБОВАНИЯ К ИНФРАСТРУКТУРНЫМ ПРОЕКТАМ</a:t>
            </a:r>
          </a:p>
        </p:txBody>
      </p:sp>
      <p:sp>
        <p:nvSpPr>
          <p:cNvPr id="11267" name="Номер слайда 3"/>
          <p:cNvSpPr txBox="1">
            <a:spLocks/>
          </p:cNvSpPr>
          <p:nvPr/>
        </p:nvSpPr>
        <p:spPr bwMode="auto">
          <a:xfrm>
            <a:off x="11268075" y="6461125"/>
            <a:ext cx="39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CADB9-19D4-441C-B10E-76268F91791D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A7A2A9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A7A2A9"/>
              </a:solidFill>
              <a:effectLst/>
              <a:uLnTx/>
              <a:uFillTx/>
              <a:latin typeface="DIN Pro Regular" panose="020B0504020101020102" pitchFamily="34" charset="0"/>
              <a:ea typeface="+mn-ea"/>
            </a:endParaRPr>
          </a:p>
        </p:txBody>
      </p:sp>
      <p:pic>
        <p:nvPicPr>
          <p:cNvPr id="1126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521450"/>
            <a:ext cx="10715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479EB0A-97C7-9C45-9D3D-399B93DB7C0A}"/>
              </a:ext>
            </a:extLst>
          </p:cNvPr>
          <p:cNvCxnSpPr/>
          <p:nvPr/>
        </p:nvCxnSpPr>
        <p:spPr>
          <a:xfrm>
            <a:off x="557213" y="6399213"/>
            <a:ext cx="110918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19113" y="712591"/>
            <a:ext cx="350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47712" y="985702"/>
            <a:ext cx="11279198" cy="1574377"/>
          </a:xfrm>
          <a:prstGeom prst="round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40182"/>
              </p:ext>
            </p:extLst>
          </p:nvPr>
        </p:nvGraphicFramePr>
        <p:xfrm>
          <a:off x="785812" y="1304434"/>
          <a:ext cx="2852738" cy="1036320"/>
        </p:xfrm>
        <a:graphic>
          <a:graphicData uri="http://schemas.openxmlformats.org/drawingml/2006/table">
            <a:tbl>
              <a:tblPr firstRow="1" bandRow="1"/>
              <a:tblGrid>
                <a:gridCol w="1423988">
                  <a:extLst>
                    <a:ext uri="{9D8B030D-6E8A-4147-A177-3AD203B41FA5}">
                      <a16:colId xmlns:a16="http://schemas.microsoft.com/office/drawing/2014/main" val="4217223877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984323277"/>
                    </a:ext>
                  </a:extLst>
                </a:gridCol>
              </a:tblGrid>
              <a:tr h="995487">
                <a:tc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5400" b="1" dirty="0" smtClean="0">
                          <a:solidFill>
                            <a:srgbClr val="2CB5B3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≥</a:t>
                      </a:r>
                      <a:r>
                        <a:rPr lang="ru-RU" sz="5400" b="1" dirty="0" smtClean="0">
                          <a:solidFill>
                            <a:srgbClr val="2CB5B3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1</a:t>
                      </a:r>
                      <a:endParaRPr lang="ru-RU" sz="5000" b="0" dirty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AFAA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млрд рублей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стоимость </a:t>
                      </a:r>
                      <a:br>
                        <a:rPr lang="ru-RU" sz="2400" b="1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</a:br>
                      <a:r>
                        <a:rPr lang="ru-RU" sz="2400" b="1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проекта</a:t>
                      </a:r>
                      <a:endParaRPr lang="ru-RU" sz="2400" b="0" dirty="0" smtClean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455121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19153"/>
              </p:ext>
            </p:extLst>
          </p:nvPr>
        </p:nvGraphicFramePr>
        <p:xfrm>
          <a:off x="747712" y="2902660"/>
          <a:ext cx="3191908" cy="1036320"/>
        </p:xfrm>
        <a:graphic>
          <a:graphicData uri="http://schemas.openxmlformats.org/drawingml/2006/table">
            <a:tbl>
              <a:tblPr firstRow="1" bandRow="1"/>
              <a:tblGrid>
                <a:gridCol w="1471613">
                  <a:extLst>
                    <a:ext uri="{9D8B030D-6E8A-4147-A177-3AD203B41FA5}">
                      <a16:colId xmlns:a16="http://schemas.microsoft.com/office/drawing/2014/main" val="4217223877"/>
                    </a:ext>
                  </a:extLst>
                </a:gridCol>
                <a:gridCol w="1720295">
                  <a:extLst>
                    <a:ext uri="{9D8B030D-6E8A-4147-A177-3AD203B41FA5}">
                      <a16:colId xmlns:a16="http://schemas.microsoft.com/office/drawing/2014/main" val="984323277"/>
                    </a:ext>
                  </a:extLst>
                </a:gridCol>
              </a:tblGrid>
              <a:tr h="995487">
                <a:tc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5400" b="1" dirty="0" smtClean="0">
                          <a:solidFill>
                            <a:srgbClr val="2CB5B3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≥</a:t>
                      </a:r>
                      <a:r>
                        <a:rPr lang="ru-RU" sz="5400" b="1" dirty="0" smtClean="0">
                          <a:solidFill>
                            <a:srgbClr val="2CB5B3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500</a:t>
                      </a:r>
                      <a:endParaRPr lang="ru-RU" sz="5000" b="0" dirty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AFAA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млн рублей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участие</a:t>
                      </a:r>
                      <a:br>
                        <a:rPr lang="ru-RU" sz="2400" b="1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</a:br>
                      <a:r>
                        <a:rPr lang="ru-RU" sz="2400" b="1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ВЭБ.РФ</a:t>
                      </a:r>
                      <a:endParaRPr lang="ru-RU" sz="2400" b="0" dirty="0" smtClean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455121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42357"/>
              </p:ext>
            </p:extLst>
          </p:nvPr>
        </p:nvGraphicFramePr>
        <p:xfrm>
          <a:off x="4541142" y="1700644"/>
          <a:ext cx="3114662" cy="3739734"/>
        </p:xfrm>
        <a:graphic>
          <a:graphicData uri="http://schemas.openxmlformats.org/drawingml/2006/table">
            <a:tbl>
              <a:tblPr firstRow="1" bandRow="1"/>
              <a:tblGrid>
                <a:gridCol w="1330283">
                  <a:extLst>
                    <a:ext uri="{9D8B030D-6E8A-4147-A177-3AD203B41FA5}">
                      <a16:colId xmlns:a16="http://schemas.microsoft.com/office/drawing/2014/main" val="4217223877"/>
                    </a:ext>
                  </a:extLst>
                </a:gridCol>
                <a:gridCol w="1784379">
                  <a:extLst>
                    <a:ext uri="{9D8B030D-6E8A-4147-A177-3AD203B41FA5}">
                      <a16:colId xmlns:a16="http://schemas.microsoft.com/office/drawing/2014/main" val="984323277"/>
                    </a:ext>
                  </a:extLst>
                </a:gridCol>
              </a:tblGrid>
              <a:tr h="561881">
                <a:tc gridSpan="2"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срок</a:t>
                      </a:r>
                      <a:r>
                        <a:rPr lang="ru-RU" sz="2400" b="1" baseline="0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 финансирования проекта</a:t>
                      </a:r>
                      <a:endParaRPr lang="ru-RU" sz="2400" b="0" dirty="0" smtClean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455121"/>
                  </a:ext>
                </a:extLst>
              </a:tr>
              <a:tr h="1179835">
                <a:tc rowSpan="2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2000" b="0" dirty="0" smtClean="0">
                          <a:solidFill>
                            <a:srgbClr val="00AFAA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до</a:t>
                      </a:r>
                      <a:r>
                        <a:rPr lang="ru-RU" sz="5000" b="0" dirty="0" smtClean="0">
                          <a:solidFill>
                            <a:srgbClr val="00AFAA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10 </a:t>
                      </a:r>
                      <a:r>
                        <a:rPr lang="ru-RU" sz="2000" b="0" dirty="0" smtClean="0">
                          <a:solidFill>
                            <a:srgbClr val="00AFAA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лет</a:t>
                      </a:r>
                      <a:endParaRPr lang="ru-RU" sz="2000" b="0" dirty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для</a:t>
                      </a:r>
                      <a:r>
                        <a:rPr lang="ru-RU" sz="2000" b="1" baseline="0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 возвратного финансирования</a:t>
                      </a:r>
                      <a:endParaRPr lang="ru-RU" sz="2000" b="0" dirty="0" smtClean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870547"/>
                  </a:ext>
                </a:extLst>
              </a:tr>
              <a:tr h="891892">
                <a:tc vMerge="1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5000" b="0" dirty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для</a:t>
                      </a:r>
                      <a:r>
                        <a:rPr lang="ru-RU" sz="2000" b="1" baseline="0" dirty="0" smtClean="0">
                          <a:solidFill>
                            <a:srgbClr val="30454F"/>
                          </a:solidFill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 участия в капитале*</a:t>
                      </a:r>
                      <a:endParaRPr lang="ru-RU" sz="2000" b="1" kern="1200" baseline="0" dirty="0" smtClean="0">
                        <a:solidFill>
                          <a:srgbClr val="30454F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977351"/>
                  </a:ext>
                </a:extLst>
              </a:tr>
              <a:tr h="936487">
                <a:tc gridSpan="2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400" b="0" baseline="0" dirty="0" smtClean="0">
                        <a:solidFill>
                          <a:srgbClr val="30454F"/>
                        </a:solidFill>
                        <a:latin typeface="DIN Pro Cond Light" panose="020B0506020101010102" pitchFamily="34" charset="-52"/>
                        <a:ea typeface="Tahoma" panose="020B0604030504040204" pitchFamily="34" charset="0"/>
                        <a:cs typeface="DIN Pro Cond Light" panose="020B0506020101010102" pitchFamily="34" charset="-52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400" b="0" baseline="0" dirty="0" smtClean="0">
                          <a:solidFill>
                            <a:srgbClr val="30454F"/>
                          </a:solidFill>
                          <a:latin typeface="DIN Pro Cond Light" panose="020B0506020101010102" pitchFamily="34" charset="-52"/>
                          <a:ea typeface="Tahoma" panose="020B0604030504040204" pitchFamily="34" charset="0"/>
                          <a:cs typeface="DIN Pro Cond Light" panose="020B0506020101010102" pitchFamily="34" charset="-52"/>
                        </a:rPr>
                        <a:t>*до 20 лет по направлению «развитие инфраструктуры и снятие инфраструктурных ограничений экономического роста»</a:t>
                      </a:r>
                      <a:endParaRPr lang="ru-RU" sz="1400" b="0" dirty="0">
                        <a:solidFill>
                          <a:srgbClr val="00AFAA"/>
                        </a:solidFill>
                        <a:latin typeface="DIN Pro Cond Light" panose="020B0506020101010102" pitchFamily="34" charset="-52"/>
                        <a:ea typeface="Tahoma" panose="020B0604030504040204" pitchFamily="34" charset="0"/>
                        <a:cs typeface="DIN Pro Cond Light" panose="020B0506020101010102" pitchFamily="34" charset="-52"/>
                      </a:endParaRPr>
                    </a:p>
                  </a:txBody>
                  <a:tcPr marL="71997" marR="719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rgbClr val="00AFAA"/>
                        </a:solidFill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14463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740234" y="1306279"/>
            <a:ext cx="28135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AFAA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БЕЗУБЫТОЧНОСТЬ</a:t>
            </a:r>
            <a:r>
              <a:rPr lang="ru-RU" dirty="0">
                <a:solidFill>
                  <a:prstClr val="black"/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/>
            </a:r>
            <a:br>
              <a:rPr lang="ru-RU" dirty="0">
                <a:solidFill>
                  <a:prstClr val="black"/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</a:br>
            <a:r>
              <a:rPr lang="ru-RU" sz="2400" b="1" dirty="0" smtClean="0">
                <a:solidFill>
                  <a:srgbClr val="30454F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проекта</a:t>
            </a:r>
            <a:endParaRPr lang="ru-RU" sz="2400" b="1" dirty="0">
              <a:solidFill>
                <a:srgbClr val="30454F"/>
              </a:solidFill>
              <a:latin typeface="DIN Pro Cond Bold" panose="020B0806020101010102" pitchFamily="34" charset="-52"/>
              <a:ea typeface="Tahoma" panose="020B0604030504040204" pitchFamily="34" charset="0"/>
              <a:cs typeface="DIN Pro Cond Bold" panose="020B0806020101010102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40234" y="2703615"/>
            <a:ext cx="27636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4923">
              <a:spcBef>
                <a:spcPts val="161"/>
              </a:spcBef>
              <a:spcAft>
                <a:spcPts val="161"/>
              </a:spcAft>
            </a:pPr>
            <a:r>
              <a:rPr lang="ru-RU" sz="2400" b="1" dirty="0" smtClean="0">
                <a:solidFill>
                  <a:srgbClr val="30454F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соответствие</a:t>
            </a:r>
            <a:r>
              <a:rPr lang="ru-RU" dirty="0" smtClean="0">
                <a:solidFill>
                  <a:prstClr val="black"/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> </a:t>
            </a:r>
            <a:r>
              <a:rPr lang="ru-RU" sz="2400" b="1" dirty="0" smtClean="0">
                <a:solidFill>
                  <a:srgbClr val="30454F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проекта </a:t>
            </a:r>
            <a:br>
              <a:rPr lang="ru-RU" sz="2400" b="1" dirty="0" smtClean="0">
                <a:solidFill>
                  <a:srgbClr val="30454F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</a:br>
            <a:r>
              <a:rPr lang="ru-RU" sz="3200" b="1" dirty="0" smtClean="0">
                <a:solidFill>
                  <a:srgbClr val="00AFAA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ПРИОРИТЕТНЫМ НАПРАВЛЕНИЯМ</a:t>
            </a:r>
            <a:endParaRPr lang="en-US" sz="3200" b="1" dirty="0">
              <a:solidFill>
                <a:srgbClr val="00AFAA"/>
              </a:solidFill>
              <a:latin typeface="DIN Pro Cond Bold" panose="020B0806020101010102" pitchFamily="34" charset="-52"/>
              <a:ea typeface="Tahoma" panose="020B0604030504040204" pitchFamily="34" charset="0"/>
              <a:cs typeface="DIN Pro Cond Bold" panose="020B0806020101010102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0234" y="4519626"/>
            <a:ext cx="24657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0454F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приоритет проектам, </a:t>
            </a:r>
            <a:r>
              <a:rPr lang="ru-RU" sz="2400" b="1" dirty="0" smtClean="0">
                <a:solidFill>
                  <a:srgbClr val="30454F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/>
            </a:r>
            <a:br>
              <a:rPr lang="ru-RU" sz="2400" b="1" dirty="0" smtClean="0">
                <a:solidFill>
                  <a:srgbClr val="30454F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</a:br>
            <a:r>
              <a:rPr lang="ru-RU" sz="2400" b="1" dirty="0" smtClean="0">
                <a:solidFill>
                  <a:srgbClr val="30454F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учитывающим </a:t>
            </a:r>
            <a:r>
              <a:rPr lang="ru-RU" dirty="0" smtClean="0">
                <a:solidFill>
                  <a:prstClr val="black"/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DIN Pro Cond" panose="020B0506020101010102" pitchFamily="34" charset="-52"/>
                <a:ea typeface="Tahoma" panose="020B0604030504040204" pitchFamily="34" charset="0"/>
                <a:cs typeface="DIN Pro Cond" panose="020B0506020101010102" pitchFamily="34" charset="-52"/>
              </a:rPr>
            </a:br>
            <a:r>
              <a:rPr lang="en-US" sz="3200" b="1" dirty="0" smtClean="0">
                <a:solidFill>
                  <a:srgbClr val="00AFAA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ESG </a:t>
            </a:r>
            <a:r>
              <a:rPr lang="ru-RU" sz="3200" b="1" dirty="0" smtClean="0">
                <a:solidFill>
                  <a:srgbClr val="00AFAA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ФАКТОРЫ</a:t>
            </a:r>
            <a:endParaRPr lang="ru-RU" sz="3200" b="1" dirty="0">
              <a:solidFill>
                <a:srgbClr val="00AFAA"/>
              </a:solidFill>
              <a:latin typeface="DIN Pro Cond Bold" panose="020B0806020101010102" pitchFamily="34" charset="-52"/>
              <a:ea typeface="Tahoma" panose="020B0604030504040204" pitchFamily="34" charset="0"/>
              <a:cs typeface="DIN Pro Cond Bold" panose="020B0806020101010102" pitchFamily="34" charset="-52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23374"/>
              </p:ext>
            </p:extLst>
          </p:nvPr>
        </p:nvGraphicFramePr>
        <p:xfrm>
          <a:off x="747712" y="4681575"/>
          <a:ext cx="3191908" cy="1097280"/>
        </p:xfrm>
        <a:graphic>
          <a:graphicData uri="http://schemas.openxmlformats.org/drawingml/2006/table">
            <a:tbl>
              <a:tblPr firstRow="1" bandRow="1"/>
              <a:tblGrid>
                <a:gridCol w="1456067">
                  <a:extLst>
                    <a:ext uri="{9D8B030D-6E8A-4147-A177-3AD203B41FA5}">
                      <a16:colId xmlns:a16="http://schemas.microsoft.com/office/drawing/2014/main" val="4217223877"/>
                    </a:ext>
                  </a:extLst>
                </a:gridCol>
                <a:gridCol w="1735841">
                  <a:extLst>
                    <a:ext uri="{9D8B030D-6E8A-4147-A177-3AD203B41FA5}">
                      <a16:colId xmlns:a16="http://schemas.microsoft.com/office/drawing/2014/main" val="984323277"/>
                    </a:ext>
                  </a:extLst>
                </a:gridCol>
              </a:tblGrid>
              <a:tr h="995487">
                <a:tc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CB5B3"/>
                          </a:solidFill>
                          <a:effectLst/>
                          <a:uLnTx/>
                          <a:uFillTx/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более</a:t>
                      </a:r>
                      <a:r>
                        <a:rPr kumimoji="0" lang="ru-RU" sz="5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CB5B3"/>
                          </a:solidFill>
                          <a:effectLst/>
                          <a:uLnTx/>
                          <a:uFillTx/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1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AFAA"/>
                          </a:solidFill>
                          <a:effectLst/>
                          <a:uLnTx/>
                          <a:uFillTx/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года</a:t>
                      </a:r>
                    </a:p>
                  </a:txBody>
                  <a:tcPr marL="71997" marR="71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998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01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02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036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05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052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049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047" algn="l" defTabSz="91401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454F"/>
                          </a:solidFill>
                          <a:effectLst/>
                          <a:uLnTx/>
                          <a:uFillTx/>
                          <a:latin typeface="DIN Pro Cond Bold" panose="020B0806020101010102" pitchFamily="34" charset="-52"/>
                          <a:ea typeface="Tahoma" panose="020B0604030504040204" pitchFamily="34" charset="0"/>
                          <a:cs typeface="DIN Pro Cond Bold" panose="020B0806020101010102" pitchFamily="34" charset="-52"/>
                        </a:rPr>
                        <a:t>срок окупаемости проекта</a:t>
                      </a:r>
                      <a:endParaRPr kumimoji="0" lang="ru-RU" sz="5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AFAA"/>
                        </a:solidFill>
                        <a:effectLst/>
                        <a:uLnTx/>
                        <a:uFillTx/>
                        <a:latin typeface="DIN Pro Cond Bold" panose="020B0806020101010102" pitchFamily="34" charset="-52"/>
                        <a:ea typeface="Tahoma" panose="020B060403050404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71997" marR="719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455121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276725" y="1116587"/>
            <a:ext cx="0" cy="5110298"/>
          </a:xfrm>
          <a:prstGeom prst="line">
            <a:avLst/>
          </a:prstGeom>
          <a:ln>
            <a:solidFill>
              <a:srgbClr val="B8C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915275" y="1116587"/>
            <a:ext cx="0" cy="5110298"/>
          </a:xfrm>
          <a:prstGeom prst="line">
            <a:avLst/>
          </a:prstGeom>
          <a:ln>
            <a:solidFill>
              <a:srgbClr val="B8C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3"/>
          <p:cNvSpPr txBox="1">
            <a:spLocks/>
          </p:cNvSpPr>
          <p:nvPr/>
        </p:nvSpPr>
        <p:spPr bwMode="auto">
          <a:xfrm>
            <a:off x="11268075" y="6461125"/>
            <a:ext cx="39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CADB9-19D4-441C-B10E-76268F91791D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A7A2A9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A7A2A9"/>
              </a:solidFill>
              <a:effectLst/>
              <a:uLnTx/>
              <a:uFillTx/>
              <a:latin typeface="DIN Pro Regular" panose="020B0504020101020102" pitchFamily="34" charset="0"/>
              <a:ea typeface="+mn-ea"/>
            </a:endParaRPr>
          </a:p>
        </p:txBody>
      </p:sp>
      <p:pic>
        <p:nvPicPr>
          <p:cNvPr id="1126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521450"/>
            <a:ext cx="10715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479EB0A-97C7-9C45-9D3D-399B93DB7C0A}"/>
              </a:ext>
            </a:extLst>
          </p:cNvPr>
          <p:cNvCxnSpPr/>
          <p:nvPr/>
        </p:nvCxnSpPr>
        <p:spPr>
          <a:xfrm>
            <a:off x="557213" y="6399213"/>
            <a:ext cx="110918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7213" y="696838"/>
            <a:ext cx="350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D1C613B-CA85-474B-A3B8-03C861A19E9C}"/>
              </a:ext>
            </a:extLst>
          </p:cNvPr>
          <p:cNvSpPr/>
          <p:nvPr/>
        </p:nvSpPr>
        <p:spPr>
          <a:xfrm>
            <a:off x="2776537" y="1077915"/>
            <a:ext cx="4532313" cy="2189162"/>
          </a:xfrm>
          <a:prstGeom prst="roundRect">
            <a:avLst>
              <a:gd name="adj" fmla="val 6696"/>
            </a:avLst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7596A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/>
          <a:lstStyle/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endParaRPr lang="ru-RU" sz="2000" dirty="0">
              <a:solidFill>
                <a:srgbClr val="000000"/>
              </a:solidFill>
              <a:latin typeface="+mj-lt"/>
              <a:cs typeface="DIN Pro Light" panose="020B0504020101010102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14784078-3F11-C74F-AA2E-A322F8342A1D}"/>
              </a:ext>
            </a:extLst>
          </p:cNvPr>
          <p:cNvSpPr/>
          <p:nvPr/>
        </p:nvSpPr>
        <p:spPr>
          <a:xfrm>
            <a:off x="315912" y="1077914"/>
            <a:ext cx="3590925" cy="2307075"/>
          </a:xfrm>
          <a:prstGeom prst="roundRect">
            <a:avLst>
              <a:gd name="adj" fmla="val 869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/>
          <a:lstStyle/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endParaRPr lang="ru-RU" sz="2000" dirty="0">
              <a:solidFill>
                <a:srgbClr val="000000"/>
              </a:solidFill>
              <a:latin typeface="+mj-lt"/>
              <a:cs typeface="DIN Pro Light" panose="020B0504020101010102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E70752-71C3-CC41-95B6-0CD1F2F6A8E1}"/>
              </a:ext>
            </a:extLst>
          </p:cNvPr>
          <p:cNvSpPr txBox="1"/>
          <p:nvPr/>
        </p:nvSpPr>
        <p:spPr>
          <a:xfrm rot="16200000">
            <a:off x="-639112" y="1953502"/>
            <a:ext cx="2491075" cy="508120"/>
          </a:xfrm>
          <a:prstGeom prst="rect">
            <a:avLst/>
          </a:prstGeom>
          <a:noFill/>
          <a:ln w="50800" cap="flat" cmpd="sng">
            <a:noFill/>
          </a:ln>
          <a:effectLst>
            <a:softEdge rad="63500"/>
          </a:effectLst>
        </p:spPr>
        <p:txBody>
          <a:bodyPr lIns="0" rIns="90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bg2"/>
                </a:solidFill>
                <a:latin typeface="DIN Pro Cond Bold" panose="020B0806020101010102" pitchFamily="34" charset="-52"/>
                <a:ea typeface="DIN Pro Cond" panose="020B0506020101010102" pitchFamily="34" charset="-52"/>
                <a:cs typeface="DIN Pro Cond Bold" panose="020B0806020101010102" pitchFamily="34" charset="-52"/>
              </a:rPr>
              <a:t>ПОСТАНОВЛЕНИЕ ПРАВИТЕЛЬСТВА №158</a:t>
            </a:r>
          </a:p>
        </p:txBody>
      </p:sp>
      <p:sp>
        <p:nvSpPr>
          <p:cNvPr id="20" name="Прямоугольник 18"/>
          <p:cNvSpPr>
            <a:spLocks noChangeArrowheads="1"/>
          </p:cNvSpPr>
          <p:nvPr/>
        </p:nvSpPr>
        <p:spPr bwMode="auto">
          <a:xfrm>
            <a:off x="606425" y="1077915"/>
            <a:ext cx="4532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2CB5B3"/>
              </a:solidFill>
              <a:ea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D1C613B-CA85-474B-A3B8-03C861A19E9C}"/>
              </a:ext>
            </a:extLst>
          </p:cNvPr>
          <p:cNvSpPr/>
          <p:nvPr/>
        </p:nvSpPr>
        <p:spPr>
          <a:xfrm>
            <a:off x="1028700" y="1078932"/>
            <a:ext cx="10979268" cy="2306058"/>
          </a:xfrm>
          <a:prstGeom prst="roundRect">
            <a:avLst>
              <a:gd name="adj" fmla="val 6696"/>
            </a:avLst>
          </a:prstGeom>
          <a:solidFill>
            <a:schemeClr val="bg1"/>
          </a:solidFill>
          <a:ln w="6350">
            <a:solidFill>
              <a:srgbClr val="7596A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/>
          <a:lstStyle/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endParaRPr lang="ru-RU" sz="2000" dirty="0">
              <a:solidFill>
                <a:srgbClr val="000000"/>
              </a:solidFill>
              <a:latin typeface="+mj-lt"/>
              <a:cs typeface="DIN Pro Light" panose="020B0504020101010102" pitchFamily="34" charset="0"/>
            </a:endParaRPr>
          </a:p>
        </p:txBody>
      </p:sp>
      <p:sp>
        <p:nvSpPr>
          <p:cNvPr id="60" name="Заголовок 1"/>
          <p:cNvSpPr>
            <a:spLocks noGrp="1"/>
          </p:cNvSpPr>
          <p:nvPr>
            <p:ph type="title"/>
          </p:nvPr>
        </p:nvSpPr>
        <p:spPr>
          <a:xfrm>
            <a:off x="557213" y="180412"/>
            <a:ext cx="11501437" cy="535531"/>
          </a:xfrm>
        </p:spPr>
        <p:txBody>
          <a:bodyPr anchor="t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tx2"/>
                </a:solidFill>
                <a:cs typeface="Tahoma"/>
              </a:rPr>
              <a:t>ФАБРИКА ПРОЕКТНОГО ФИНАНСИРОВАНИЯ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1416" y="1055581"/>
            <a:ext cx="10841663" cy="23750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Механизм финансирования инвестиционных проектов в приоритетных секторах российской экономики, предоставляемого проектным компаниям–заемщикам в форме синдицированных кредитов при участии коммерческих банков и ВЭБ.РФ, предоставляемого с применением мер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господдержки.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ВЭБ.РФ – оператор Программы, осуществляет отбор потенциальных проектов, участвует в структурировании финансирования и выступает кредитным управляющим в рамках синдиката.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9" y="3676671"/>
            <a:ext cx="8242297" cy="246533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448674" y="3657684"/>
            <a:ext cx="3559294" cy="2679617"/>
            <a:chOff x="793687" y="4018117"/>
            <a:chExt cx="4589420" cy="1458890"/>
          </a:xfrm>
        </p:grpSpPr>
        <p:sp>
          <p:nvSpPr>
            <p:cNvPr id="61" name="Скругленный прямоугольник 60">
              <a:extLst>
                <a:ext uri="{FF2B5EF4-FFF2-40B4-BE49-F238E27FC236}">
                  <a16:creationId xmlns:a16="http://schemas.microsoft.com/office/drawing/2014/main" id="{ED1C613B-CA85-474B-A3B8-03C861A19E9C}"/>
                </a:ext>
              </a:extLst>
            </p:cNvPr>
            <p:cNvSpPr/>
            <p:nvPr/>
          </p:nvSpPr>
          <p:spPr>
            <a:xfrm>
              <a:off x="793687" y="4018117"/>
              <a:ext cx="4589420" cy="1458890"/>
            </a:xfrm>
            <a:prstGeom prst="roundRect">
              <a:avLst>
                <a:gd name="adj" fmla="val 6696"/>
              </a:avLst>
            </a:prstGeom>
            <a:solidFill>
              <a:schemeClr val="bg1"/>
            </a:solidFill>
            <a:ln w="6350">
              <a:solidFill>
                <a:srgbClr val="7596A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0" rIns="36000"/>
            <a:lstStyle/>
            <a:p>
              <a:pPr eaLnBrk="1" fontAlgn="auto" hangingPunct="1">
                <a:spcBef>
                  <a:spcPts val="1200"/>
                </a:spcBef>
                <a:spcAft>
                  <a:spcPts val="1200"/>
                </a:spcAft>
                <a:defRPr/>
              </a:pPr>
              <a:endParaRPr lang="ru-RU" sz="2000" dirty="0">
                <a:solidFill>
                  <a:srgbClr val="000000"/>
                </a:solidFill>
                <a:latin typeface="+mj-lt"/>
                <a:cs typeface="DIN Pro Light" panose="020B0504020101010102" pitchFamily="34" charset="0"/>
              </a:endParaRPr>
            </a:p>
          </p:txBody>
        </p:sp>
        <p:sp>
          <p:nvSpPr>
            <p:cNvPr id="62" name="Прямоугольник 16"/>
            <p:cNvSpPr>
              <a:spLocks noChangeArrowheads="1"/>
            </p:cNvSpPr>
            <p:nvPr/>
          </p:nvSpPr>
          <p:spPr bwMode="auto">
            <a:xfrm>
              <a:off x="839819" y="4257844"/>
              <a:ext cx="4528274" cy="115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CB5B3"/>
                </a:buClr>
                <a:buFont typeface="Tahoma" panose="020B0604030504040204" pitchFamily="34" charset="0"/>
                <a:buChar char="●"/>
              </a:pPr>
              <a:r>
                <a:rPr lang="ru-RU" altLang="ru-RU" sz="1800" dirty="0">
                  <a:solidFill>
                    <a:srgbClr val="41566D"/>
                  </a:solidFill>
                  <a:latin typeface="DIN Pro Bold" panose="020B0804020101020102" pitchFamily="34" charset="0"/>
                  <a:ea typeface="DIN Pro Bold" panose="020B0804020101020102" pitchFamily="34" charset="0"/>
                  <a:cs typeface="DIN Pro Bold" panose="020B0804020101020102" pitchFamily="34" charset="0"/>
                </a:rPr>
                <a:t>от </a:t>
              </a:r>
              <a:r>
                <a:rPr lang="ru-RU" altLang="ru-RU" sz="1800" dirty="0" smtClean="0">
                  <a:solidFill>
                    <a:srgbClr val="41566D"/>
                  </a:solidFill>
                  <a:latin typeface="DIN Pro Bold" panose="020B0804020101020102" pitchFamily="34" charset="0"/>
                  <a:ea typeface="Tahoma" panose="020B0604030504040204" pitchFamily="34" charset="0"/>
                  <a:cs typeface="DIN Pro Bold" panose="020B0804020101020102" pitchFamily="34" charset="0"/>
                </a:rPr>
                <a:t>3 </a:t>
              </a:r>
              <a:r>
                <a:rPr lang="ru-RU" altLang="ru-RU" sz="1800" dirty="0">
                  <a:solidFill>
                    <a:srgbClr val="41566D"/>
                  </a:solidFill>
                  <a:latin typeface="DIN Pro Bold" panose="020B0804020101020102" pitchFamily="34" charset="0"/>
                  <a:ea typeface="Tahoma" panose="020B0604030504040204" pitchFamily="34" charset="0"/>
                  <a:cs typeface="DIN Pro Bold" panose="020B0804020101020102" pitchFamily="34" charset="0"/>
                </a:rPr>
                <a:t>млрд </a:t>
              </a:r>
              <a:r>
                <a:rPr lang="ru-RU" altLang="ru-RU" sz="1800" dirty="0" smtClean="0">
                  <a:solidFill>
                    <a:srgbClr val="41566D"/>
                  </a:solidFill>
                  <a:latin typeface="DIN Pro Bold" panose="020B0804020101020102" pitchFamily="34" charset="0"/>
                  <a:ea typeface="Tahoma" panose="020B0604030504040204" pitchFamily="34" charset="0"/>
                  <a:cs typeface="DIN Pro Bold" panose="020B0804020101020102" pitchFamily="34" charset="0"/>
                </a:rPr>
                <a:t>рублей        </a:t>
              </a:r>
              <a:r>
                <a:rPr lang="ru-RU" altLang="ru-RU" sz="1400" dirty="0">
                  <a:solidFill>
                    <a:srgbClr val="41566D"/>
                  </a:solidFill>
                  <a:ea typeface="Tahoma" panose="020B0604030504040204" pitchFamily="34" charset="0"/>
                  <a:cs typeface="DIN Pro Regular" panose="020B0504020101020102" pitchFamily="34" charset="0"/>
                </a:rPr>
                <a:t>стоимость </a:t>
              </a:r>
              <a:r>
                <a:rPr lang="ru-RU" altLang="ru-RU" sz="1400" dirty="0" smtClean="0">
                  <a:solidFill>
                    <a:srgbClr val="41566D"/>
                  </a:solidFill>
                  <a:ea typeface="Tahoma" panose="020B0604030504040204" pitchFamily="34" charset="0"/>
                  <a:cs typeface="DIN Pro Regular" panose="020B0504020101020102" pitchFamily="34" charset="0"/>
                </a:rPr>
                <a:t>проекта / программы</a:t>
              </a:r>
              <a:endParaRPr lang="ru-RU" altLang="ru-RU" sz="1400" dirty="0">
                <a:solidFill>
                  <a:srgbClr val="41566D"/>
                </a:solidFill>
                <a:ea typeface="Tahoma" panose="020B0604030504040204" pitchFamily="34" charset="0"/>
                <a:cs typeface="DIN Pro Regular" panose="020B0504020101020102" pitchFamily="34" charset="0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CB5B3"/>
                </a:buClr>
                <a:buFont typeface="Tahoma" panose="020B0604030504040204" pitchFamily="34" charset="0"/>
                <a:buChar char="●"/>
              </a:pPr>
              <a:r>
                <a:rPr lang="ru-RU" altLang="ru-RU" sz="1800" dirty="0">
                  <a:solidFill>
                    <a:srgbClr val="41566D"/>
                  </a:solidFill>
                  <a:latin typeface="DIN Pro Bold" panose="020B0804020101020102" pitchFamily="34" charset="0"/>
                  <a:ea typeface="Tahoma" panose="020B0604030504040204" pitchFamily="34" charset="0"/>
                  <a:cs typeface="DIN Pro Bold" panose="020B0804020101020102" pitchFamily="34" charset="0"/>
                </a:rPr>
                <a:t>до 30 лет </a:t>
              </a:r>
              <a:r>
                <a:rPr lang="ru-RU" altLang="ru-RU" sz="1400" dirty="0" smtClean="0">
                  <a:solidFill>
                    <a:srgbClr val="41566D"/>
                  </a:solidFill>
                  <a:ea typeface="Tahoma" panose="020B0604030504040204" pitchFamily="34" charset="0"/>
                  <a:cs typeface="DIN Pro Regular" panose="020B0504020101020102" pitchFamily="34" charset="0"/>
                </a:rPr>
                <a:t>окупаемость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CB5B3"/>
                </a:buClr>
                <a:buFont typeface="Tahoma" panose="020B0604030504040204" pitchFamily="34" charset="0"/>
                <a:buChar char="●"/>
              </a:pPr>
              <a:r>
                <a:rPr lang="ru-RU" altLang="ru-RU" sz="1800" dirty="0">
                  <a:solidFill>
                    <a:srgbClr val="41566D"/>
                  </a:solidFill>
                  <a:latin typeface="DIN Pro Bold" panose="020B0804020101020102" pitchFamily="34" charset="0"/>
                  <a:ea typeface="Tahoma" panose="020B0604030504040204" pitchFamily="34" charset="0"/>
                  <a:cs typeface="DIN Pro Bold" panose="020B0804020101020102" pitchFamily="34" charset="0"/>
                </a:rPr>
                <a:t>до 20 лет </a:t>
              </a:r>
              <a:r>
                <a:rPr lang="ru-RU" altLang="ru-RU" sz="1400" dirty="0" smtClean="0">
                  <a:solidFill>
                    <a:srgbClr val="41566D"/>
                  </a:solidFill>
                  <a:ea typeface="Tahoma" panose="020B0604030504040204" pitchFamily="34" charset="0"/>
                  <a:cs typeface="DIN Pro Regular" panose="020B0504020101020102" pitchFamily="34" charset="0"/>
                </a:rPr>
                <a:t>срок финансирования</a:t>
              </a:r>
              <a:endParaRPr lang="ru-RU" altLang="ru-RU" sz="1400" dirty="0">
                <a:solidFill>
                  <a:srgbClr val="41566D"/>
                </a:solidFill>
                <a:ea typeface="Tahoma" panose="020B0604030504040204" pitchFamily="34" charset="0"/>
                <a:cs typeface="DIN Pro Regular" panose="020B0504020101020102" pitchFamily="34" charset="0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CB5B3"/>
                </a:buClr>
                <a:buFont typeface="Tahoma" panose="020B0604030504040204" pitchFamily="34" charset="0"/>
                <a:buChar char="●"/>
              </a:pPr>
              <a:r>
                <a:rPr lang="ru-RU" altLang="ru-RU" sz="1800" dirty="0" smtClean="0">
                  <a:solidFill>
                    <a:srgbClr val="41566D"/>
                  </a:solidFill>
                  <a:latin typeface="DIN Pro Bold" panose="020B0804020101020102" pitchFamily="34" charset="0"/>
                  <a:ea typeface="Tahoma" panose="020B0604030504040204" pitchFamily="34" charset="0"/>
                  <a:cs typeface="DIN Pro Bold" panose="020B0804020101020102" pitchFamily="34" charset="0"/>
                </a:rPr>
                <a:t>≥</a:t>
              </a:r>
              <a:r>
                <a:rPr lang="ru-RU" altLang="ru-RU" sz="1800" dirty="0">
                  <a:solidFill>
                    <a:srgbClr val="41566D"/>
                  </a:solidFill>
                  <a:latin typeface="DIN Pro Bold" panose="020B0804020101020102" pitchFamily="34" charset="0"/>
                  <a:ea typeface="Tahoma" panose="020B0604030504040204" pitchFamily="34" charset="0"/>
                  <a:cs typeface="DIN Pro Bold" panose="020B0804020101020102" pitchFamily="34" charset="0"/>
                </a:rPr>
                <a:t>20% </a:t>
              </a:r>
              <a:r>
                <a:rPr lang="ru-RU" altLang="ru-RU" sz="1400" dirty="0">
                  <a:solidFill>
                    <a:srgbClr val="41566D"/>
                  </a:solidFill>
                  <a:ea typeface="Tahoma" panose="020B0604030504040204" pitchFamily="34" charset="0"/>
                  <a:cs typeface="DIN Pro Regular" panose="020B0504020101020102" pitchFamily="34" charset="0"/>
                </a:rPr>
                <a:t>собственные средства инициатора</a:t>
              </a:r>
              <a:endParaRPr lang="ru-RU" altLang="ru-RU" sz="1400" dirty="0">
                <a:solidFill>
                  <a:srgbClr val="41566D"/>
                </a:solidFill>
                <a:ea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63" name="Прямоугольник 44"/>
            <p:cNvSpPr>
              <a:spLocks noChangeArrowheads="1"/>
            </p:cNvSpPr>
            <p:nvPr/>
          </p:nvSpPr>
          <p:spPr bwMode="auto">
            <a:xfrm>
              <a:off x="828287" y="4034342"/>
              <a:ext cx="4539808" cy="20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 smtClean="0">
                  <a:solidFill>
                    <a:srgbClr val="41566D"/>
                  </a:solidFill>
                  <a:latin typeface="DIN Pro Bold" panose="020B0804020101020102" pitchFamily="34" charset="0"/>
                  <a:ea typeface="DIN Pro Bold" panose="020B0804020101020102" pitchFamily="34" charset="0"/>
                  <a:cs typeface="DIN Pro Bold" panose="020B0804020101020102" pitchFamily="34" charset="0"/>
                </a:rPr>
                <a:t>КРИТЕРИИ ОТБОРА</a:t>
              </a:r>
              <a:r>
                <a:rPr lang="en-US" altLang="ru-RU" sz="1800" dirty="0" smtClean="0">
                  <a:solidFill>
                    <a:srgbClr val="41566D"/>
                  </a:solidFill>
                  <a:latin typeface="DIN Pro Bold" panose="020B0804020101020102" pitchFamily="34" charset="0"/>
                  <a:ea typeface="DIN Pro Bold" panose="020B0804020101020102" pitchFamily="34" charset="0"/>
                  <a:cs typeface="DIN Pro Bold" panose="020B0804020101020102" pitchFamily="34" charset="0"/>
                </a:rPr>
                <a:t> </a:t>
              </a:r>
              <a:r>
                <a:rPr lang="ru-RU" altLang="ru-RU" sz="1800" dirty="0" smtClean="0">
                  <a:solidFill>
                    <a:srgbClr val="41566D"/>
                  </a:solidFill>
                  <a:latin typeface="DIN Pro Bold" panose="020B0804020101020102" pitchFamily="34" charset="0"/>
                  <a:ea typeface="DIN Pro Bold" panose="020B0804020101020102" pitchFamily="34" charset="0"/>
                  <a:cs typeface="DIN Pro Bold" panose="020B0804020101020102" pitchFamily="34" charset="0"/>
                </a:rPr>
                <a:t>ПРОЕКТОВ</a:t>
              </a:r>
              <a:endParaRPr lang="ru-RU" altLang="ru-RU" sz="1800" dirty="0">
                <a:solidFill>
                  <a:srgbClr val="41566D"/>
                </a:solidFill>
                <a:ea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0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3"/>
          <p:cNvSpPr txBox="1">
            <a:spLocks/>
          </p:cNvSpPr>
          <p:nvPr/>
        </p:nvSpPr>
        <p:spPr bwMode="auto">
          <a:xfrm>
            <a:off x="11268075" y="6461125"/>
            <a:ext cx="39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CADB9-19D4-441C-B10E-76268F91791D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A7A2A9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A7A2A9"/>
              </a:solidFill>
              <a:effectLst/>
              <a:uLnTx/>
              <a:uFillTx/>
              <a:latin typeface="DIN Pro Regular" panose="020B0504020101020102" pitchFamily="34" charset="0"/>
              <a:ea typeface="+mn-ea"/>
            </a:endParaRPr>
          </a:p>
        </p:txBody>
      </p:sp>
      <p:pic>
        <p:nvPicPr>
          <p:cNvPr id="1126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521450"/>
            <a:ext cx="10715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479EB0A-97C7-9C45-9D3D-399B93DB7C0A}"/>
              </a:ext>
            </a:extLst>
          </p:cNvPr>
          <p:cNvCxnSpPr/>
          <p:nvPr/>
        </p:nvCxnSpPr>
        <p:spPr>
          <a:xfrm>
            <a:off x="557213" y="6399213"/>
            <a:ext cx="110918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7213" y="696838"/>
            <a:ext cx="350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Заголовок 1"/>
          <p:cNvSpPr>
            <a:spLocks noGrp="1"/>
          </p:cNvSpPr>
          <p:nvPr>
            <p:ph type="title"/>
          </p:nvPr>
        </p:nvSpPr>
        <p:spPr>
          <a:xfrm>
            <a:off x="557213" y="193398"/>
            <a:ext cx="11501437" cy="535531"/>
          </a:xfrm>
        </p:spPr>
        <p:txBody>
          <a:bodyPr anchor="t">
            <a:spAutoFit/>
          </a:bodyPr>
          <a:lstStyle/>
          <a:p>
            <a:pPr eaLnBrk="1" hangingPunct="1"/>
            <a:r>
              <a:rPr lang="ru-RU" altLang="ru-RU" dirty="0" smtClean="0">
                <a:solidFill>
                  <a:schemeClr val="tx2"/>
                </a:solidFill>
                <a:cs typeface="Tahoma"/>
              </a:rPr>
              <a:t>СТРУКТУРА ФИНАНСИРОВАНИЯ ПРОЕКТОВ ФАБРИКИ</a:t>
            </a:r>
            <a:endParaRPr lang="ru-RU" altLang="ru-RU" dirty="0">
              <a:solidFill>
                <a:schemeClr val="tx2"/>
              </a:solidFill>
              <a:cs typeface="Tahoma"/>
            </a:endParaRPr>
          </a:p>
        </p:txBody>
      </p:sp>
      <p:grpSp>
        <p:nvGrpSpPr>
          <p:cNvPr id="11275" name="Группа 11274"/>
          <p:cNvGrpSpPr/>
          <p:nvPr/>
        </p:nvGrpSpPr>
        <p:grpSpPr>
          <a:xfrm>
            <a:off x="678016" y="1232369"/>
            <a:ext cx="11305433" cy="4443316"/>
            <a:chOff x="678016" y="1232369"/>
            <a:chExt cx="11305433" cy="4443316"/>
          </a:xfrm>
        </p:grpSpPr>
        <p:cxnSp>
          <p:nvCxnSpPr>
            <p:cNvPr id="51" name="Прямая со стрелкой 50"/>
            <p:cNvCxnSpPr/>
            <p:nvPr/>
          </p:nvCxnSpPr>
          <p:spPr>
            <a:xfrm flipH="1">
              <a:off x="1535967" y="3718141"/>
              <a:ext cx="18468" cy="1421799"/>
            </a:xfrm>
            <a:prstGeom prst="straightConnector1">
              <a:avLst/>
            </a:prstGeom>
            <a:ln w="22225">
              <a:solidFill>
                <a:srgbClr val="B8C2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H="1">
              <a:off x="5265420" y="4326769"/>
              <a:ext cx="4778" cy="824936"/>
            </a:xfrm>
            <a:prstGeom prst="straightConnector1">
              <a:avLst/>
            </a:prstGeom>
            <a:ln w="22225">
              <a:solidFill>
                <a:srgbClr val="B8C2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8"/>
            <p:cNvGrpSpPr/>
            <p:nvPr/>
          </p:nvGrpSpPr>
          <p:grpSpPr>
            <a:xfrm>
              <a:off x="678017" y="1393270"/>
              <a:ext cx="7864630" cy="3204453"/>
              <a:chOff x="4175126" y="2756327"/>
              <a:chExt cx="6025502" cy="3242640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4175126" y="2756327"/>
                <a:ext cx="6025502" cy="3242640"/>
                <a:chOff x="749300" y="753207"/>
                <a:chExt cx="6025502" cy="3242640"/>
              </a:xfrm>
            </p:grpSpPr>
            <p:sp>
              <p:nvSpPr>
                <p:cNvPr id="14" name="Скругленный прямоугольник 13">
                  <a:extLst>
                    <a:ext uri="{FF2B5EF4-FFF2-40B4-BE49-F238E27FC236}">
                      <a16:creationId xmlns:a16="http://schemas.microsoft.com/office/drawing/2014/main" id="{ED1C613B-CA85-474B-A3B8-03C861A19E9C}"/>
                    </a:ext>
                  </a:extLst>
                </p:cNvPr>
                <p:cNvSpPr/>
                <p:nvPr/>
              </p:nvSpPr>
              <p:spPr>
                <a:xfrm>
                  <a:off x="2121781" y="753207"/>
                  <a:ext cx="4653021" cy="3123387"/>
                </a:xfrm>
                <a:prstGeom prst="roundRect">
                  <a:avLst>
                    <a:gd name="adj" fmla="val 6696"/>
                  </a:avLst>
                </a:prstGeom>
                <a:solidFill>
                  <a:srgbClr val="2CB5B3"/>
                </a:solidFill>
                <a:ln w="6350">
                  <a:solidFill>
                    <a:srgbClr val="7596A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0" rIns="36000"/>
                <a:lstStyle/>
                <a:p>
                  <a:pPr eaLnBrk="1" fontAlgn="auto" hangingPunct="1"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endParaRPr lang="ru-RU" sz="2000" dirty="0">
                    <a:solidFill>
                      <a:srgbClr val="000000"/>
                    </a:solidFill>
                    <a:latin typeface="+mj-lt"/>
                    <a:cs typeface="DIN Pro Light" panose="020B0504020101010102" pitchFamily="34" charset="0"/>
                  </a:endParaRPr>
                </a:p>
              </p:txBody>
            </p:sp>
            <p:sp>
              <p:nvSpPr>
                <p:cNvPr id="15" name="Скругленный прямоугольник 14">
                  <a:extLst>
                    <a:ext uri="{FF2B5EF4-FFF2-40B4-BE49-F238E27FC236}">
                      <a16:creationId xmlns:a16="http://schemas.microsoft.com/office/drawing/2014/main" id="{ED1C613B-CA85-474B-A3B8-03C861A19E9C}"/>
                    </a:ext>
                  </a:extLst>
                </p:cNvPr>
                <p:cNvSpPr/>
                <p:nvPr/>
              </p:nvSpPr>
              <p:spPr>
                <a:xfrm>
                  <a:off x="2919412" y="997256"/>
                  <a:ext cx="3705562" cy="2189162"/>
                </a:xfrm>
                <a:prstGeom prst="roundRect">
                  <a:avLst>
                    <a:gd name="adj" fmla="val 6696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6350">
                  <a:solidFill>
                    <a:srgbClr val="7596A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0" rIns="36000"/>
                <a:lstStyle/>
                <a:p>
                  <a:pPr eaLnBrk="1" fontAlgn="auto" hangingPunct="1"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endParaRPr lang="ru-RU" sz="2000" dirty="0">
                    <a:solidFill>
                      <a:srgbClr val="000000"/>
                    </a:solidFill>
                    <a:latin typeface="+mj-lt"/>
                    <a:cs typeface="DIN Pro Light" panose="020B0504020101010102" pitchFamily="34" charset="0"/>
                  </a:endParaRPr>
                </a:p>
              </p:txBody>
            </p:sp>
            <p:sp>
              <p:nvSpPr>
                <p:cNvPr id="17" name="Скругленный прямоугольник 16">
                  <a:extLst>
                    <a:ext uri="{FF2B5EF4-FFF2-40B4-BE49-F238E27FC236}">
                      <a16:creationId xmlns:a16="http://schemas.microsoft.com/office/drawing/2014/main" id="{ED1C613B-CA85-474B-A3B8-03C861A19E9C}"/>
                    </a:ext>
                  </a:extLst>
                </p:cNvPr>
                <p:cNvSpPr/>
                <p:nvPr/>
              </p:nvSpPr>
              <p:spPr>
                <a:xfrm>
                  <a:off x="749300" y="997256"/>
                  <a:ext cx="4453447" cy="2189162"/>
                </a:xfrm>
                <a:prstGeom prst="roundRect">
                  <a:avLst>
                    <a:gd name="adj" fmla="val 6696"/>
                  </a:avLst>
                </a:prstGeom>
                <a:solidFill>
                  <a:schemeClr val="bg1"/>
                </a:solidFill>
                <a:ln w="6350">
                  <a:solidFill>
                    <a:srgbClr val="7596A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0" rIns="36000"/>
                <a:lstStyle/>
                <a:p>
                  <a:pPr eaLnBrk="1" fontAlgn="auto" hangingPunct="1">
                    <a:spcBef>
                      <a:spcPts val="1200"/>
                    </a:spcBef>
                    <a:spcAft>
                      <a:spcPts val="1200"/>
                    </a:spcAft>
                    <a:defRPr/>
                  </a:pPr>
                  <a:endParaRPr lang="ru-RU" sz="2000" dirty="0">
                    <a:solidFill>
                      <a:srgbClr val="000000"/>
                    </a:solidFill>
                    <a:latin typeface="+mj-lt"/>
                    <a:cs typeface="DIN Pro Light" panose="020B0504020101010102" pitchFamily="34" charset="0"/>
                  </a:endParaRPr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1016000" y="1711631"/>
                  <a:ext cx="4129087" cy="33337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CB5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8"/>
                <p:cNvSpPr>
                  <a:spLocks noChangeArrowheads="1"/>
                </p:cNvSpPr>
                <p:nvPr/>
              </p:nvSpPr>
              <p:spPr bwMode="auto">
                <a:xfrm>
                  <a:off x="749300" y="997256"/>
                  <a:ext cx="4532312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800" dirty="0" smtClean="0">
                      <a:solidFill>
                        <a:srgbClr val="41566D"/>
                      </a:solidFill>
                      <a:latin typeface="DIN Pro Bold" panose="020B0804020101020102" pitchFamily="34" charset="0"/>
                      <a:ea typeface="DIN Pro Bold" panose="020B0804020101020102" pitchFamily="34" charset="0"/>
                      <a:cs typeface="DIN Pro Bold" panose="020B0804020101020102" pitchFamily="34" charset="0"/>
                    </a:rPr>
                    <a:t>СТОИМОСТЬ ПРОЕКТА</a:t>
                  </a:r>
                  <a:br>
                    <a:rPr lang="ru-RU" altLang="ru-RU" sz="1800" dirty="0" smtClean="0">
                      <a:solidFill>
                        <a:srgbClr val="41566D"/>
                      </a:solidFill>
                      <a:latin typeface="DIN Pro Bold" panose="020B0804020101020102" pitchFamily="34" charset="0"/>
                      <a:ea typeface="DIN Pro Bold" panose="020B0804020101020102" pitchFamily="34" charset="0"/>
                      <a:cs typeface="DIN Pro Bold" panose="020B0804020101020102" pitchFamily="34" charset="0"/>
                    </a:rPr>
                  </a:br>
                  <a:r>
                    <a:rPr lang="ru-RU" altLang="ru-RU" sz="1400" dirty="0" smtClean="0">
                      <a:solidFill>
                        <a:srgbClr val="41566D"/>
                      </a:solidFill>
                      <a:latin typeface="DIN Pro Light" panose="020B0504020101010102" pitchFamily="34" charset="0"/>
                      <a:ea typeface="DIN Pro Bold" panose="020B0804020101020102" pitchFamily="34" charset="0"/>
                      <a:cs typeface="DIN Pro Light" panose="020B0504020101010102" pitchFamily="34" charset="0"/>
                    </a:rPr>
                    <a:t>(без учета % по кредиту)</a:t>
                  </a:r>
                  <a:endParaRPr lang="ru-RU" altLang="ru-RU" sz="1800" dirty="0">
                    <a:solidFill>
                      <a:srgbClr val="41566D"/>
                    </a:solidFill>
                    <a:latin typeface="DIN Pro Light" panose="020B0504020101010102" pitchFamily="34" charset="0"/>
                    <a:ea typeface="DIN Pro Bold" panose="020B0804020101020102" pitchFamily="34" charset="0"/>
                    <a:cs typeface="DIN Pro Light" panose="020B0504020101010102" pitchFamily="34" charset="0"/>
                  </a:endParaRPr>
                </a:p>
              </p:txBody>
            </p:sp>
            <p:sp>
              <p:nvSpPr>
                <p:cNvPr id="21" name="Прямоугольник с двумя скругленными соседними углами 20"/>
                <p:cNvSpPr/>
                <p:nvPr/>
              </p:nvSpPr>
              <p:spPr>
                <a:xfrm rot="16200000">
                  <a:off x="1363663" y="1298880"/>
                  <a:ext cx="334962" cy="1160463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4156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3" name="Прямоугольник 20"/>
                <p:cNvSpPr>
                  <a:spLocks noChangeArrowheads="1"/>
                </p:cNvSpPr>
                <p:nvPr/>
              </p:nvSpPr>
              <p:spPr bwMode="auto">
                <a:xfrm>
                  <a:off x="1211262" y="1700518"/>
                  <a:ext cx="685800" cy="377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800" dirty="0">
                      <a:solidFill>
                        <a:schemeClr val="bg1"/>
                      </a:solidFill>
                      <a:latin typeface="DIN Pro Bold" panose="020B0804020101020102" pitchFamily="34" charset="0"/>
                      <a:ea typeface="DIN Pro Bold" panose="020B0804020101020102" pitchFamily="34" charset="0"/>
                      <a:cs typeface="DIN Pro Bold" panose="020B0804020101020102" pitchFamily="34" charset="0"/>
                    </a:rPr>
                    <a:t>20%</a:t>
                  </a:r>
                  <a:endParaRPr lang="ru-RU" altLang="ru-RU" sz="1400" dirty="0">
                    <a:solidFill>
                      <a:schemeClr val="bg1"/>
                    </a:solidFill>
                    <a:ea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24" name="Прямоугольник 21"/>
                <p:cNvSpPr>
                  <a:spLocks noChangeArrowheads="1"/>
                </p:cNvSpPr>
                <p:nvPr/>
              </p:nvSpPr>
              <p:spPr bwMode="auto">
                <a:xfrm>
                  <a:off x="3271837" y="1694168"/>
                  <a:ext cx="687388" cy="377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800" dirty="0">
                      <a:solidFill>
                        <a:schemeClr val="bg1"/>
                      </a:solidFill>
                      <a:latin typeface="DIN Pro Bold" panose="020B0804020101020102" pitchFamily="34" charset="0"/>
                      <a:ea typeface="DIN Pro Bold" panose="020B0804020101020102" pitchFamily="34" charset="0"/>
                      <a:cs typeface="DIN Pro Bold" panose="020B0804020101020102" pitchFamily="34" charset="0"/>
                    </a:rPr>
                    <a:t>80%</a:t>
                  </a:r>
                  <a:endParaRPr lang="ru-RU" altLang="ru-RU" sz="1400" dirty="0">
                    <a:solidFill>
                      <a:schemeClr val="bg1"/>
                    </a:solidFill>
                    <a:ea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H="1">
                  <a:off x="2097881" y="1713218"/>
                  <a:ext cx="3970" cy="1369005"/>
                </a:xfrm>
                <a:prstGeom prst="line">
                  <a:avLst/>
                </a:prstGeom>
                <a:ln>
                  <a:solidFill>
                    <a:srgbClr val="7596A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Прямоугольник 25"/>
                <p:cNvSpPr>
                  <a:spLocks noChangeArrowheads="1"/>
                </p:cNvSpPr>
                <p:nvPr/>
              </p:nvSpPr>
              <p:spPr bwMode="auto">
                <a:xfrm>
                  <a:off x="1074480" y="2372031"/>
                  <a:ext cx="961582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dirty="0">
                      <a:solidFill>
                        <a:srgbClr val="41566D"/>
                      </a:solidFill>
                      <a:ea typeface="DIN Pro Regular" panose="020B0504020101020102" pitchFamily="34" charset="0"/>
                      <a:cs typeface="DIN Pro Regular" panose="020B0504020101020102" pitchFamily="34" charset="0"/>
                    </a:rPr>
                    <a:t>собственные средства</a:t>
                  </a:r>
                  <a:endParaRPr lang="ru-RU" altLang="ru-RU" sz="1400" dirty="0">
                    <a:solidFill>
                      <a:srgbClr val="2CB5B3"/>
                    </a:solidFill>
                    <a:ea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27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2147888" y="2137081"/>
                  <a:ext cx="1138600" cy="738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dirty="0">
                      <a:solidFill>
                        <a:srgbClr val="2CB5B3"/>
                      </a:solidFill>
                      <a:ea typeface="DIN Pro Regular" panose="020B0504020101020102" pitchFamily="34" charset="0"/>
                      <a:cs typeface="DIN Pro Regular" panose="020B0504020101020102" pitchFamily="34" charset="0"/>
                    </a:rPr>
                    <a:t>ТРАНШ </a:t>
                  </a:r>
                  <a:r>
                    <a:rPr lang="ru-RU" altLang="ru-RU" sz="1400" dirty="0" smtClean="0">
                      <a:solidFill>
                        <a:srgbClr val="2CB5B3"/>
                      </a:solidFill>
                      <a:ea typeface="DIN Pro Regular" panose="020B0504020101020102" pitchFamily="34" charset="0"/>
                      <a:cs typeface="DIN Pro Regular" panose="020B0504020101020102" pitchFamily="34" charset="0"/>
                    </a:rPr>
                    <a:t>А</a:t>
                  </a:r>
                  <a:br>
                    <a:rPr lang="ru-RU" altLang="ru-RU" sz="1400" dirty="0" smtClean="0">
                      <a:solidFill>
                        <a:srgbClr val="2CB5B3"/>
                      </a:solidFill>
                      <a:ea typeface="DIN Pro Regular" panose="020B0504020101020102" pitchFamily="34" charset="0"/>
                      <a:cs typeface="DIN Pro Regular" panose="020B0504020101020102" pitchFamily="34" charset="0"/>
                    </a:rPr>
                  </a:br>
                  <a:r>
                    <a:rPr lang="ru-RU" altLang="ru-RU" sz="1400" dirty="0" smtClean="0">
                      <a:solidFill>
                        <a:srgbClr val="41566D"/>
                      </a:solidFill>
                      <a:ea typeface="DIN Pro Regular" panose="020B0504020101020102" pitchFamily="34" charset="0"/>
                      <a:cs typeface="DIN Pro Regular" panose="020B0504020101020102" pitchFamily="34" charset="0"/>
                    </a:rPr>
                    <a:t>10-40</a:t>
                  </a:r>
                  <a:r>
                    <a:rPr lang="ru-RU" altLang="ru-RU" sz="1400" dirty="0">
                      <a:solidFill>
                        <a:srgbClr val="41566D"/>
                      </a:solidFill>
                      <a:ea typeface="DIN Pro Regular" panose="020B0504020101020102" pitchFamily="34" charset="0"/>
                      <a:cs typeface="DIN Pro Regular" panose="020B0504020101020102" pitchFamily="34" charset="0"/>
                    </a:rPr>
                    <a:t>% (А+Б)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ru-RU" altLang="ru-RU" sz="1400" dirty="0">
                    <a:solidFill>
                      <a:srgbClr val="2CB5B3"/>
                    </a:solidFill>
                    <a:ea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28" name="Скругленный прямоугольник 27"/>
                <p:cNvSpPr/>
                <p:nvPr/>
              </p:nvSpPr>
              <p:spPr>
                <a:xfrm>
                  <a:off x="2162314" y="2776843"/>
                  <a:ext cx="578079" cy="2524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156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ru-RU" altLang="ru-RU" sz="1200" dirty="0">
                      <a:solidFill>
                        <a:schemeClr val="bg1"/>
                      </a:solidFill>
                      <a:latin typeface="DIN Pro Cond Bold" panose="020B0806020101010102" pitchFamily="34" charset="-52"/>
                      <a:ea typeface="DIN Pro Cond Bold" panose="020B0806020101010102" pitchFamily="34" charset="-52"/>
                      <a:cs typeface="DIN Pro Cond Bold" panose="020B0806020101010102" pitchFamily="34" charset="-52"/>
                    </a:rPr>
                    <a:t>ВЭБ.РФ</a:t>
                  </a:r>
                </a:p>
              </p:txBody>
            </p: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3339293" y="2199797"/>
                  <a:ext cx="0" cy="812473"/>
                </a:xfrm>
                <a:prstGeom prst="line">
                  <a:avLst/>
                </a:prstGeom>
                <a:ln>
                  <a:solidFill>
                    <a:srgbClr val="7596A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Скругленный прямоугольник 29"/>
                <p:cNvSpPr/>
                <p:nvPr/>
              </p:nvSpPr>
              <p:spPr>
                <a:xfrm>
                  <a:off x="4577058" y="2770493"/>
                  <a:ext cx="569617" cy="2524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7596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ru-RU" altLang="ru-RU" sz="1200" dirty="0">
                      <a:solidFill>
                        <a:schemeClr val="bg1"/>
                      </a:solidFill>
                      <a:latin typeface="DIN Pro Cond Bold" panose="020B0806020101010102" pitchFamily="34" charset="-52"/>
                      <a:ea typeface="DIN Pro Cond Bold" panose="020B0806020101010102" pitchFamily="34" charset="-52"/>
                      <a:cs typeface="DIN Pro Cond Bold" panose="020B0806020101010102" pitchFamily="34" charset="-52"/>
                    </a:rPr>
                    <a:t>БАНКИ</a:t>
                  </a:r>
                </a:p>
              </p:txBody>
            </p:sp>
            <p:sp>
              <p:nvSpPr>
                <p:cNvPr id="31" name="Скругленный прямоугольник 30"/>
                <p:cNvSpPr/>
                <p:nvPr/>
              </p:nvSpPr>
              <p:spPr>
                <a:xfrm>
                  <a:off x="3390227" y="2759858"/>
                  <a:ext cx="524364" cy="2524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156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ru-RU" altLang="ru-RU" sz="1200">
                      <a:solidFill>
                        <a:schemeClr val="bg1"/>
                      </a:solidFill>
                      <a:latin typeface="DIN Pro Cond Bold" panose="020B0806020101010102" pitchFamily="34" charset="-52"/>
                      <a:ea typeface="DIN Pro Cond Bold" panose="020B0806020101010102" pitchFamily="34" charset="-52"/>
                      <a:cs typeface="DIN Pro Cond Bold" panose="020B0806020101010102" pitchFamily="34" charset="-52"/>
                    </a:rPr>
                    <a:t>ВЭБ.РФ</a:t>
                  </a:r>
                </a:p>
              </p:txBody>
            </p:sp>
            <p:sp>
              <p:nvSpPr>
                <p:cNvPr id="32" name="Скругленный прямоугольник 31"/>
                <p:cNvSpPr/>
                <p:nvPr/>
              </p:nvSpPr>
              <p:spPr>
                <a:xfrm>
                  <a:off x="5246434" y="1694168"/>
                  <a:ext cx="1223962" cy="33337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3" name="Прямоугольник 36"/>
                <p:cNvSpPr>
                  <a:spLocks noChangeArrowheads="1"/>
                </p:cNvSpPr>
                <p:nvPr/>
              </p:nvSpPr>
              <p:spPr bwMode="auto">
                <a:xfrm>
                  <a:off x="5193973" y="992493"/>
                  <a:ext cx="1340797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800" dirty="0" smtClean="0">
                      <a:solidFill>
                        <a:srgbClr val="41566D"/>
                      </a:solidFill>
                      <a:latin typeface="DIN Pro Bold" panose="020B0804020101020102" pitchFamily="34" charset="0"/>
                      <a:ea typeface="DIN Pro Bold" panose="020B0804020101020102" pitchFamily="34" charset="0"/>
                      <a:cs typeface="DIN Pro Bold" panose="020B0804020101020102" pitchFamily="34" charset="0"/>
                    </a:rPr>
                    <a:t>РЕЗЕРВНЫЙ ТРАНШ</a:t>
                  </a:r>
                  <a:endParaRPr lang="ru-RU" altLang="ru-RU" sz="1800" dirty="0">
                    <a:solidFill>
                      <a:srgbClr val="41566D"/>
                    </a:solidFill>
                    <a:latin typeface="DIN Pro Bold" panose="020B0804020101020102" pitchFamily="34" charset="0"/>
                    <a:ea typeface="DIN Pro Bold" panose="020B0804020101020102" pitchFamily="34" charset="0"/>
                    <a:cs typeface="DIN Pro Bold" panose="020B0804020101020102" pitchFamily="34" charset="0"/>
                  </a:endParaRPr>
                </a:p>
              </p:txBody>
            </p:sp>
            <p:sp>
              <p:nvSpPr>
                <p:cNvPr id="34" name="Прямоугольник 37"/>
                <p:cNvSpPr>
                  <a:spLocks noChangeArrowheads="1"/>
                </p:cNvSpPr>
                <p:nvPr/>
              </p:nvSpPr>
              <p:spPr bwMode="auto">
                <a:xfrm>
                  <a:off x="5517006" y="1683056"/>
                  <a:ext cx="687387" cy="377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800" dirty="0">
                      <a:solidFill>
                        <a:srgbClr val="7596AA"/>
                      </a:solidFill>
                      <a:latin typeface="DIN Pro Bold" panose="020B0804020101020102" pitchFamily="34" charset="0"/>
                      <a:ea typeface="DIN Pro Bold" panose="020B0804020101020102" pitchFamily="34" charset="0"/>
                      <a:cs typeface="DIN Pro Bold" panose="020B0804020101020102" pitchFamily="34" charset="0"/>
                    </a:rPr>
                    <a:t>20%</a:t>
                  </a:r>
                  <a:endParaRPr lang="ru-RU" altLang="ru-RU" sz="1400" dirty="0">
                    <a:solidFill>
                      <a:srgbClr val="7596AA"/>
                    </a:solidFill>
                    <a:ea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5" name="Прямоугольник 38"/>
                <p:cNvSpPr>
                  <a:spLocks noChangeArrowheads="1"/>
                </p:cNvSpPr>
                <p:nvPr/>
              </p:nvSpPr>
              <p:spPr bwMode="auto">
                <a:xfrm>
                  <a:off x="5304705" y="2199797"/>
                  <a:ext cx="1141556" cy="529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dirty="0">
                      <a:solidFill>
                        <a:srgbClr val="7596AA"/>
                      </a:solidFill>
                      <a:ea typeface="DIN Pro Regular" panose="020B0504020101020102" pitchFamily="34" charset="0"/>
                      <a:cs typeface="DIN Pro Regular" panose="020B0504020101020102" pitchFamily="34" charset="0"/>
                    </a:rPr>
                    <a:t>ТРАНШ В</a:t>
                  </a:r>
                  <a:r>
                    <a:rPr lang="en-US" altLang="ru-RU" sz="1400" dirty="0">
                      <a:solidFill>
                        <a:srgbClr val="41566D"/>
                      </a:solidFill>
                      <a:ea typeface="DIN Pro Regular" panose="020B0504020101020102" pitchFamily="34" charset="0"/>
                      <a:cs typeface="DIN Pro Regular" panose="020B0504020101020102" pitchFamily="34" charset="0"/>
                    </a:rPr>
                    <a:t> </a:t>
                  </a:r>
                  <a:endParaRPr lang="ru-RU" altLang="ru-RU" sz="1400" dirty="0">
                    <a:solidFill>
                      <a:srgbClr val="41566D"/>
                    </a:solidFill>
                    <a:ea typeface="DIN Pro Regular" panose="020B0504020101020102" pitchFamily="34" charset="0"/>
                    <a:cs typeface="DIN Pro Regular" panose="020B0504020101020102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dirty="0">
                      <a:solidFill>
                        <a:srgbClr val="41566D"/>
                      </a:solidFill>
                      <a:ea typeface="DIN Pro Regular" panose="020B0504020101020102" pitchFamily="34" charset="0"/>
                      <a:cs typeface="DIN Pro Regular" panose="020B0504020101020102" pitchFamily="34" charset="0"/>
                    </a:rPr>
                    <a:t>до 20% (</a:t>
                  </a:r>
                  <a:r>
                    <a:rPr lang="ru-RU" altLang="ru-RU" sz="1400" dirty="0" smtClean="0">
                      <a:solidFill>
                        <a:srgbClr val="41566D"/>
                      </a:solidFill>
                      <a:ea typeface="DIN Pro Regular" panose="020B0504020101020102" pitchFamily="34" charset="0"/>
                      <a:cs typeface="DIN Pro Regular" panose="020B0504020101020102" pitchFamily="34" charset="0"/>
                    </a:rPr>
                    <a:t>А+Б+В)</a:t>
                  </a:r>
                  <a:endParaRPr lang="ru-RU" altLang="ru-RU" sz="1400" dirty="0">
                    <a:solidFill>
                      <a:srgbClr val="41566D"/>
                    </a:solidFill>
                    <a:ea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6" name="Скругленный прямоугольник 35"/>
                <p:cNvSpPr/>
                <p:nvPr/>
              </p:nvSpPr>
              <p:spPr>
                <a:xfrm>
                  <a:off x="5846170" y="2756205"/>
                  <a:ext cx="549338" cy="2524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156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ru-RU" altLang="ru-RU" sz="1200">
                      <a:solidFill>
                        <a:schemeClr val="bg1"/>
                      </a:solidFill>
                      <a:latin typeface="DIN Pro Cond Bold" panose="020B0806020101010102" pitchFamily="34" charset="-52"/>
                      <a:ea typeface="DIN Pro Cond Bold" panose="020B0806020101010102" pitchFamily="34" charset="-52"/>
                      <a:cs typeface="DIN Pro Cond Bold" panose="020B0806020101010102" pitchFamily="34" charset="-52"/>
                    </a:rPr>
                    <a:t>ВЭБ.РФ</a:t>
                  </a:r>
                </a:p>
              </p:txBody>
            </p:sp>
            <p:sp>
              <p:nvSpPr>
                <p:cNvPr id="37" name="Прямоугольник 42"/>
                <p:cNvSpPr>
                  <a:spLocks noChangeArrowheads="1"/>
                </p:cNvSpPr>
                <p:nvPr/>
              </p:nvSpPr>
              <p:spPr bwMode="auto">
                <a:xfrm>
                  <a:off x="2114489" y="3688070"/>
                  <a:ext cx="463555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DIN Pro Regular" panose="020B0504020101020102" pitchFamily="34" charset="0"/>
                      <a:ea typeface="Navigo ExtraLight" panose="02070503070706040303" charset="-52"/>
                      <a:cs typeface="Navigo ExtraLight" panose="02070503070706040303" charset="-52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ru-RU" altLang="ru-RU" sz="1400" dirty="0">
                    <a:solidFill>
                      <a:srgbClr val="41566D"/>
                    </a:solidFill>
                    <a:ea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</p:grpSp>
          <p:sp>
            <p:nvSpPr>
              <p:cNvPr id="3" name="Скругленный прямоугольник 2"/>
              <p:cNvSpPr/>
              <p:nvPr/>
            </p:nvSpPr>
            <p:spPr>
              <a:xfrm>
                <a:off x="5573713" y="4092576"/>
                <a:ext cx="4368241" cy="1042987"/>
              </a:xfrm>
              <a:prstGeom prst="roundRect">
                <a:avLst/>
              </a:prstGeom>
              <a:noFill/>
              <a:ln>
                <a:solidFill>
                  <a:srgbClr val="7596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кругленный прямоугольник 4"/>
            <p:cNvSpPr/>
            <p:nvPr/>
          </p:nvSpPr>
          <p:spPr>
            <a:xfrm>
              <a:off x="678016" y="5167392"/>
              <a:ext cx="10090145" cy="5082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4156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1219" y="5214457"/>
              <a:ext cx="3426325" cy="364983"/>
            </a:xfrm>
            <a:prstGeom prst="rect">
              <a:avLst/>
            </a:prstGeom>
            <a:noFill/>
          </p:spPr>
          <p:txBody>
            <a:bodyPr wrap="square" lIns="0" rIns="90000" rtlCol="0">
              <a:spAutoFit/>
            </a:bodyPr>
            <a:lstStyle/>
            <a:p>
              <a:pPr lvl="0" algn="ctr"/>
              <a:r>
                <a:rPr lang="ru-RU" altLang="ru-RU" dirty="0" smtClean="0">
                  <a:solidFill>
                    <a:srgbClr val="41566D"/>
                  </a:solidFill>
                  <a:latin typeface="DIN Pro Bold" panose="020B0804020101020102" pitchFamily="34" charset="0"/>
                  <a:ea typeface="DIN Pro Bold" panose="020B0804020101020102" pitchFamily="34" charset="0"/>
                  <a:cs typeface="DIN Pro Bold" panose="020B0804020101020102" pitchFamily="34" charset="0"/>
                </a:rPr>
                <a:t>ПРОЕКТНАЯ КОМПАНИЯ</a:t>
              </a:r>
              <a:endParaRPr lang="ru-RU" altLang="ru-RU" dirty="0">
                <a:solidFill>
                  <a:srgbClr val="41566D"/>
                </a:solidFill>
                <a:latin typeface="DIN Pro Bold" panose="020B0804020101020102" pitchFamily="34" charset="0"/>
                <a:ea typeface="DIN Pro Bold" panose="020B0804020101020102" pitchFamily="34" charset="0"/>
                <a:cs typeface="DIN Pro Bold" panose="020B0804020101020102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616781" y="4033147"/>
              <a:ext cx="5572246" cy="3412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156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41566D"/>
                  </a:solidFill>
                  <a:latin typeface="+mj-lt"/>
                </a:rPr>
                <a:t>ВЭБ.РФ</a:t>
              </a:r>
              <a:r>
                <a:rPr lang="en-US" dirty="0" smtClean="0">
                  <a:solidFill>
                    <a:srgbClr val="41566D"/>
                  </a:solidFill>
                  <a:latin typeface="+mj-lt"/>
                </a:rPr>
                <a:t> – </a:t>
              </a:r>
              <a:r>
                <a:rPr lang="ru-RU" dirty="0" smtClean="0">
                  <a:solidFill>
                    <a:srgbClr val="41566D"/>
                  </a:solidFill>
                  <a:latin typeface="+mj-lt"/>
                </a:rPr>
                <a:t>кредитный управляющий</a:t>
              </a:r>
              <a:endParaRPr lang="ru-RU" dirty="0">
                <a:solidFill>
                  <a:srgbClr val="41566D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21724" y="4641460"/>
              <a:ext cx="2299158" cy="3041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90000" rtlCol="0">
              <a:spAutoFit/>
            </a:bodyPr>
            <a:lstStyle/>
            <a:p>
              <a:pPr algn="ctr"/>
              <a:r>
                <a:rPr lang="ru-RU" altLang="ru-RU" sz="1400" dirty="0" smtClean="0">
                  <a:solidFill>
                    <a:srgbClr val="41566D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синдицированный кредит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99303" y="4208657"/>
              <a:ext cx="1237401" cy="51705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solidFill>
                    <a:srgbClr val="41566D"/>
                  </a:solidFill>
                  <a:latin typeface="DIN Pro Regular" panose="020B0504020101020102" pitchFamily="34" charset="0"/>
                  <a:cs typeface="DIN Pro Regular" panose="020B0504020101020102" pitchFamily="34" charset="0"/>
                </a:rPr>
                <a:t>собственные средства</a:t>
              </a: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566D"/>
                </a:solidFill>
                <a:effectLst/>
                <a:uLnTx/>
                <a:uFillTx/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9573124" y="1232369"/>
              <a:ext cx="2410325" cy="531243"/>
            </a:xfrm>
            <a:prstGeom prst="roundRect">
              <a:avLst/>
            </a:prstGeom>
            <a:noFill/>
            <a:ln>
              <a:solidFill>
                <a:srgbClr val="759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41566D"/>
                  </a:solidFill>
                  <a:latin typeface="+mj-lt"/>
                </a:rPr>
                <a:t>МИНЭКОНОМРАЗВИТИЯ РФ</a:t>
              </a:r>
              <a:endParaRPr lang="ru-RU" dirty="0">
                <a:solidFill>
                  <a:srgbClr val="41566D"/>
                </a:solidFill>
                <a:latin typeface="+mj-lt"/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8675725" y="3123526"/>
              <a:ext cx="0" cy="936292"/>
            </a:xfrm>
            <a:prstGeom prst="line">
              <a:avLst/>
            </a:prstGeom>
            <a:ln w="34925">
              <a:solidFill>
                <a:srgbClr val="FA824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8739303" y="3207003"/>
              <a:ext cx="1820008" cy="67710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A824C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>
                  <a:solidFill>
                    <a:srgbClr val="41566D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д</a:t>
              </a:r>
              <a:r>
                <a:rPr lang="ru-RU" sz="1400" dirty="0" smtClean="0">
                  <a:solidFill>
                    <a:srgbClr val="41566D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оговор ПФИ</a:t>
              </a:r>
            </a:p>
            <a:p>
              <a:pPr lvl="0"/>
              <a:r>
                <a:rPr lang="ru-RU" sz="1200" dirty="0">
                  <a:solidFill>
                    <a:srgbClr val="41566D"/>
                  </a:solidFill>
                  <a:latin typeface="DIN Pro Regular" panose="020B0504020101020102" pitchFamily="34" charset="0"/>
                  <a:cs typeface="DIN Pro Regular" panose="020B0504020101020102" pitchFamily="34" charset="0"/>
                </a:rPr>
                <a:t>(если процентная ставка </a:t>
              </a:r>
              <a:r>
                <a:rPr lang="ru-RU" sz="1200" dirty="0" smtClean="0">
                  <a:solidFill>
                    <a:srgbClr val="41566D"/>
                  </a:solidFill>
                  <a:latin typeface="DIN Pro Regular" panose="020B0504020101020102" pitchFamily="34" charset="0"/>
                  <a:cs typeface="DIN Pro Regular" panose="020B0504020101020102" pitchFamily="34" charset="0"/>
                </a:rPr>
                <a:t>фиксированная)</a:t>
              </a:r>
              <a:endParaRPr lang="ru-RU" sz="1200" dirty="0">
                <a:solidFill>
                  <a:srgbClr val="41566D"/>
                </a:solidFill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 flipH="1" flipV="1">
              <a:off x="7639667" y="4326769"/>
              <a:ext cx="0" cy="969631"/>
            </a:xfrm>
            <a:prstGeom prst="straightConnector1">
              <a:avLst/>
            </a:prstGeom>
            <a:ln w="34925">
              <a:solidFill>
                <a:srgbClr val="FA824C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7689078" y="4583639"/>
              <a:ext cx="2806269" cy="49244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A824C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>
                  <a:solidFill>
                    <a:srgbClr val="41566D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д</a:t>
              </a:r>
              <a:r>
                <a:rPr lang="ru-RU" sz="1400" dirty="0" smtClean="0">
                  <a:solidFill>
                    <a:srgbClr val="41566D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оговор ПФИ</a:t>
              </a:r>
            </a:p>
            <a:p>
              <a:pPr lvl="0"/>
              <a:r>
                <a:rPr lang="ru-RU" sz="1200" dirty="0">
                  <a:solidFill>
                    <a:srgbClr val="41566D"/>
                  </a:solidFill>
                  <a:latin typeface="+mn-lt"/>
                  <a:cs typeface="DIN Pro Regular" panose="020B0504020101020102" pitchFamily="34" charset="0"/>
                </a:rPr>
                <a:t>(если процентная </a:t>
              </a:r>
              <a:r>
                <a:rPr lang="ru-RU" sz="1200" dirty="0" smtClean="0">
                  <a:solidFill>
                    <a:srgbClr val="41566D"/>
                  </a:solidFill>
                  <a:latin typeface="+mn-lt"/>
                  <a:cs typeface="DIN Pro Regular" panose="020B0504020101020102" pitchFamily="34" charset="0"/>
                </a:rPr>
                <a:t>ставка плавающая)</a:t>
              </a:r>
              <a:endParaRPr lang="ru-RU" sz="1200" dirty="0">
                <a:solidFill>
                  <a:srgbClr val="41566D"/>
                </a:solidFill>
                <a:latin typeface="+mn-lt"/>
                <a:cs typeface="DIN Pro Regular" panose="020B0504020101020102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0564" y="2822824"/>
              <a:ext cx="2430736" cy="517058"/>
            </a:xfrm>
            <a:prstGeom prst="rect">
              <a:avLst/>
            </a:prstGeom>
            <a:noFill/>
          </p:spPr>
          <p:txBody>
            <a:bodyPr wrap="square" lIns="0" rIns="90000" rtlCol="0">
              <a:spAutoFit/>
            </a:bodyPr>
            <a:lstStyle/>
            <a:p>
              <a:pPr algn="ctr"/>
              <a:r>
                <a:rPr lang="ru-RU" altLang="ru-RU" sz="1400" dirty="0">
                  <a:solidFill>
                    <a:srgbClr val="2CB5B3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ТРАНШ Б</a:t>
              </a:r>
              <a:r>
                <a:rPr lang="ru-RU" altLang="ru-RU" sz="1400" dirty="0" smtClean="0">
                  <a:solidFill>
                    <a:srgbClr val="2CB5B3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/>
              </a:r>
              <a:br>
                <a:rPr lang="ru-RU" altLang="ru-RU" sz="1400" dirty="0" smtClean="0">
                  <a:solidFill>
                    <a:srgbClr val="2CB5B3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</a:br>
              <a:r>
                <a:rPr lang="ru-RU" altLang="ru-RU" sz="1400" dirty="0" smtClean="0">
                  <a:solidFill>
                    <a:srgbClr val="2CB5B3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 </a:t>
              </a:r>
              <a:r>
                <a:rPr lang="ru-RU" altLang="ru-RU" sz="1400" dirty="0">
                  <a:solidFill>
                    <a:srgbClr val="41566D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60-90% (А+Б</a:t>
              </a:r>
              <a:r>
                <a:rPr lang="ru-RU" altLang="ru-RU" sz="1400" dirty="0" smtClean="0">
                  <a:solidFill>
                    <a:srgbClr val="41566D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)</a:t>
              </a:r>
              <a:endParaRPr lang="ru-RU" altLang="ru-RU" sz="1400" dirty="0">
                <a:solidFill>
                  <a:srgbClr val="41566D"/>
                </a:solidFill>
                <a:latin typeface="+mn-lt"/>
                <a:ea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3308011" y="3393074"/>
              <a:ext cx="696895" cy="249440"/>
            </a:xfrm>
            <a:prstGeom prst="roundRect">
              <a:avLst>
                <a:gd name="adj" fmla="val 50000"/>
              </a:avLst>
            </a:prstGeom>
            <a:solidFill>
              <a:srgbClr val="ECF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dirty="0" smtClean="0">
                  <a:solidFill>
                    <a:srgbClr val="41566D"/>
                  </a:solidFill>
                  <a:latin typeface="DIN Pro Cond Bold" panose="020B0806020101010102" pitchFamily="34" charset="-52"/>
                  <a:ea typeface="DIN Pro Cond Bold" panose="020B0806020101010102" pitchFamily="34" charset="-52"/>
                  <a:cs typeface="DIN Pro Cond Bold" panose="020B0806020101010102" pitchFamily="34" charset="-52"/>
                </a:rPr>
                <a:t>СОПФ</a:t>
              </a:r>
              <a:endParaRPr lang="ru-RU" altLang="ru-RU" sz="1200" dirty="0">
                <a:solidFill>
                  <a:srgbClr val="41566D"/>
                </a:solidFill>
                <a:latin typeface="DIN Pro Cond Bold" panose="020B0806020101010102" pitchFamily="34" charset="-52"/>
                <a:ea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  <p:cxnSp>
          <p:nvCxnSpPr>
            <p:cNvPr id="103" name="Прямая со стрелкой 102"/>
            <p:cNvCxnSpPr/>
            <p:nvPr/>
          </p:nvCxnSpPr>
          <p:spPr>
            <a:xfrm flipH="1">
              <a:off x="8189027" y="4046293"/>
              <a:ext cx="353620" cy="13525"/>
            </a:xfrm>
            <a:prstGeom prst="straightConnector1">
              <a:avLst/>
            </a:prstGeom>
            <a:ln w="34925">
              <a:solidFill>
                <a:srgbClr val="FA824C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Скругленный прямоугольник 108"/>
            <p:cNvSpPr/>
            <p:nvPr/>
          </p:nvSpPr>
          <p:spPr>
            <a:xfrm>
              <a:off x="850854" y="2713783"/>
              <a:ext cx="1544489" cy="1030704"/>
            </a:xfrm>
            <a:prstGeom prst="roundRect">
              <a:avLst/>
            </a:prstGeom>
            <a:noFill/>
            <a:ln>
              <a:solidFill>
                <a:srgbClr val="759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8054374" y="2767513"/>
              <a:ext cx="251596" cy="927620"/>
            </a:xfrm>
            <a:prstGeom prst="roundRect">
              <a:avLst>
                <a:gd name="adj" fmla="val 50000"/>
              </a:avLst>
            </a:prstGeom>
            <a:solidFill>
              <a:srgbClr val="93A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dirty="0" smtClean="0">
                  <a:solidFill>
                    <a:schemeClr val="bg1"/>
                  </a:solidFill>
                  <a:latin typeface="DIN Pro Cond Bold" panose="020B0806020101010102" pitchFamily="34" charset="-52"/>
                  <a:ea typeface="DIN Pro Cond Bold" panose="020B0806020101010102" pitchFamily="34" charset="-52"/>
                  <a:cs typeface="DIN Pro Cond Bold" panose="020B0806020101010102" pitchFamily="34" charset="-52"/>
                </a:rPr>
                <a:t>КРЕДИТОРЫ</a:t>
              </a:r>
              <a:endParaRPr lang="ru-RU" altLang="ru-RU" sz="1200" dirty="0">
                <a:solidFill>
                  <a:schemeClr val="bg1"/>
                </a:solidFill>
                <a:latin typeface="DIN Pro Cond Bold" panose="020B0806020101010102" pitchFamily="34" charset="-52"/>
                <a:ea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  <p:cxnSp>
          <p:nvCxnSpPr>
            <p:cNvPr id="106" name="Прямая со стрелкой 105"/>
            <p:cNvCxnSpPr/>
            <p:nvPr/>
          </p:nvCxnSpPr>
          <p:spPr>
            <a:xfrm flipH="1">
              <a:off x="8289036" y="3095630"/>
              <a:ext cx="386689" cy="14423"/>
            </a:xfrm>
            <a:prstGeom prst="straightConnector1">
              <a:avLst/>
            </a:prstGeom>
            <a:ln w="34925">
              <a:solidFill>
                <a:srgbClr val="FA824C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Скругленный прямоугольник 60"/>
            <p:cNvSpPr/>
            <p:nvPr/>
          </p:nvSpPr>
          <p:spPr>
            <a:xfrm>
              <a:off x="790835" y="2767513"/>
              <a:ext cx="251596" cy="927620"/>
            </a:xfrm>
            <a:prstGeom prst="roundRect">
              <a:avLst>
                <a:gd name="adj" fmla="val 50000"/>
              </a:avLst>
            </a:prstGeom>
            <a:solidFill>
              <a:srgbClr val="93A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dirty="0" smtClean="0">
                  <a:solidFill>
                    <a:schemeClr val="bg1"/>
                  </a:solidFill>
                  <a:latin typeface="DIN Pro Cond Bold" panose="020B0806020101010102" pitchFamily="34" charset="-52"/>
                  <a:ea typeface="DIN Pro Cond Bold" panose="020B0806020101010102" pitchFamily="34" charset="-52"/>
                  <a:cs typeface="DIN Pro Cond Bold" panose="020B0806020101010102" pitchFamily="34" charset="-52"/>
                </a:rPr>
                <a:t>ИНВЕСТОРЫ</a:t>
              </a:r>
              <a:endParaRPr lang="ru-RU" altLang="ru-RU" sz="1200" dirty="0">
                <a:solidFill>
                  <a:schemeClr val="bg1"/>
                </a:solidFill>
                <a:latin typeface="DIN Pro Cond Bold" panose="020B0806020101010102" pitchFamily="34" charset="-52"/>
                <a:ea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  <p:cxnSp>
          <p:nvCxnSpPr>
            <p:cNvPr id="11277" name="Прямая со стрелкой 11276"/>
            <p:cNvCxnSpPr/>
            <p:nvPr/>
          </p:nvCxnSpPr>
          <p:spPr>
            <a:xfrm>
              <a:off x="3308011" y="3744487"/>
              <a:ext cx="0" cy="288660"/>
            </a:xfrm>
            <a:prstGeom prst="straightConnector1">
              <a:avLst/>
            </a:prstGeom>
            <a:ln w="22225">
              <a:solidFill>
                <a:srgbClr val="C0C9D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5265420" y="3749194"/>
              <a:ext cx="0" cy="288660"/>
            </a:xfrm>
            <a:prstGeom prst="straightConnector1">
              <a:avLst/>
            </a:prstGeom>
            <a:ln w="22225">
              <a:solidFill>
                <a:srgbClr val="C0C9D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/>
            <p:nvPr/>
          </p:nvCxnSpPr>
          <p:spPr>
            <a:xfrm>
              <a:off x="7486225" y="3739781"/>
              <a:ext cx="0" cy="288660"/>
            </a:xfrm>
            <a:prstGeom prst="straightConnector1">
              <a:avLst/>
            </a:prstGeom>
            <a:ln w="22225">
              <a:solidFill>
                <a:srgbClr val="C0C9D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3362778" y="3772556"/>
              <a:ext cx="668023" cy="273737"/>
            </a:xfrm>
            <a:prstGeom prst="rect">
              <a:avLst/>
            </a:prstGeom>
            <a:noFill/>
          </p:spPr>
          <p:txBody>
            <a:bodyPr wrap="square" lIns="0" rIns="90000" rtlCol="0">
              <a:spAutoFit/>
            </a:bodyPr>
            <a:lstStyle/>
            <a:p>
              <a:pPr algn="ctr"/>
              <a:r>
                <a:rPr lang="ru-RU" altLang="ru-RU" sz="1200" dirty="0" smtClean="0">
                  <a:solidFill>
                    <a:schemeClr val="bg1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транш А</a:t>
              </a:r>
              <a:endParaRPr lang="ru-RU" sz="1200" dirty="0">
                <a:solidFill>
                  <a:schemeClr val="bg1"/>
                </a:solidFill>
                <a:latin typeface="+mn-lt"/>
                <a:ea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536997" y="3761954"/>
              <a:ext cx="668023" cy="273737"/>
            </a:xfrm>
            <a:prstGeom prst="rect">
              <a:avLst/>
            </a:prstGeom>
            <a:noFill/>
          </p:spPr>
          <p:txBody>
            <a:bodyPr wrap="square" lIns="0" rIns="90000" rtlCol="0">
              <a:spAutoFit/>
            </a:bodyPr>
            <a:lstStyle/>
            <a:p>
              <a:pPr algn="ctr"/>
              <a:r>
                <a:rPr lang="ru-RU" altLang="ru-RU" sz="1200" dirty="0" smtClean="0">
                  <a:solidFill>
                    <a:schemeClr val="bg1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транш </a:t>
              </a:r>
              <a:r>
                <a:rPr lang="ru-RU" altLang="ru-RU" sz="1200" dirty="0">
                  <a:solidFill>
                    <a:schemeClr val="bg1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В</a:t>
              </a:r>
              <a:endParaRPr lang="ru-RU" sz="1200" dirty="0">
                <a:solidFill>
                  <a:schemeClr val="bg1"/>
                </a:solidFill>
                <a:latin typeface="+mn-lt"/>
                <a:ea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308782" y="3761955"/>
              <a:ext cx="668023" cy="273737"/>
            </a:xfrm>
            <a:prstGeom prst="rect">
              <a:avLst/>
            </a:prstGeom>
            <a:noFill/>
          </p:spPr>
          <p:txBody>
            <a:bodyPr wrap="square" lIns="0" rIns="90000" rtlCol="0">
              <a:spAutoFit/>
            </a:bodyPr>
            <a:lstStyle/>
            <a:p>
              <a:pPr algn="ctr"/>
              <a:r>
                <a:rPr lang="ru-RU" altLang="ru-RU" sz="1200" dirty="0" smtClean="0">
                  <a:solidFill>
                    <a:schemeClr val="bg1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транш Б</a:t>
              </a:r>
              <a:endParaRPr lang="ru-RU" sz="1200" dirty="0">
                <a:solidFill>
                  <a:schemeClr val="bg1"/>
                </a:solidFill>
                <a:latin typeface="+mn-lt"/>
                <a:ea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4447471" y="1268571"/>
              <a:ext cx="2333371" cy="249440"/>
            </a:xfrm>
            <a:prstGeom prst="roundRect">
              <a:avLst>
                <a:gd name="adj" fmla="val 50000"/>
              </a:avLst>
            </a:prstGeom>
            <a:solidFill>
              <a:srgbClr val="ECF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600" dirty="0" smtClean="0">
                  <a:solidFill>
                    <a:srgbClr val="41566D"/>
                  </a:solidFill>
                  <a:latin typeface="DIN Pro Cond Bold" panose="020B0806020101010102" pitchFamily="34" charset="-52"/>
                  <a:ea typeface="DIN Pro Cond Bold" panose="020B0806020101010102" pitchFamily="34" charset="-52"/>
                  <a:cs typeface="DIN Pro Cond Bold" panose="020B0806020101010102" pitchFamily="34" charset="-52"/>
                </a:rPr>
                <a:t>синдицированный кредит</a:t>
              </a:r>
              <a:endParaRPr lang="ru-RU" altLang="ru-RU" sz="1600" dirty="0">
                <a:solidFill>
                  <a:srgbClr val="41566D"/>
                </a:solidFill>
                <a:latin typeface="DIN Pro Cond Bold" panose="020B0806020101010102" pitchFamily="34" charset="-52"/>
                <a:ea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  <p:cxnSp>
          <p:nvCxnSpPr>
            <p:cNvPr id="39" name="Соединительная линия уступом 38"/>
            <p:cNvCxnSpPr>
              <a:stCxn id="53" idx="2"/>
              <a:endCxn id="44" idx="3"/>
            </p:cNvCxnSpPr>
            <p:nvPr/>
          </p:nvCxnSpPr>
          <p:spPr>
            <a:xfrm rot="5400000">
              <a:off x="8263570" y="1689069"/>
              <a:ext cx="2440174" cy="2589260"/>
            </a:xfrm>
            <a:prstGeom prst="bentConnector2">
              <a:avLst/>
            </a:prstGeom>
            <a:ln w="28575">
              <a:solidFill>
                <a:srgbClr val="4156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0290802" y="2234292"/>
              <a:ext cx="977840" cy="30415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>
                  <a:solidFill>
                    <a:srgbClr val="41566D"/>
                  </a:solidFill>
                  <a:latin typeface="+mn-lt"/>
                  <a:ea typeface="DIN Pro Regular" panose="020B0504020101020102" pitchFamily="34" charset="0"/>
                  <a:cs typeface="DIN Pro Regular" panose="020B0504020101020102" pitchFamily="34" charset="0"/>
                </a:rPr>
                <a:t>субсидия</a:t>
              </a:r>
              <a:endParaRPr lang="ru-RU" sz="1200" dirty="0">
                <a:solidFill>
                  <a:srgbClr val="41566D"/>
                </a:solidFill>
                <a:latin typeface="+mn-lt"/>
                <a:ea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3"/>
          <p:cNvSpPr txBox="1">
            <a:spLocks/>
          </p:cNvSpPr>
          <p:nvPr/>
        </p:nvSpPr>
        <p:spPr bwMode="auto">
          <a:xfrm>
            <a:off x="11268075" y="6461125"/>
            <a:ext cx="39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CADB9-19D4-441C-B10E-76268F91791D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A7A2A9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A7A2A9"/>
              </a:solidFill>
              <a:effectLst/>
              <a:uLnTx/>
              <a:uFillTx/>
              <a:latin typeface="DIN Pro Regular" panose="020B0504020101020102" pitchFamily="34" charset="0"/>
              <a:ea typeface="+mn-ea"/>
            </a:endParaRPr>
          </a:p>
        </p:txBody>
      </p:sp>
      <p:pic>
        <p:nvPicPr>
          <p:cNvPr id="1126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521450"/>
            <a:ext cx="10715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479EB0A-97C7-9C45-9D3D-399B93DB7C0A}"/>
              </a:ext>
            </a:extLst>
          </p:cNvPr>
          <p:cNvCxnSpPr/>
          <p:nvPr/>
        </p:nvCxnSpPr>
        <p:spPr>
          <a:xfrm>
            <a:off x="557213" y="6399213"/>
            <a:ext cx="110918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7213" y="696838"/>
            <a:ext cx="350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819" t="34537" r="13002" b="18361"/>
          <a:stretch/>
        </p:blipFill>
        <p:spPr>
          <a:xfrm>
            <a:off x="108517" y="1333393"/>
            <a:ext cx="9087032" cy="442926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23230" y="1332648"/>
            <a:ext cx="3025896" cy="2217619"/>
            <a:chOff x="7535863" y="3538478"/>
            <a:chExt cx="4011612" cy="2706657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9381419" y="4716975"/>
              <a:ext cx="755651" cy="0"/>
            </a:xfrm>
            <a:prstGeom prst="line">
              <a:avLst/>
            </a:prstGeom>
            <a:ln>
              <a:solidFill>
                <a:srgbClr val="7596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23" idx="3"/>
              <a:endCxn id="30" idx="1"/>
            </p:cNvCxnSpPr>
            <p:nvPr/>
          </p:nvCxnSpPr>
          <p:spPr>
            <a:xfrm>
              <a:off x="8867559" y="4019550"/>
              <a:ext cx="587373" cy="18768"/>
            </a:xfrm>
            <a:prstGeom prst="line">
              <a:avLst/>
            </a:prstGeom>
            <a:ln>
              <a:solidFill>
                <a:srgbClr val="7596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56"/>
            <p:cNvSpPr>
              <a:spLocks noChangeArrowheads="1"/>
            </p:cNvSpPr>
            <p:nvPr/>
          </p:nvSpPr>
          <p:spPr bwMode="auto">
            <a:xfrm>
              <a:off x="7535863" y="3538478"/>
              <a:ext cx="4011612" cy="384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41566D"/>
                  </a:solidFill>
                  <a:latin typeface="DIN Pro Bold" panose="020B0804020101020102" pitchFamily="34" charset="0"/>
                  <a:cs typeface="DIN Pro Bold" panose="020B0804020101020102" pitchFamily="34" charset="0"/>
                </a:rPr>
                <a:t>ТЕКУЩИЙ УРОВЕНЬ СУБСИДИИ</a:t>
              </a:r>
              <a:endParaRPr lang="ru-RU" altLang="ru-RU" sz="1400" dirty="0">
                <a:solidFill>
                  <a:srgbClr val="2CB5B3"/>
                </a:solidFill>
                <a:cs typeface="DIN Pro Regular" panose="020B0504020101020102" pitchFamily="34" charset="0"/>
              </a:endParaRPr>
            </a:p>
          </p:txBody>
        </p:sp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>
              <a:off x="8524874" y="4019550"/>
              <a:ext cx="685369" cy="1625600"/>
            </a:xfrm>
            <a:prstGeom prst="round2SameRect">
              <a:avLst/>
            </a:prstGeom>
            <a:solidFill>
              <a:srgbClr val="415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>
              <a:off x="9695228" y="4703763"/>
              <a:ext cx="698933" cy="949325"/>
            </a:xfrm>
            <a:prstGeom prst="round2SameRect">
              <a:avLst/>
            </a:prstGeom>
            <a:solidFill>
              <a:srgbClr val="2CB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375859" y="5605224"/>
              <a:ext cx="2612815" cy="55801"/>
            </a:xfrm>
            <a:prstGeom prst="rect">
              <a:avLst/>
            </a:prstGeom>
            <a:solidFill>
              <a:srgbClr val="75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63"/>
            <p:cNvSpPr>
              <a:spLocks noChangeArrowheads="1"/>
            </p:cNvSpPr>
            <p:nvPr/>
          </p:nvSpPr>
          <p:spPr bwMode="auto">
            <a:xfrm>
              <a:off x="7988484" y="5702299"/>
              <a:ext cx="17573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41566D"/>
                  </a:solidFill>
                  <a:cs typeface="DIN Pro Regular" panose="020B0504020101020102" pitchFamily="34" charset="0"/>
                </a:rPr>
                <a:t>Ключевая </a:t>
              </a:r>
              <a:br>
                <a:rPr lang="ru-RU" altLang="ru-RU" sz="1200" dirty="0">
                  <a:solidFill>
                    <a:srgbClr val="41566D"/>
                  </a:solidFill>
                  <a:cs typeface="DIN Pro Regular" panose="020B0504020101020102" pitchFamily="34" charset="0"/>
                </a:rPr>
              </a:br>
              <a:r>
                <a:rPr lang="ru-RU" altLang="ru-RU" sz="1200" dirty="0">
                  <a:solidFill>
                    <a:srgbClr val="41566D"/>
                  </a:solidFill>
                  <a:cs typeface="DIN Pro Regular" panose="020B0504020101020102" pitchFamily="34" charset="0"/>
                </a:rPr>
                <a:t>ставка</a:t>
              </a:r>
              <a:endParaRPr lang="ru-RU" altLang="ru-RU" sz="1200" dirty="0">
                <a:solidFill>
                  <a:srgbClr val="2CB5B3"/>
                </a:solidFill>
                <a:cs typeface="DIN Pro Regular" panose="020B0504020101020102" pitchFamily="34" charset="0"/>
              </a:endParaRPr>
            </a:p>
          </p:txBody>
        </p:sp>
        <p:sp>
          <p:nvSpPr>
            <p:cNvPr id="27" name="Прямоугольник 64"/>
            <p:cNvSpPr>
              <a:spLocks noChangeArrowheads="1"/>
            </p:cNvSpPr>
            <p:nvPr/>
          </p:nvSpPr>
          <p:spPr bwMode="auto">
            <a:xfrm>
              <a:off x="9248968" y="5681662"/>
              <a:ext cx="1757363" cy="56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solidFill>
                    <a:srgbClr val="41566D"/>
                  </a:solidFill>
                  <a:cs typeface="DIN Pro Regular" panose="020B0504020101020102" pitchFamily="34" charset="0"/>
                </a:rPr>
                <a:t>Текущий* </a:t>
              </a:r>
              <a:r>
                <a:rPr lang="ru-RU" altLang="ru-RU" sz="1200" dirty="0">
                  <a:solidFill>
                    <a:srgbClr val="41566D"/>
                  </a:solidFill>
                  <a:cs typeface="DIN Pro Regular" panose="020B0504020101020102" pitchFamily="34" charset="0"/>
                </a:rPr>
                <a:t/>
              </a:r>
              <a:br>
                <a:rPr lang="ru-RU" altLang="ru-RU" sz="1200" dirty="0">
                  <a:solidFill>
                    <a:srgbClr val="41566D"/>
                  </a:solidFill>
                  <a:cs typeface="DIN Pro Regular" panose="020B0504020101020102" pitchFamily="34" charset="0"/>
                </a:rPr>
              </a:br>
              <a:r>
                <a:rPr lang="ru-RU" altLang="ru-RU" sz="1200" dirty="0">
                  <a:solidFill>
                    <a:srgbClr val="41566D"/>
                  </a:solidFill>
                  <a:cs typeface="DIN Pro Regular" panose="020B0504020101020102" pitchFamily="34" charset="0"/>
                </a:rPr>
                <a:t>уровень </a:t>
              </a:r>
              <a:r>
                <a:rPr lang="en-US" altLang="ru-RU" sz="1200" dirty="0" smtClean="0">
                  <a:solidFill>
                    <a:srgbClr val="41566D"/>
                  </a:solidFill>
                  <a:cs typeface="DIN Pro Regular" panose="020B0504020101020102" pitchFamily="34" charset="0"/>
                </a:rPr>
                <a:t>CAP**</a:t>
              </a:r>
              <a:endParaRPr lang="ru-RU" altLang="ru-RU" sz="1200" dirty="0">
                <a:solidFill>
                  <a:srgbClr val="2CB5B3"/>
                </a:solidFill>
                <a:cs typeface="DIN Pro Regular" panose="020B0504020101020102" pitchFamily="34" charset="0"/>
              </a:endParaRPr>
            </a:p>
          </p:txBody>
        </p:sp>
        <p:sp>
          <p:nvSpPr>
            <p:cNvPr id="28" name="Прямоугольник 65"/>
            <p:cNvSpPr>
              <a:spLocks noChangeArrowheads="1"/>
            </p:cNvSpPr>
            <p:nvPr/>
          </p:nvSpPr>
          <p:spPr bwMode="auto">
            <a:xfrm>
              <a:off x="8475848" y="4162782"/>
              <a:ext cx="782637" cy="384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chemeClr val="bg1"/>
                  </a:solidFill>
                  <a:latin typeface="DIN Pro Bold" panose="020B0804020101020102" pitchFamily="34" charset="0"/>
                  <a:cs typeface="DIN Pro Bold" panose="020B0804020101020102" pitchFamily="34" charset="0"/>
                </a:rPr>
                <a:t>8%</a:t>
              </a:r>
              <a:endParaRPr lang="ru-RU" altLang="ru-RU" sz="1400" dirty="0">
                <a:solidFill>
                  <a:schemeClr val="bg1"/>
                </a:solidFill>
                <a:cs typeface="DIN Pro Regular" panose="020B0504020101020102" pitchFamily="34" charset="0"/>
              </a:endParaRPr>
            </a:p>
          </p:txBody>
        </p:sp>
        <p:sp>
          <p:nvSpPr>
            <p:cNvPr id="29" name="Прямоугольник 66"/>
            <p:cNvSpPr>
              <a:spLocks noChangeArrowheads="1"/>
            </p:cNvSpPr>
            <p:nvPr/>
          </p:nvSpPr>
          <p:spPr bwMode="auto">
            <a:xfrm>
              <a:off x="9657267" y="4916628"/>
              <a:ext cx="827087" cy="384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chemeClr val="bg1"/>
                  </a:solidFill>
                  <a:latin typeface="DIN Pro Bold" panose="020B0804020101020102" pitchFamily="34" charset="0"/>
                  <a:cs typeface="DIN Pro Bold" panose="020B0804020101020102" pitchFamily="34" charset="0"/>
                </a:rPr>
                <a:t>5,84%</a:t>
              </a:r>
              <a:endParaRPr lang="ru-RU" altLang="ru-RU" sz="1400" dirty="0">
                <a:solidFill>
                  <a:schemeClr val="bg1"/>
                </a:solidFill>
                <a:cs typeface="DIN Pro Regular" panose="020B0504020101020102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 rot="5400000">
              <a:off x="9116002" y="4275649"/>
              <a:ext cx="677863" cy="2032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 73"/>
            <p:cNvSpPr>
              <a:spLocks noChangeArrowheads="1"/>
            </p:cNvSpPr>
            <p:nvPr/>
          </p:nvSpPr>
          <p:spPr bwMode="auto">
            <a:xfrm>
              <a:off x="9541669" y="4063318"/>
              <a:ext cx="1163638" cy="63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DIN Pro Regular" panose="020B0504020101020102" pitchFamily="34" charset="0"/>
                  <a:ea typeface="Navigo ExtraLight" panose="02070503070706040303" charset="-52"/>
                  <a:cs typeface="Navigo ExtraLight" panose="02070503070706040303" charset="-52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CB5B3"/>
                </a:buClr>
                <a:buFontTx/>
                <a:buNone/>
              </a:pPr>
              <a:r>
                <a:rPr lang="ru-RU" altLang="ru-RU" sz="1400" dirty="0">
                  <a:solidFill>
                    <a:srgbClr val="41566D"/>
                  </a:solidFill>
                  <a:latin typeface="DIN Pro Bold" panose="020B0804020101020102" pitchFamily="34" charset="0"/>
                  <a:ea typeface="Tahoma" panose="020B0604030504040204" pitchFamily="34" charset="0"/>
                  <a:cs typeface="DIN Pro Bold" panose="020B0804020101020102" pitchFamily="34" charset="0"/>
                </a:rPr>
                <a:t>2,16% </a:t>
              </a:r>
              <a:r>
                <a:rPr lang="ru-RU" altLang="ru-RU" sz="1300" dirty="0">
                  <a:solidFill>
                    <a:srgbClr val="41566D"/>
                  </a:solidFill>
                  <a:ea typeface="Tahoma" panose="020B0604030504040204" pitchFamily="34" charset="0"/>
                  <a:cs typeface="DIN Pro Regular" panose="020B0504020101020102" pitchFamily="34" charset="0"/>
                </a:rPr>
                <a:t>субсидия</a:t>
              </a:r>
              <a:endParaRPr lang="ru-RU" altLang="ru-RU" sz="1300" dirty="0">
                <a:solidFill>
                  <a:srgbClr val="41566D"/>
                </a:solidFill>
                <a:cs typeface="DIN Pro Regular" panose="020B0504020101020102" pitchFamily="34" charset="0"/>
              </a:endParaRPr>
            </a:p>
          </p:txBody>
        </p:sp>
      </p:grp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DCEB9DF0-540F-F049-A200-CB032C15C065}"/>
              </a:ext>
            </a:extLst>
          </p:cNvPr>
          <p:cNvSpPr/>
          <p:nvPr/>
        </p:nvSpPr>
        <p:spPr>
          <a:xfrm>
            <a:off x="9384538" y="5372300"/>
            <a:ext cx="2664587" cy="288925"/>
          </a:xfrm>
          <a:prstGeom prst="roundRect">
            <a:avLst>
              <a:gd name="adj" fmla="val 38057"/>
            </a:avLst>
          </a:prstGeom>
          <a:solidFill>
            <a:schemeClr val="bg1"/>
          </a:solidFill>
          <a:ln>
            <a:solidFill>
              <a:srgbClr val="759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cs typeface="DIN Pro Cond Bold" panose="020B0806020101010102" pitchFamily="34" charset="-52"/>
              </a:rPr>
              <a:t>**CAP</a:t>
            </a:r>
            <a:r>
              <a:rPr lang="ru-RU" sz="1200" dirty="0" smtClean="0">
                <a:solidFill>
                  <a:schemeClr val="bg2"/>
                </a:solidFill>
                <a:cs typeface="DIN Pro Cond Bold" panose="020B0806020101010102" pitchFamily="34" charset="-52"/>
              </a:rPr>
              <a:t> </a:t>
            </a:r>
            <a:r>
              <a:rPr lang="ru-RU" sz="1200" dirty="0">
                <a:solidFill>
                  <a:schemeClr val="bg2"/>
                </a:solidFill>
                <a:cs typeface="DIN Pro Cond Bold" panose="020B0806020101010102" pitchFamily="34" charset="-52"/>
              </a:rPr>
              <a:t>= ИПЦ цел + ОФЗ </a:t>
            </a:r>
            <a:r>
              <a:rPr lang="ru-RU" sz="1200" dirty="0" smtClean="0">
                <a:solidFill>
                  <a:schemeClr val="bg2"/>
                </a:solidFill>
                <a:cs typeface="DIN Pro Cond Bold" panose="020B0806020101010102" pitchFamily="34" charset="-52"/>
              </a:rPr>
              <a:t>ин</a:t>
            </a:r>
            <a:endParaRPr lang="ru-RU" sz="1200" dirty="0">
              <a:solidFill>
                <a:schemeClr val="bg2"/>
              </a:solidFill>
              <a:cs typeface="DIN Pro Cond Bold" panose="020B0806020101010102" pitchFamily="34" charset="-52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DCEB9DF0-540F-F049-A200-CB032C15C065}"/>
              </a:ext>
            </a:extLst>
          </p:cNvPr>
          <p:cNvSpPr/>
          <p:nvPr/>
        </p:nvSpPr>
        <p:spPr>
          <a:xfrm>
            <a:off x="9390432" y="5865872"/>
            <a:ext cx="2658693" cy="287338"/>
          </a:xfrm>
          <a:prstGeom prst="roundRect">
            <a:avLst>
              <a:gd name="adj" fmla="val 34989"/>
            </a:avLst>
          </a:prstGeom>
          <a:solidFill>
            <a:schemeClr val="bg1"/>
          </a:solidFill>
          <a:ln>
            <a:solidFill>
              <a:srgbClr val="759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2"/>
                </a:solidFill>
                <a:cs typeface="DIN Pro Cond Bold" panose="020B0806020101010102" pitchFamily="34" charset="-52"/>
              </a:rPr>
              <a:t>Субсидия = Ключ. ставка - </a:t>
            </a:r>
            <a:r>
              <a:rPr lang="en-US" sz="1200" dirty="0" smtClean="0">
                <a:solidFill>
                  <a:schemeClr val="bg2"/>
                </a:solidFill>
                <a:cs typeface="DIN Pro Cond Bold" panose="020B0806020101010102" pitchFamily="34" charset="-52"/>
              </a:rPr>
              <a:t>CAP</a:t>
            </a:r>
            <a:endParaRPr lang="ru-RU" sz="1200" dirty="0">
              <a:solidFill>
                <a:schemeClr val="bg2"/>
              </a:solidFill>
              <a:cs typeface="DIN Pro Cond Bold" panose="020B0806020101010102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7851" y="3981450"/>
            <a:ext cx="2581274" cy="1169551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2CB5B3"/>
              </a:buClr>
            </a:pPr>
            <a:r>
              <a:rPr lang="ru-RU" altLang="ru-RU" sz="1400" dirty="0">
                <a:solidFill>
                  <a:srgbClr val="41566D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Хэджирование роста ключевой ставки по всем траншам </a:t>
            </a:r>
            <a:r>
              <a:rPr lang="ru-RU" altLang="ru-RU" sz="1400" dirty="0">
                <a:solidFill>
                  <a:srgbClr val="41566D"/>
                </a:solidFill>
                <a:latin typeface="+mn-lt"/>
                <a:cs typeface="DIN Pro Regular" panose="020B0504020101020102" pitchFamily="34" charset="0"/>
              </a:rPr>
              <a:t>ВЭБ.РФ и банков в рублях за счет субсидии на всем сроке кредитования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DCEB9DF0-540F-F049-A200-CB032C15C065}"/>
              </a:ext>
            </a:extLst>
          </p:cNvPr>
          <p:cNvSpPr/>
          <p:nvPr/>
        </p:nvSpPr>
        <p:spPr>
          <a:xfrm>
            <a:off x="9384538" y="3954404"/>
            <a:ext cx="2664587" cy="1213249"/>
          </a:xfrm>
          <a:prstGeom prst="roundRect">
            <a:avLst>
              <a:gd name="adj" fmla="val 27247"/>
            </a:avLst>
          </a:prstGeom>
          <a:noFill/>
          <a:ln>
            <a:solidFill>
              <a:srgbClr val="759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bg2"/>
              </a:solidFill>
              <a:cs typeface="DIN Pro Cond Bold" panose="020B0806020101010102" pitchFamily="34" charset="-52"/>
            </a:endParaRP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547688" y="165146"/>
            <a:ext cx="11501437" cy="535531"/>
          </a:xfrm>
        </p:spPr>
        <p:txBody>
          <a:bodyPr anchor="t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tx2"/>
                </a:solidFill>
                <a:cs typeface="Tahoma"/>
              </a:rPr>
              <a:t>ПРИМЕР РАБОТЫ СУБСИДИИ В РАМКАХ ФАБРИКИ</a:t>
            </a:r>
          </a:p>
        </p:txBody>
      </p:sp>
      <p:sp>
        <p:nvSpPr>
          <p:cNvPr id="43" name="Прямоугольник 55"/>
          <p:cNvSpPr>
            <a:spLocks noChangeArrowheads="1"/>
          </p:cNvSpPr>
          <p:nvPr/>
        </p:nvSpPr>
        <p:spPr bwMode="auto">
          <a:xfrm>
            <a:off x="2029423" y="6473825"/>
            <a:ext cx="85010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ea typeface="Navigo ExtraLight" panose="02070503070706040303" charset="-52"/>
                <a:cs typeface="Navigo ExtraLight" panose="02070503070706040303" charset="-5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2CB5B3"/>
              </a:buClr>
              <a:buFontTx/>
              <a:buNone/>
            </a:pPr>
            <a:r>
              <a:rPr lang="ru-RU" altLang="ru-RU" sz="1300" dirty="0" smtClean="0">
                <a:solidFill>
                  <a:srgbClr val="41566D"/>
                </a:solidFill>
                <a:cs typeface="DIN Pro Regular" panose="020B0504020101020102" pitchFamily="34" charset="0"/>
              </a:rPr>
              <a:t>* </a:t>
            </a:r>
            <a:r>
              <a:rPr lang="ru-RU" altLang="ru-RU" sz="1300" dirty="0">
                <a:solidFill>
                  <a:srgbClr val="41566D"/>
                </a:solidFill>
                <a:cs typeface="DIN Pro Regular" panose="020B0504020101020102" pitchFamily="34" charset="0"/>
              </a:rPr>
              <a:t>Для сделок, одобряемых  3 кв. 2022</a:t>
            </a:r>
          </a:p>
        </p:txBody>
      </p:sp>
    </p:spTree>
    <p:extLst>
      <p:ext uri="{BB962C8B-B14F-4D97-AF65-F5344CB8AC3E}">
        <p14:creationId xmlns:p14="http://schemas.microsoft.com/office/powerpoint/2010/main" val="6528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 txBox="1">
            <a:spLocks/>
          </p:cNvSpPr>
          <p:nvPr/>
        </p:nvSpPr>
        <p:spPr bwMode="auto">
          <a:xfrm>
            <a:off x="11268075" y="6461125"/>
            <a:ext cx="39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DIN Pro Regular" panose="020B0504020101020102" pitchFamily="34" charset="0"/>
                <a:cs typeface="Navigo ExtraLight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376F9-BAD2-489E-8823-559874A4C9A5}" type="slidenum"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A7A2A9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rgbClr val="A7A2A9"/>
              </a:solidFill>
              <a:effectLst/>
              <a:uLnTx/>
              <a:uFillTx/>
              <a:latin typeface="DIN Pro Regular" panose="020B0504020101020102" pitchFamily="34" charset="0"/>
              <a:ea typeface="+mn-ea"/>
            </a:endParaRPr>
          </a:p>
        </p:txBody>
      </p:sp>
      <p:pic>
        <p:nvPicPr>
          <p:cNvPr id="922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521450"/>
            <a:ext cx="10715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479EB0A-97C7-9C45-9D3D-399B93DB7C0A}"/>
              </a:ext>
            </a:extLst>
          </p:cNvPr>
          <p:cNvCxnSpPr/>
          <p:nvPr/>
        </p:nvCxnSpPr>
        <p:spPr>
          <a:xfrm>
            <a:off x="557213" y="6399213"/>
            <a:ext cx="110918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65064" y="4684705"/>
            <a:ext cx="9823536" cy="1149734"/>
          </a:xfrm>
          <a:prstGeom prst="rect">
            <a:avLst/>
          </a:prstGeom>
          <a:gradFill>
            <a:gsLst>
              <a:gs pos="0">
                <a:srgbClr val="2CB5B3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Pro Regular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1138" y="3165280"/>
            <a:ext cx="9840162" cy="1140696"/>
          </a:xfrm>
          <a:prstGeom prst="rect">
            <a:avLst/>
          </a:prstGeom>
          <a:gradFill>
            <a:gsLst>
              <a:gs pos="0">
                <a:srgbClr val="2CB5B3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Pro Regular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7213" y="1626568"/>
            <a:ext cx="9856787" cy="1131927"/>
          </a:xfrm>
          <a:prstGeom prst="rect">
            <a:avLst/>
          </a:prstGeom>
          <a:gradFill>
            <a:gsLst>
              <a:gs pos="0">
                <a:srgbClr val="2CB5B3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Pro Regular"/>
              <a:ea typeface="+mn-ea"/>
              <a:cs typeface="+mn-cs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179706" y="1657547"/>
            <a:ext cx="7078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2</a:t>
            </a:r>
            <a:r>
              <a:rPr kumimoji="0" lang="en-US" alt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4</a:t>
            </a:r>
          </a:p>
        </p:txBody>
      </p:sp>
      <p:sp>
        <p:nvSpPr>
          <p:cNvPr id="28" name="Прямоугольник 63"/>
          <p:cNvSpPr>
            <a:spLocks noChangeArrowheads="1"/>
          </p:cNvSpPr>
          <p:nvPr/>
        </p:nvSpPr>
        <p:spPr bwMode="auto">
          <a:xfrm>
            <a:off x="3267075" y="1788827"/>
            <a:ext cx="6955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D48"/>
                </a:solidFill>
                <a:effectLst/>
                <a:uLnTx/>
                <a:uFillTx/>
                <a:latin typeface="DIN Pro Bold" panose="020B0804020101020102" pitchFamily="34" charset="-52"/>
                <a:ea typeface="+mn-ea"/>
                <a:cs typeface="DIN Pro Bold" panose="020B0804020101020102" pitchFamily="34" charset="-52"/>
              </a:rPr>
              <a:t>сделки одобрено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179707" y="3208814"/>
            <a:ext cx="7078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18</a:t>
            </a:r>
            <a:endParaRPr kumimoji="0" lang="en-US" alt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Cond Bold" panose="020B0806020101010102" pitchFamily="34" charset="-52"/>
              <a:ea typeface="+mn-ea"/>
              <a:cs typeface="DIN Pro Cond Bold" panose="020B0806020101010102" pitchFamily="34" charset="-52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179707" y="4809258"/>
            <a:ext cx="7078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20</a:t>
            </a:r>
            <a:endParaRPr kumimoji="0" lang="en-US" alt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Pro Cond Bold" panose="020B0806020101010102" pitchFamily="34" charset="-52"/>
              <a:ea typeface="+mn-ea"/>
              <a:cs typeface="DIN Pro Cond Bold" panose="020B0806020101010102" pitchFamily="34" charset="-52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57213" y="771239"/>
            <a:ext cx="350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1"/>
          <p:cNvSpPr>
            <a:spLocks noGrp="1"/>
          </p:cNvSpPr>
          <p:nvPr>
            <p:ph type="title"/>
          </p:nvPr>
        </p:nvSpPr>
        <p:spPr>
          <a:xfrm>
            <a:off x="557213" y="235708"/>
            <a:ext cx="11501437" cy="535531"/>
          </a:xfrm>
        </p:spPr>
        <p:txBody>
          <a:bodyPr anchor="t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tx2"/>
                </a:solidFill>
                <a:cs typeface="Tahoma"/>
              </a:rPr>
              <a:t>РЕЗУЛЬТАТЫ РАБОТЫ ФАБРИКИ ПРОЕКТНОГО ФИНАНСИРОВАНИЯ</a:t>
            </a:r>
          </a:p>
        </p:txBody>
      </p:sp>
      <p:sp>
        <p:nvSpPr>
          <p:cNvPr id="26" name="Прямоугольник 63"/>
          <p:cNvSpPr>
            <a:spLocks noChangeArrowheads="1"/>
          </p:cNvSpPr>
          <p:nvPr/>
        </p:nvSpPr>
        <p:spPr bwMode="auto">
          <a:xfrm>
            <a:off x="2034232" y="4603206"/>
            <a:ext cx="1137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Pro Bold" panose="020B0804020101020102" pitchFamily="34" charset="-52"/>
                <a:ea typeface="+mn-ea"/>
                <a:cs typeface="DIN Pro Bold" panose="020B0804020101020102" pitchFamily="34" charset="-52"/>
              </a:rPr>
              <a:t>более</a:t>
            </a:r>
          </a:p>
        </p:txBody>
      </p:sp>
      <p:sp>
        <p:nvSpPr>
          <p:cNvPr id="33" name="Прямоугольник 63"/>
          <p:cNvSpPr>
            <a:spLocks noChangeArrowheads="1"/>
          </p:cNvSpPr>
          <p:nvPr/>
        </p:nvSpPr>
        <p:spPr bwMode="auto">
          <a:xfrm>
            <a:off x="3267075" y="3288934"/>
            <a:ext cx="6955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dirty="0">
                <a:solidFill>
                  <a:srgbClr val="323D48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сделок заключено</a:t>
            </a:r>
          </a:p>
        </p:txBody>
      </p:sp>
      <p:sp>
        <p:nvSpPr>
          <p:cNvPr id="35" name="Прямоугольник 63"/>
          <p:cNvSpPr>
            <a:spLocks noChangeArrowheads="1"/>
          </p:cNvSpPr>
          <p:nvPr/>
        </p:nvSpPr>
        <p:spPr bwMode="auto">
          <a:xfrm>
            <a:off x="3267074" y="4510285"/>
            <a:ext cx="7705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4000" dirty="0">
                <a:solidFill>
                  <a:srgbClr val="323D48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новых проектов </a:t>
            </a:r>
            <a:r>
              <a:rPr lang="en-US" altLang="ru-RU" sz="4000" dirty="0">
                <a:solidFill>
                  <a:srgbClr val="323D48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/>
            </a:r>
            <a:br>
              <a:rPr lang="en-US" altLang="ru-RU" sz="4000" dirty="0">
                <a:solidFill>
                  <a:srgbClr val="323D48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</a:br>
            <a:r>
              <a:rPr lang="ru-RU" altLang="ru-RU" sz="4000" dirty="0">
                <a:solidFill>
                  <a:srgbClr val="323D48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планируется</a:t>
            </a:r>
            <a:r>
              <a:rPr lang="en-US" altLang="ru-RU" sz="4000" dirty="0">
                <a:solidFill>
                  <a:srgbClr val="323D48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 </a:t>
            </a:r>
            <a:r>
              <a:rPr lang="ru-RU" altLang="ru-RU" sz="4000" dirty="0">
                <a:solidFill>
                  <a:srgbClr val="323D48"/>
                </a:solidFill>
                <a:latin typeface="DIN Pro Bold" panose="020B0804020101020102" pitchFamily="34" charset="-52"/>
                <a:cs typeface="DIN Pro Bold" panose="020B0804020101020102" pitchFamily="34" charset="-52"/>
              </a:rPr>
              <a:t>к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5317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ЭБ.РФ Шаблон 2021">
  <a:themeElements>
    <a:clrScheme name="ВЭБ.РФ">
      <a:dk1>
        <a:srgbClr val="000000"/>
      </a:dk1>
      <a:lt1>
        <a:srgbClr val="FFFFFF"/>
      </a:lt1>
      <a:dk2>
        <a:srgbClr val="323D48"/>
      </a:dk2>
      <a:lt2>
        <a:srgbClr val="41566D"/>
      </a:lt2>
      <a:accent1>
        <a:srgbClr val="2CB5B3"/>
      </a:accent1>
      <a:accent2>
        <a:srgbClr val="FA824C"/>
      </a:accent2>
      <a:accent3>
        <a:srgbClr val="9FD356"/>
      </a:accent3>
      <a:accent4>
        <a:srgbClr val="A80874"/>
      </a:accent4>
      <a:accent5>
        <a:srgbClr val="FF0034"/>
      </a:accent5>
      <a:accent6>
        <a:srgbClr val="A7A2A9"/>
      </a:accent6>
      <a:hlink>
        <a:srgbClr val="2EB4B4"/>
      </a:hlink>
      <a:folHlink>
        <a:srgbClr val="A6A1A9"/>
      </a:folHlink>
    </a:clrScheme>
    <a:fontScheme name="ВЭБ.РФ">
      <a:majorFont>
        <a:latin typeface="DIN Pro Cond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90000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631</Words>
  <Application>Microsoft Office PowerPoint</Application>
  <PresentationFormat>Широкоэкранный</PresentationFormat>
  <Paragraphs>136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DIN Pro Cond</vt:lpstr>
      <vt:lpstr>Wingdings</vt:lpstr>
      <vt:lpstr>DIN Pro Cond Light</vt:lpstr>
      <vt:lpstr>DIN Pro Light</vt:lpstr>
      <vt:lpstr>Navigo Light</vt:lpstr>
      <vt:lpstr>DIN Pro Regular</vt:lpstr>
      <vt:lpstr>Arial</vt:lpstr>
      <vt:lpstr>Gotham Pro Bold</vt:lpstr>
      <vt:lpstr>Tahoma</vt:lpstr>
      <vt:lpstr>Segoe UI</vt:lpstr>
      <vt:lpstr>Navigo</vt:lpstr>
      <vt:lpstr>DIN Pro Cond Bold</vt:lpstr>
      <vt:lpstr>Calibri</vt:lpstr>
      <vt:lpstr>DIN Pro Bold</vt:lpstr>
      <vt:lpstr>Navigo ExtraLight</vt:lpstr>
      <vt:lpstr>ВЭБ.РФ Шаблон 2021</vt:lpstr>
      <vt:lpstr>Презентация PowerPoint</vt:lpstr>
      <vt:lpstr>ВЭБ.РФ - ГОСУДАРСТВЕННАЯ КОРПОРАЦИЯ РАЗВИТИЯ</vt:lpstr>
      <vt:lpstr>ПРОЕКТЫ ВЭБ.РФ: ПРИОРИТЕТНЫЕ ОТРАСЛИ</vt:lpstr>
      <vt:lpstr>ФОРМЫ УЧАСТИЯ ВЭБ.РФ  В ФИНАНСИРОВАНИИ ИНФРАСТРУКТУРНЫХ ПРОЕКТОВ</vt:lpstr>
      <vt:lpstr>ВЭБ.РФ: КЛЮЧЕВЫЕ ТРЕБОВАНИЯ К ИНФРАСТРУКТУРНЫМ ПРОЕКТАМ</vt:lpstr>
      <vt:lpstr>ФАБРИКА ПРОЕКТНОГО ФИНАНСИРОВАНИЯ</vt:lpstr>
      <vt:lpstr>СТРУКТУРА ФИНАНСИРОВАНИЯ ПРОЕКТОВ ФАБРИКИ</vt:lpstr>
      <vt:lpstr>ПРИМЕР РАБОТЫ СУБСИДИИ В РАМКАХ ФАБРИКИ</vt:lpstr>
      <vt:lpstr>РЕЗУЛЬТАТЫ РАБОТЫ ФАБРИКИ ПРОЕКТНОГО ФИНАНСИРОВАНИЯ</vt:lpstr>
      <vt:lpstr>НОРМАТИВНО-ПРАВОВЫЕ АКТЫ</vt:lpstr>
      <vt:lpstr>ВАРВАРА КУДЛАЙ</vt:lpstr>
    </vt:vector>
  </TitlesOfParts>
  <Company>Внешэкономбанк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ВЭБ.РФ В ФИНАНСИРОВАНИИ ИНФРАСТРУКТУРНЫХ ПРОЕКТОВ</dc:title>
  <dc:creator>Ануфрикова Полина Михайловна</dc:creator>
  <cp:lastModifiedBy>Комова Елена Юрьевна</cp:lastModifiedBy>
  <cp:revision>238</cp:revision>
  <cp:lastPrinted>2022-09-07T10:43:22Z</cp:lastPrinted>
  <dcterms:created xsi:type="dcterms:W3CDTF">2021-01-25T06:51:45Z</dcterms:created>
  <dcterms:modified xsi:type="dcterms:W3CDTF">2022-09-07T10:43:43Z</dcterms:modified>
</cp:coreProperties>
</file>