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7" r:id="rId3"/>
    <p:sldId id="308" r:id="rId4"/>
    <p:sldId id="309" r:id="rId5"/>
    <p:sldId id="310" r:id="rId6"/>
    <p:sldId id="311" r:id="rId7"/>
    <p:sldId id="280" r:id="rId8"/>
    <p:sldId id="302" r:id="rId9"/>
    <p:sldId id="276" r:id="rId10"/>
    <p:sldId id="281" r:id="rId11"/>
    <p:sldId id="303" r:id="rId12"/>
    <p:sldId id="299" r:id="rId13"/>
    <p:sldId id="300" r:id="rId14"/>
    <p:sldId id="30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5F25"/>
    <a:srgbClr val="28C21C"/>
    <a:srgbClr val="170AC2"/>
    <a:srgbClr val="9B86E6"/>
    <a:srgbClr val="7B3A86"/>
    <a:srgbClr val="1143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hyperlink" Target="mailto:ru14@minjust.gov.ru" TargetMode="Externa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hyperlink" Target="http://www.to14.minjust.gov.ru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suslugi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62261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Garamond" pitchFamily="18" charset="0"/>
              </a:rPr>
              <a:t/>
            </a:r>
            <a:br>
              <a:rPr lang="ru-RU" sz="2400" b="1" dirty="0" smtClean="0">
                <a:latin typeface="Garamond" pitchFamily="18" charset="0"/>
              </a:rPr>
            </a:br>
            <a:r>
              <a:rPr lang="ru-RU" sz="2400" b="1" dirty="0" smtClean="0">
                <a:latin typeface="Garamond" pitchFamily="18" charset="0"/>
              </a:rPr>
              <a:t/>
            </a:r>
            <a:br>
              <a:rPr lang="ru-RU" sz="2400" b="1" dirty="0" smtClean="0">
                <a:latin typeface="Garamond" pitchFamily="18" charset="0"/>
              </a:rPr>
            </a:br>
            <a:r>
              <a:rPr lang="en-US" sz="2400" b="1" dirty="0" smtClean="0">
                <a:latin typeface="Garamond" pitchFamily="18" charset="0"/>
              </a:rPr>
              <a:t/>
            </a:r>
            <a:br>
              <a:rPr lang="en-US" sz="2400" b="1" dirty="0" smtClean="0">
                <a:latin typeface="Garamond" pitchFamily="18" charset="0"/>
              </a:rPr>
            </a:br>
            <a:r>
              <a:rPr lang="en-US" sz="2400" b="1" dirty="0" smtClean="0">
                <a:latin typeface="Garamond" pitchFamily="18" charset="0"/>
              </a:rPr>
              <a:t/>
            </a:r>
            <a:br>
              <a:rPr lang="en-US" sz="2400" b="1" dirty="0" smtClean="0">
                <a:latin typeface="Garamond" pitchFamily="18" charset="0"/>
              </a:rPr>
            </a:br>
            <a:r>
              <a:rPr lang="ru-RU" sz="2400" b="1" dirty="0" smtClean="0">
                <a:latin typeface="Garamond" pitchFamily="18" charset="0"/>
              </a:rPr>
              <a:t/>
            </a:r>
            <a:br>
              <a:rPr lang="ru-RU" sz="2400" b="1" dirty="0" smtClean="0">
                <a:latin typeface="Garamond" pitchFamily="18" charset="0"/>
              </a:rPr>
            </a:br>
            <a:r>
              <a:rPr lang="ru-RU" sz="3100" b="1" dirty="0" smtClean="0">
                <a:solidFill>
                  <a:srgbClr val="114320"/>
                </a:solidFill>
                <a:latin typeface="Garamond" pitchFamily="18" charset="0"/>
              </a:rPr>
              <a:t>Управление </a:t>
            </a:r>
            <a:br>
              <a:rPr lang="ru-RU" sz="3100" b="1" dirty="0" smtClean="0">
                <a:solidFill>
                  <a:srgbClr val="114320"/>
                </a:solidFill>
                <a:latin typeface="Garamond" pitchFamily="18" charset="0"/>
              </a:rPr>
            </a:br>
            <a:r>
              <a:rPr lang="ru-RU" sz="3100" b="1" dirty="0" smtClean="0">
                <a:solidFill>
                  <a:srgbClr val="114320"/>
                </a:solidFill>
                <a:latin typeface="Garamond" pitchFamily="18" charset="0"/>
              </a:rPr>
              <a:t>Министерства юстиции</a:t>
            </a:r>
            <a:br>
              <a:rPr lang="ru-RU" sz="3100" b="1" dirty="0" smtClean="0">
                <a:solidFill>
                  <a:srgbClr val="114320"/>
                </a:solidFill>
                <a:latin typeface="Garamond" pitchFamily="18" charset="0"/>
              </a:rPr>
            </a:br>
            <a:r>
              <a:rPr lang="ru-RU" sz="3100" b="1" dirty="0" smtClean="0">
                <a:solidFill>
                  <a:srgbClr val="114320"/>
                </a:solidFill>
                <a:latin typeface="Garamond" pitchFamily="18" charset="0"/>
              </a:rPr>
              <a:t>Российской Федерации </a:t>
            </a:r>
            <a:r>
              <a:rPr lang="en-US" sz="3100" b="1" dirty="0" smtClean="0">
                <a:solidFill>
                  <a:srgbClr val="114320"/>
                </a:solidFill>
                <a:latin typeface="Garamond" pitchFamily="18" charset="0"/>
              </a:rPr>
              <a:t/>
            </a:r>
            <a:br>
              <a:rPr lang="en-US" sz="3100" b="1" dirty="0" smtClean="0">
                <a:solidFill>
                  <a:srgbClr val="114320"/>
                </a:solidFill>
                <a:latin typeface="Garamond" pitchFamily="18" charset="0"/>
              </a:rPr>
            </a:br>
            <a:r>
              <a:rPr lang="ru-RU" sz="3100" b="1" dirty="0" smtClean="0">
                <a:solidFill>
                  <a:srgbClr val="114320"/>
                </a:solidFill>
                <a:latin typeface="Garamond" pitchFamily="18" charset="0"/>
              </a:rPr>
              <a:t>по Республике Саха (Якутия)</a:t>
            </a:r>
            <a:r>
              <a:rPr lang="ru-RU" sz="2800" b="1" dirty="0" smtClean="0">
                <a:latin typeface="Garamond" pitchFamily="18" charset="0"/>
              </a:rPr>
              <a:t/>
            </a:r>
            <a:br>
              <a:rPr lang="ru-RU" sz="2800" b="1" dirty="0" smtClean="0">
                <a:latin typeface="Garamond" pitchFamily="18" charset="0"/>
              </a:rPr>
            </a:br>
            <a:r>
              <a:rPr lang="ru-RU" sz="2800" b="1" dirty="0" smtClean="0">
                <a:latin typeface="Garamond" pitchFamily="18" charset="0"/>
              </a:rPr>
              <a:t/>
            </a:r>
            <a:br>
              <a:rPr lang="ru-RU" sz="2800" b="1" dirty="0" smtClean="0">
                <a:latin typeface="Garamond" pitchFamily="18" charset="0"/>
              </a:rPr>
            </a:br>
            <a:r>
              <a:rPr lang="ru-RU" sz="3600" b="1" dirty="0" smtClean="0">
                <a:latin typeface="Garamond" pitchFamily="18" charset="0"/>
              </a:rPr>
              <a:t>Государственная регистрация территориальных общественных самоуправлений в качестве юридических лиц</a:t>
            </a:r>
            <a:br>
              <a:rPr lang="ru-RU" sz="3600" b="1" dirty="0" smtClean="0">
                <a:latin typeface="Garamond" pitchFamily="18" charset="0"/>
              </a:rPr>
            </a:br>
            <a:r>
              <a:rPr lang="ru-RU" sz="3600" b="1" dirty="0" smtClean="0">
                <a:latin typeface="Garamond" pitchFamily="18" charset="0"/>
              </a:rPr>
              <a:t/>
            </a:r>
            <a:br>
              <a:rPr lang="ru-RU" sz="3600" b="1" dirty="0" smtClean="0">
                <a:latin typeface="Garamond" pitchFamily="18" charset="0"/>
              </a:rPr>
            </a:br>
            <a:r>
              <a:rPr lang="ru-RU" sz="2800" b="1" dirty="0" smtClean="0">
                <a:latin typeface="Garamond" pitchFamily="18" charset="0"/>
              </a:rPr>
              <a:t/>
            </a:r>
            <a:br>
              <a:rPr lang="ru-RU" sz="2800" b="1" dirty="0" smtClean="0">
                <a:latin typeface="Garamond" pitchFamily="18" charset="0"/>
              </a:rPr>
            </a:br>
            <a:endParaRPr lang="ru-RU" sz="2800" b="1" dirty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810" y="428604"/>
            <a:ext cx="1000132" cy="1090144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14353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	В силу подпункта 32 пункта 3 статьи 333.35 Налогового кодекса Российской Федерации </a:t>
            </a:r>
            <a:r>
              <a:rPr lang="ru-RU" b="1" dirty="0" smtClean="0"/>
              <a:t>государственная пошлина</a:t>
            </a:r>
            <a:r>
              <a:rPr lang="ru-RU" dirty="0" smtClean="0"/>
              <a:t> в случае совершения указанных юридически значимых действий в случаях направления в регистрирующий орган документов</a:t>
            </a:r>
            <a:r>
              <a:rPr lang="ru-RU" b="1" dirty="0" smtClean="0"/>
              <a:t> в форме электронных документов </a:t>
            </a:r>
            <a:r>
              <a:rPr lang="ru-RU" b="1" u="sng" dirty="0" smtClean="0"/>
              <a:t>не уплачивается</a:t>
            </a:r>
            <a:r>
              <a:rPr lang="ru-RU" dirty="0" smtClean="0"/>
              <a:t>, за исключением государственной регистрации политических партий и региональных отделений политических партий, государственной регистрации общероссийских общественных организаций инвалидов и отделений, являющихся их структурными подразделениями.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04088"/>
            <a:ext cx="8258204" cy="16533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Сроки оказания услуги по государственной регистрации общественного объединения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496"/>
            <a:ext cx="8258204" cy="3609980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Срок </a:t>
            </a:r>
            <a:r>
              <a:rPr lang="ru-RU" sz="2800" dirty="0" smtClean="0"/>
              <a:t>рассмотрения документов Управлением – </a:t>
            </a:r>
            <a:br>
              <a:rPr lang="ru-RU" sz="2800" dirty="0" smtClean="0"/>
            </a:br>
            <a:r>
              <a:rPr lang="ru-RU" sz="2800" dirty="0" smtClean="0"/>
              <a:t>29 календарных </a:t>
            </a:r>
            <a:r>
              <a:rPr lang="ru-RU" sz="2800" dirty="0" smtClean="0"/>
              <a:t>дней; в 2022 году – 20 </a:t>
            </a:r>
            <a:r>
              <a:rPr lang="ru-RU" sz="2800" dirty="0" err="1" smtClean="0"/>
              <a:t>к.д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algn="just"/>
            <a:r>
              <a:rPr lang="ru-RU" sz="2800" dirty="0" smtClean="0"/>
              <a:t>В случае принятия положительного решения о регистрации документы направляются в ФНС по РС(Я)</a:t>
            </a:r>
          </a:p>
          <a:p>
            <a:pPr algn="just"/>
            <a:r>
              <a:rPr lang="ru-RU" sz="2800" dirty="0" smtClean="0"/>
              <a:t>Срок внесения сведений в ЕГРЮЛ – </a:t>
            </a:r>
            <a:br>
              <a:rPr lang="ru-RU" sz="2800" dirty="0" smtClean="0"/>
            </a:br>
            <a:r>
              <a:rPr lang="ru-RU" sz="2800" dirty="0" smtClean="0"/>
              <a:t>3 </a:t>
            </a:r>
            <a:r>
              <a:rPr lang="ru-RU" sz="2800" dirty="0" smtClean="0"/>
              <a:t>рабочих </a:t>
            </a:r>
            <a:r>
              <a:rPr lang="ru-RU" sz="2800" dirty="0" smtClean="0"/>
              <a:t>дня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аницы слайда"/>
          <p:cNvGrpSpPr/>
          <p:nvPr/>
        </p:nvGrpSpPr>
        <p:grpSpPr>
          <a:xfrm flipV="1">
            <a:off x="0" y="6429396"/>
            <a:ext cx="9144000" cy="71438"/>
            <a:chOff x="0" y="714356"/>
            <a:chExt cx="9144000" cy="6143644"/>
          </a:xfrm>
        </p:grpSpPr>
        <p:sp>
          <p:nvSpPr>
            <p:cNvPr id="5" name="Нижняя граница"/>
            <p:cNvSpPr/>
            <p:nvPr/>
          </p:nvSpPr>
          <p:spPr>
            <a:xfrm>
              <a:off x="0" y="6572272"/>
              <a:ext cx="9144000" cy="28572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9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" name="Название слайда"/>
            <p:cNvSpPr txBox="1"/>
            <p:nvPr/>
          </p:nvSpPr>
          <p:spPr>
            <a:xfrm>
              <a:off x="428596" y="714356"/>
              <a:ext cx="864396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500" b="1" dirty="0"/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55A-6F02-47EC-82FD-9DD7431712BA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14282" y="1285860"/>
            <a:ext cx="8715436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5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ea typeface="Tahoma" pitchFamily="34" charset="0"/>
                <a:cs typeface="Tahoma" pitchFamily="34" charset="0"/>
              </a:rPr>
              <a:t>Информационный портал </a:t>
            </a:r>
          </a:p>
          <a:p>
            <a:pPr algn="ctr"/>
            <a:r>
              <a:rPr lang="ru-RU" sz="35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ea typeface="Tahoma" pitchFamily="34" charset="0"/>
                <a:cs typeface="Tahoma" pitchFamily="34" charset="0"/>
              </a:rPr>
              <a:t>Министерства юстиции Российской Федерации о деятельности некоммерческих организаций </a:t>
            </a:r>
            <a:endParaRPr lang="en-US" sz="35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35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ea typeface="Tahoma" pitchFamily="34" charset="0"/>
                <a:cs typeface="Tahoma" pitchFamily="34" charset="0"/>
              </a:rPr>
              <a:t>находится в сети Интернет по адресу: </a:t>
            </a:r>
          </a:p>
          <a:p>
            <a:pPr algn="ctr"/>
            <a:r>
              <a:rPr lang="en-US" sz="5000" b="1" u="sng" dirty="0" smtClean="0">
                <a:solidFill>
                  <a:srgbClr val="FF0000"/>
                </a:solidFill>
                <a:latin typeface="Garamond" pitchFamily="18" charset="0"/>
                <a:ea typeface="Tahoma" pitchFamily="34" charset="0"/>
                <a:cs typeface="Tahoma" pitchFamily="34" charset="0"/>
              </a:rPr>
              <a:t>http://unro.minjust.ru/</a:t>
            </a:r>
          </a:p>
          <a:p>
            <a:pPr algn="ctr"/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5346700"/>
          <a:ext cx="51435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CorelDRAW" r:id="rId3" imgW="4741560" imgH="1510200" progId="">
                  <p:embed/>
                </p:oleObj>
              </mc:Choice>
              <mc:Fallback>
                <p:oleObj name="CorelDRAW" r:id="rId3" imgW="4741560" imgH="15102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46700"/>
                        <a:ext cx="51435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in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731000" y="2451100"/>
          <a:ext cx="2400300" cy="439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CorelDRAW" r:id="rId5" imgW="2334960" imgH="4400640" progId="">
                  <p:embed/>
                </p:oleObj>
              </mc:Choice>
              <mc:Fallback>
                <p:oleObj name="CorelDRAW" r:id="rId5" imgW="2334960" imgH="44006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2451100"/>
                        <a:ext cx="2400300" cy="439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in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 advTm="10000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аницы слайда"/>
          <p:cNvGrpSpPr/>
          <p:nvPr/>
        </p:nvGrpSpPr>
        <p:grpSpPr>
          <a:xfrm flipV="1">
            <a:off x="0" y="6429396"/>
            <a:ext cx="9144000" cy="71438"/>
            <a:chOff x="0" y="714356"/>
            <a:chExt cx="9144000" cy="6143644"/>
          </a:xfrm>
        </p:grpSpPr>
        <p:sp>
          <p:nvSpPr>
            <p:cNvPr id="5" name="Нижняя граница"/>
            <p:cNvSpPr/>
            <p:nvPr/>
          </p:nvSpPr>
          <p:spPr>
            <a:xfrm>
              <a:off x="0" y="6572272"/>
              <a:ext cx="9144000" cy="28572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9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" name="Название слайда"/>
            <p:cNvSpPr txBox="1"/>
            <p:nvPr/>
          </p:nvSpPr>
          <p:spPr>
            <a:xfrm>
              <a:off x="428596" y="714356"/>
              <a:ext cx="864396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500" b="1" dirty="0"/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55A-6F02-47EC-82FD-9DD7431712BA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596" y="1071546"/>
            <a:ext cx="871540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Почтовый адрес: 677000, Республика Саха (Якутия), г. Якутск,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Аммосова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 д. 18</a:t>
            </a:r>
          </a:p>
          <a:p>
            <a:pPr>
              <a:buFont typeface="Arial" pitchFamily="34" charset="0"/>
              <a:buChar char="•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Адрес электронной почты: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  <a:hlinkClick r:id="rId3"/>
              </a:rPr>
              <a:t>ru14@minjust.gov.ru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Официальный сайт: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www.to14.minjust.gov.ru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5346700"/>
          <a:ext cx="51435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CorelDRAW" r:id="rId5" imgW="4741560" imgH="1510200" progId="">
                  <p:embed/>
                </p:oleObj>
              </mc:Choice>
              <mc:Fallback>
                <p:oleObj name="CorelDRAW" r:id="rId5" imgW="4741560" imgH="15102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46700"/>
                        <a:ext cx="51435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in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731000" y="2451100"/>
          <a:ext cx="2400300" cy="439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CorelDRAW" r:id="rId7" imgW="2334960" imgH="4400640" progId="">
                  <p:embed/>
                </p:oleObj>
              </mc:Choice>
              <mc:Fallback>
                <p:oleObj name="CorelDRAW" r:id="rId7" imgW="2334960" imgH="44006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2451100"/>
                        <a:ext cx="2400300" cy="439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in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428596" y="285728"/>
            <a:ext cx="8258204" cy="77554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Контактная информация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ransition advClick="0" advTm="10000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аницы слайда"/>
          <p:cNvGrpSpPr/>
          <p:nvPr/>
        </p:nvGrpSpPr>
        <p:grpSpPr>
          <a:xfrm flipV="1">
            <a:off x="0" y="6429396"/>
            <a:ext cx="9144000" cy="71438"/>
            <a:chOff x="0" y="714356"/>
            <a:chExt cx="9144000" cy="6143644"/>
          </a:xfrm>
        </p:grpSpPr>
        <p:sp>
          <p:nvSpPr>
            <p:cNvPr id="5" name="Нижняя граница"/>
            <p:cNvSpPr/>
            <p:nvPr/>
          </p:nvSpPr>
          <p:spPr>
            <a:xfrm>
              <a:off x="0" y="6572272"/>
              <a:ext cx="9144000" cy="28572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9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" name="Название слайда"/>
            <p:cNvSpPr txBox="1"/>
            <p:nvPr/>
          </p:nvSpPr>
          <p:spPr>
            <a:xfrm>
              <a:off x="428596" y="714356"/>
              <a:ext cx="864396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500" b="1" dirty="0"/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955A-6F02-47EC-82FD-9DD7431712BA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564" y="928670"/>
            <a:ext cx="871543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Телефоны отдела по делам некоммерческих  организаций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8 (4112) 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319-381, доб. 311, 312, 313, 314</a:t>
            </a:r>
            <a:endParaRPr lang="ru-RU" sz="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Telegram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8 924 865 01 90</a:t>
            </a:r>
          </a:p>
          <a:p>
            <a:pPr algn="ctr"/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5346700"/>
          <a:ext cx="51435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CorelDRAW" r:id="rId3" imgW="4741560" imgH="1510200" progId="">
                  <p:embed/>
                </p:oleObj>
              </mc:Choice>
              <mc:Fallback>
                <p:oleObj name="CorelDRAW" r:id="rId3" imgW="4741560" imgH="15102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46700"/>
                        <a:ext cx="51435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in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731000" y="2451100"/>
          <a:ext cx="2400300" cy="439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3" name="CorelDRAW" r:id="rId5" imgW="2334960" imgH="4400640" progId="">
                  <p:embed/>
                </p:oleObj>
              </mc:Choice>
              <mc:Fallback>
                <p:oleObj name="CorelDRAW" r:id="rId5" imgW="2334960" imgH="44006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2451100"/>
                        <a:ext cx="2400300" cy="439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in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 advTm="10000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00042"/>
            <a:ext cx="8219256" cy="5017190"/>
          </a:xfrm>
        </p:spPr>
        <p:txBody>
          <a:bodyPr>
            <a:normAutofit/>
          </a:bodyPr>
          <a:lstStyle/>
          <a:p>
            <a:pPr algn="ctr"/>
            <a: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>По состоянию на </a:t>
            </a:r>
            <a:r>
              <a:rPr lang="en-US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>0</a:t>
            </a:r>
            <a: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>8.09.2022</a:t>
            </a:r>
            <a: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> </a:t>
            </a:r>
            <a: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/>
            </a:r>
            <a:b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</a:br>
            <a: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>на территории Республики Саха (Якутия) </a:t>
            </a:r>
            <a: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/>
            </a:r>
            <a:b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</a:br>
            <a: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>в </a:t>
            </a:r>
            <a: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>качестве юридических лиц зарегистрировано </a:t>
            </a:r>
            <a:b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</a:br>
            <a: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>32 </a:t>
            </a:r>
            <a:r>
              <a:rPr lang="ru-RU" sz="3300" b="1" dirty="0" smtClean="0">
                <a:solidFill>
                  <a:schemeClr val="accent4">
                    <a:lumMod val="50000"/>
                  </a:schemeClr>
                </a:solidFill>
                <a:latin typeface="Garamond" pitchFamily="18" charset="0"/>
              </a:rPr>
              <a:t>территориальных общественных самоуправления </a:t>
            </a:r>
            <a:r>
              <a:rPr lang="ru-RU" sz="54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5400" b="1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34387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Особенности создания и деятельности территориального общественного самоуправления регламентированы специальным законом 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Федеральный закон от 06.10.2003 № 131-ФЗ </a:t>
            </a:r>
            <a:br>
              <a:rPr lang="ru-RU" dirty="0"/>
            </a:br>
            <a:r>
              <a:rPr lang="ru-RU" dirty="0"/>
              <a:t>«Об общих принципах организации местного самоуправления в Российской Федерации</a:t>
            </a:r>
            <a:r>
              <a:rPr lang="ru-RU" dirty="0" smtClean="0"/>
              <a:t>»,</a:t>
            </a:r>
          </a:p>
          <a:p>
            <a:pPr marL="0" indent="0" algn="just">
              <a:buNone/>
            </a:pPr>
            <a:r>
              <a:rPr lang="ru-RU" dirty="0" smtClean="0"/>
              <a:t>в частности, статьей 27 указанного ФЗ.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966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ЧТО ТАКОЕ ТОС?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Территориальное общественное самоуправление (ТОС) - </a:t>
            </a:r>
            <a:r>
              <a:rPr lang="ru-RU" b="1" dirty="0" smtClean="0"/>
              <a:t>самоорганизация </a:t>
            </a:r>
            <a:r>
              <a:rPr lang="ru-RU" b="1" dirty="0"/>
              <a:t>граждан </a:t>
            </a:r>
            <a:r>
              <a:rPr lang="ru-RU" dirty="0"/>
              <a:t>по месту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их </a:t>
            </a:r>
            <a:r>
              <a:rPr lang="ru-RU" dirty="0"/>
              <a:t>жительства на части территории поселения, внутригородской территории города федерального значения, муниципального округа, городского округа, внутригородского района, а также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/>
              <a:t>расположенных на межселенной территории населенных пунктах (либо на части их территории) </a:t>
            </a:r>
            <a:r>
              <a:rPr lang="ru-RU" b="1" dirty="0"/>
              <a:t>для самостоятельного и под свою ответственность осуществления собственных инициатив по вопросам местного значения.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573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04088"/>
            <a:ext cx="8219256" cy="924712"/>
          </a:xfrm>
        </p:spPr>
        <p:txBody>
          <a:bodyPr/>
          <a:lstStyle/>
          <a:p>
            <a:pPr algn="ctr"/>
            <a:r>
              <a:rPr lang="ru-RU" dirty="0" smtClean="0"/>
              <a:t>Границы ТОС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Границы ТОС устанавливаются по предложению населения, </a:t>
            </a:r>
            <a:r>
              <a:rPr lang="ru-RU" dirty="0"/>
              <a:t>проживающего на соответствующей территории, представительным </a:t>
            </a:r>
            <a:r>
              <a:rPr lang="ru-RU" dirty="0" smtClean="0"/>
              <a:t>органом поселения</a:t>
            </a:r>
            <a:r>
              <a:rPr lang="ru-RU" dirty="0"/>
              <a:t>, внутригородской территории города федерального значения, муниципального округа, городского округа, внутригородского района, а в расположенных на межселенной территории населенных пунктах (либо на части их территории) - представительным органом муниципального района.</a:t>
            </a:r>
          </a:p>
          <a:p>
            <a:pPr marL="0" indent="0" algn="just">
              <a:buNone/>
            </a:pPr>
            <a:endParaRPr lang="ru-RU" dirty="0" smtClean="0"/>
          </a:p>
          <a:p>
            <a:r>
              <a:rPr lang="ru-RU" dirty="0" smtClean="0"/>
              <a:t>Подъезд МКД;</a:t>
            </a:r>
          </a:p>
          <a:p>
            <a:r>
              <a:rPr lang="ru-RU" dirty="0" smtClean="0"/>
              <a:t>МКД;</a:t>
            </a:r>
          </a:p>
          <a:p>
            <a:r>
              <a:rPr lang="ru-RU" dirty="0" smtClean="0"/>
              <a:t>Группа жилых домов;</a:t>
            </a:r>
          </a:p>
          <a:p>
            <a:r>
              <a:rPr lang="ru-RU" dirty="0" smtClean="0"/>
              <a:t>Жилой микрорайон;</a:t>
            </a:r>
          </a:p>
          <a:p>
            <a:r>
              <a:rPr lang="ru-RU" dirty="0" smtClean="0"/>
              <a:t>Сельский населенный пункт;</a:t>
            </a:r>
          </a:p>
          <a:p>
            <a:r>
              <a:rPr lang="ru-RU" dirty="0" smtClean="0"/>
              <a:t>Иные территории.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996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91264" cy="7943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Этапы создания ТОС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 smtClean="0"/>
              <a:t>I </a:t>
            </a:r>
            <a:r>
              <a:rPr lang="ru-RU" b="1" dirty="0" smtClean="0"/>
              <a:t>этап:</a:t>
            </a:r>
            <a:r>
              <a:rPr lang="ru-RU" dirty="0" smtClean="0"/>
              <a:t> проведение учредительного собрания.</a:t>
            </a:r>
          </a:p>
          <a:p>
            <a:pPr marL="0" indent="0" algn="just">
              <a:buNone/>
            </a:pPr>
            <a:r>
              <a:rPr lang="en-US" b="1" dirty="0" smtClean="0"/>
              <a:t>II</a:t>
            </a:r>
            <a:r>
              <a:rPr lang="ru-RU" b="1" dirty="0" smtClean="0"/>
              <a:t> этап: </a:t>
            </a:r>
            <a:r>
              <a:rPr lang="ru-RU" dirty="0" smtClean="0"/>
              <a:t>регистрация устава ТОС уполномоченным органом МСУ, в административно-территориальные границы которого входит территория, где образовывается ТОС.</a:t>
            </a:r>
          </a:p>
          <a:p>
            <a:pPr marL="0" indent="0" algn="just">
              <a:buNone/>
            </a:pPr>
            <a:r>
              <a:rPr lang="ru-RU" dirty="0" smtClean="0"/>
              <a:t>Порядок регистрации устава ТОС определяется уставом МО и/или НПА представительного органа МО.</a:t>
            </a:r>
          </a:p>
          <a:p>
            <a:pPr marL="0" indent="0" algn="just">
              <a:buNone/>
            </a:pPr>
            <a:r>
              <a:rPr lang="ru-RU" dirty="0" smtClean="0"/>
              <a:t>ТОС считается учрежденным с момента регистрации устава.</a:t>
            </a:r>
            <a:endParaRPr lang="en-US" dirty="0" smtClean="0"/>
          </a:p>
          <a:p>
            <a:pPr marL="0" indent="0" algn="just">
              <a:buNone/>
            </a:pPr>
            <a:r>
              <a:rPr lang="en-US" b="1" dirty="0" smtClean="0"/>
              <a:t>III</a:t>
            </a:r>
            <a:r>
              <a:rPr lang="ru-RU" b="1" dirty="0" smtClean="0"/>
              <a:t> этап: </a:t>
            </a:r>
            <a:r>
              <a:rPr lang="ru-RU" dirty="0" smtClean="0"/>
              <a:t>приобретение ТОС правоспособности юридического лица – регистрация в территориальном органе Минюста России.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709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04088"/>
            <a:ext cx="8258204" cy="93896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+mn-lt"/>
              </a:rPr>
              <a:t>Перечень документов для регистрации создания</a:t>
            </a:r>
            <a:endParaRPr lang="ru-RU" sz="40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Заявление по форме Р11001 </a:t>
            </a:r>
            <a:r>
              <a:rPr lang="ru-RU" dirty="0" smtClean="0"/>
              <a:t>в 2 экземплярах;</a:t>
            </a:r>
          </a:p>
          <a:p>
            <a:r>
              <a:rPr lang="ru-RU" b="1" dirty="0" smtClean="0"/>
              <a:t>Решение о создании </a:t>
            </a:r>
            <a:r>
              <a:rPr lang="ru-RU" dirty="0" smtClean="0"/>
              <a:t>(протокол, выписка из протокола) в 2 экземплярах;</a:t>
            </a:r>
          </a:p>
          <a:p>
            <a:r>
              <a:rPr lang="ru-RU" b="1" dirty="0" smtClean="0"/>
              <a:t>Устав</a:t>
            </a:r>
            <a:r>
              <a:rPr lang="ru-RU" dirty="0" smtClean="0"/>
              <a:t> в 3 экземплярах, один из которых не прошит</a:t>
            </a:r>
          </a:p>
          <a:p>
            <a:pPr algn="just">
              <a:buNone/>
            </a:pPr>
            <a:r>
              <a:rPr lang="ru-RU" dirty="0" smtClean="0"/>
              <a:t>		Государственная регистрация юридического лица облагается государственной пошлиной </a:t>
            </a:r>
            <a:br>
              <a:rPr lang="ru-RU" dirty="0" smtClean="0"/>
            </a:br>
            <a:r>
              <a:rPr lang="ru-RU" dirty="0" smtClean="0"/>
              <a:t>в размере 4 000 рублей.</a:t>
            </a:r>
          </a:p>
          <a:p>
            <a:pPr algn="just">
              <a:buNone/>
            </a:pPr>
            <a:r>
              <a:rPr lang="ru-RU" dirty="0" smtClean="0"/>
              <a:t>		Все документы должны быть прошиты, пронумерованы, заверены подписью заявителя на обороте.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500" dirty="0" smtClean="0">
                <a:latin typeface="+mn-lt"/>
              </a:rPr>
              <a:t>Заявление о </a:t>
            </a:r>
            <a:r>
              <a:rPr lang="ru-RU" sz="3500" dirty="0" err="1" smtClean="0">
                <a:latin typeface="+mn-lt"/>
              </a:rPr>
              <a:t>госрегистрации</a:t>
            </a:r>
            <a:r>
              <a:rPr lang="ru-RU" sz="3500" dirty="0" smtClean="0">
                <a:latin typeface="+mn-lt"/>
              </a:rPr>
              <a:t> оформляется в соответствии с </a:t>
            </a:r>
            <a:endParaRPr lang="ru-RU" sz="35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357430"/>
            <a:ext cx="8258204" cy="375285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200" dirty="0" smtClean="0"/>
              <a:t>Приказом ФНС России от 31.08.2020 </a:t>
            </a:r>
            <a:br>
              <a:rPr lang="ru-RU" sz="3200" dirty="0" smtClean="0"/>
            </a:br>
            <a:r>
              <a:rPr lang="ru-RU" sz="3200" dirty="0" smtClean="0"/>
              <a:t>№ ЕД-7-14/617@</a:t>
            </a:r>
          </a:p>
          <a:p>
            <a:pPr algn="ctr">
              <a:buNone/>
            </a:pPr>
            <a:r>
              <a:rPr lang="ru-RU" sz="3200" dirty="0" smtClean="0"/>
              <a:t>«Об утверждении форм и требований к оформлению документов, представляемых в регистрирующий орган при государственной регистрации юридических лиц, индивидуальных предпринимателей и крестьянских (фермерских) хозяйств»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04088"/>
            <a:ext cx="8258204" cy="79608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Способы </a:t>
            </a:r>
            <a:r>
              <a:rPr lang="ru-RU" sz="4000" dirty="0" smtClean="0"/>
              <a:t>представления</a:t>
            </a:r>
            <a:r>
              <a:rPr lang="ru-RU" sz="4000" dirty="0" smtClean="0"/>
              <a:t> </a:t>
            </a:r>
            <a:r>
              <a:rPr lang="ru-RU" sz="4000" dirty="0" smtClean="0"/>
              <a:t>документов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500" dirty="0" smtClean="0"/>
              <a:t> Лично по </a:t>
            </a:r>
            <a:r>
              <a:rPr lang="ru-RU" sz="3500" dirty="0" smtClean="0"/>
              <a:t>адресу: </a:t>
            </a:r>
            <a:r>
              <a:rPr lang="ru-RU" sz="3500" dirty="0"/>
              <a:t>г. Якутск, ул. </a:t>
            </a:r>
            <a:r>
              <a:rPr lang="ru-RU" sz="3500" dirty="0" err="1"/>
              <a:t>Аммосова</a:t>
            </a:r>
            <a:r>
              <a:rPr lang="ru-RU" sz="3500" dirty="0"/>
              <a:t>, д. </a:t>
            </a:r>
            <a:r>
              <a:rPr lang="ru-RU" sz="3500" dirty="0" smtClean="0"/>
              <a:t>18, </a:t>
            </a:r>
            <a:r>
              <a:rPr lang="ru-RU" sz="3500" dirty="0" err="1" smtClean="0"/>
              <a:t>каб</a:t>
            </a:r>
            <a:r>
              <a:rPr lang="ru-RU" sz="3500" dirty="0" smtClean="0"/>
              <a:t>. 100 по графику приема граждан;</a:t>
            </a:r>
            <a:endParaRPr lang="ru-RU" sz="3500" dirty="0" smtClean="0"/>
          </a:p>
          <a:p>
            <a:r>
              <a:rPr lang="ru-RU" sz="3500" dirty="0" smtClean="0"/>
              <a:t>Почтовым </a:t>
            </a:r>
            <a:r>
              <a:rPr lang="ru-RU" sz="3500" dirty="0" smtClean="0"/>
              <a:t>отправлением с описью вложения по адресу: 677000, </a:t>
            </a:r>
            <a:br>
              <a:rPr lang="ru-RU" sz="3500" dirty="0" smtClean="0"/>
            </a:br>
            <a:r>
              <a:rPr lang="ru-RU" sz="3500" dirty="0" smtClean="0"/>
              <a:t>г. Якутск, ул. </a:t>
            </a:r>
            <a:r>
              <a:rPr lang="ru-RU" sz="3500" dirty="0" err="1" smtClean="0"/>
              <a:t>Аммосова</a:t>
            </a:r>
            <a:r>
              <a:rPr lang="ru-RU" sz="3500" dirty="0" smtClean="0"/>
              <a:t>, д. 18;</a:t>
            </a:r>
          </a:p>
          <a:p>
            <a:r>
              <a:rPr lang="ru-RU" sz="3500" dirty="0" smtClean="0"/>
              <a:t>В </a:t>
            </a:r>
            <a:r>
              <a:rPr lang="ru-RU" sz="3500" dirty="0" smtClean="0"/>
              <a:t>виде электронных документов через портал государственных услуг</a:t>
            </a:r>
            <a:r>
              <a:rPr lang="en-US" sz="3500" dirty="0" smtClean="0"/>
              <a:t> -</a:t>
            </a:r>
            <a:r>
              <a:rPr lang="ru-RU" sz="3500" dirty="0" smtClean="0"/>
              <a:t> </a:t>
            </a:r>
            <a:r>
              <a:rPr lang="en-US" sz="3500" dirty="0" smtClean="0">
                <a:hlinkClick r:id="rId2"/>
              </a:rPr>
              <a:t>www.gosuslugi.ru</a:t>
            </a:r>
            <a:r>
              <a:rPr lang="ru-RU" sz="3500" dirty="0" smtClean="0"/>
              <a:t>. При </a:t>
            </a:r>
            <a:r>
              <a:rPr lang="ru-RU" sz="3500" dirty="0" smtClean="0"/>
              <a:t>наличии </a:t>
            </a:r>
            <a:r>
              <a:rPr lang="ru-RU" sz="3500" dirty="0" smtClean="0"/>
              <a:t>квалифицированной ЭЦП.</a:t>
            </a:r>
            <a:endParaRPr lang="ru-RU" sz="35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BBB59"/>
      </a:accent1>
      <a:accent2>
        <a:srgbClr val="9BBB5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2658</TotalTime>
  <Words>274</Words>
  <Application>Microsoft Office PowerPoint</Application>
  <PresentationFormat>Экран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Поток</vt:lpstr>
      <vt:lpstr>CorelDRAW</vt:lpstr>
      <vt:lpstr>     Управление  Министерства юстиции Российской Федерации  по Республике Саха (Якутия)  Государственная регистрация территориальных общественных самоуправлений в качестве юридических лиц   </vt:lpstr>
      <vt:lpstr>По состоянию на 08.09.2022  на территории Республики Саха (Якутия)  в качестве юридических лиц зарегистрировано  32 территориальных общественных самоуправления  </vt:lpstr>
      <vt:lpstr>Презентация PowerPoint</vt:lpstr>
      <vt:lpstr>ЧТО ТАКОЕ ТОС?</vt:lpstr>
      <vt:lpstr>Границы ТОС</vt:lpstr>
      <vt:lpstr>Этапы создания ТОС</vt:lpstr>
      <vt:lpstr>Перечень документов для регистрации создания</vt:lpstr>
      <vt:lpstr>Заявление о госрегистрации оформляется в соответствии с </vt:lpstr>
      <vt:lpstr>Способы представления документов</vt:lpstr>
      <vt:lpstr>Презентация PowerPoint</vt:lpstr>
      <vt:lpstr>Сроки оказания услуги по государственной регистрации общественного объединения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Министерства Российской Федерации по Республике Саха (Якутия)  ДОКЛАД начальника отдела по делам некоммерческих организаций Борисовой Айталины Борисовны  «Об актуальных вопросах, возникающих при предоставлении государственных услуг в сфере некоммерческих организаций и осуществлении контроля их деятельности»</dc:title>
  <dc:creator>Варвара Егорова</dc:creator>
  <cp:lastModifiedBy>Ольга Стручкова</cp:lastModifiedBy>
  <cp:revision>203</cp:revision>
  <dcterms:created xsi:type="dcterms:W3CDTF">2018-10-25T01:14:53Z</dcterms:created>
  <dcterms:modified xsi:type="dcterms:W3CDTF">2022-09-07T02:13:14Z</dcterms:modified>
</cp:coreProperties>
</file>