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8" r:id="rId2"/>
    <p:sldId id="257" r:id="rId3"/>
    <p:sldId id="259" r:id="rId4"/>
    <p:sldId id="267" r:id="rId5"/>
    <p:sldId id="260" r:id="rId6"/>
    <p:sldId id="261" r:id="rId7"/>
    <p:sldId id="263" r:id="rId8"/>
    <p:sldId id="268" r:id="rId9"/>
    <p:sldId id="265" r:id="rId10"/>
    <p:sldId id="264" r:id="rId11"/>
    <p:sldId id="266" r:id="rId12"/>
    <p:sldId id="269" r:id="rId13"/>
    <p:sldId id="270" r:id="rId14"/>
    <p:sldId id="271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6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образованием юридического лица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ТОС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2-49A3-83EE-9E3FDC5E7E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образования юридического лица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ТОС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2-49A3-83EE-9E3FDC5E7E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Инициативные группы, желающих создать ТОС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ТОС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2-49A3-83EE-9E3FDC5E7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2647343"/>
        <c:axId val="712647759"/>
        <c:axId val="0"/>
      </c:bar3DChart>
      <c:catAx>
        <c:axId val="71264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2647759"/>
        <c:crosses val="autoZero"/>
        <c:auto val="1"/>
        <c:lblAlgn val="ctr"/>
        <c:lblOffset val="100"/>
        <c:noMultiLvlLbl val="0"/>
      </c:catAx>
      <c:valAx>
        <c:axId val="712647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264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919296009156557E-2"/>
          <c:y val="0.82934482819455801"/>
          <c:w val="0.95447551867321023"/>
          <c:h val="0.15571812498897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Число, зарегистрированных ТОС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C-47B5-99FA-C7F1664B4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007535"/>
        <c:axId val="257012111"/>
      </c:barChart>
      <c:catAx>
        <c:axId val="25700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7012111"/>
        <c:crosses val="autoZero"/>
        <c:auto val="1"/>
        <c:lblAlgn val="ctr"/>
        <c:lblOffset val="100"/>
        <c:noMultiLvlLbl val="0"/>
      </c:catAx>
      <c:valAx>
        <c:axId val="25701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700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9573538709122"/>
          <c:y val="1.9464934826222021E-2"/>
          <c:w val="0.75582226947908882"/>
          <c:h val="0.63299903832437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Инициативная группа граждан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Автодорожный округ</c:v>
                </c:pt>
                <c:pt idx="1">
                  <c:v>Гагаринский округ</c:v>
                </c:pt>
                <c:pt idx="2">
                  <c:v>Губинский округ</c:v>
                </c:pt>
                <c:pt idx="3">
                  <c:v>Октябрьский округ</c:v>
                </c:pt>
                <c:pt idx="4">
                  <c:v>Промышленный округ</c:v>
                </c:pt>
                <c:pt idx="5">
                  <c:v>Сайсарский округ</c:v>
                </c:pt>
                <c:pt idx="6">
                  <c:v>Строительный округ</c:v>
                </c:pt>
                <c:pt idx="7">
                  <c:v>Центральный округ</c:v>
                </c:pt>
                <c:pt idx="8">
                  <c:v>мкр. Кангалассы</c:v>
                </c:pt>
                <c:pt idx="9">
                  <c:v>мкр. Марха</c:v>
                </c:pt>
                <c:pt idx="10">
                  <c:v>с.Табага</c:v>
                </c:pt>
                <c:pt idx="11">
                  <c:v>с.Пригородный</c:v>
                </c:pt>
                <c:pt idx="12">
                  <c:v>с.Хатассы</c:v>
                </c:pt>
                <c:pt idx="13">
                  <c:v>Тулагино-Кильдямский наслег</c:v>
                </c:pt>
                <c:pt idx="14">
                  <c:v>с. Маган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7-44F5-AE1E-4734F443B3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Действующее ТОС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Автодорожный округ</c:v>
                </c:pt>
                <c:pt idx="1">
                  <c:v>Гагаринский округ</c:v>
                </c:pt>
                <c:pt idx="2">
                  <c:v>Губинский округ</c:v>
                </c:pt>
                <c:pt idx="3">
                  <c:v>Октябрьский округ</c:v>
                </c:pt>
                <c:pt idx="4">
                  <c:v>Промышленный округ</c:v>
                </c:pt>
                <c:pt idx="5">
                  <c:v>Сайсарский округ</c:v>
                </c:pt>
                <c:pt idx="6">
                  <c:v>Строительный округ</c:v>
                </c:pt>
                <c:pt idx="7">
                  <c:v>Центральный округ</c:v>
                </c:pt>
                <c:pt idx="8">
                  <c:v>мкр. Кангалассы</c:v>
                </c:pt>
                <c:pt idx="9">
                  <c:v>мкр. Марха</c:v>
                </c:pt>
                <c:pt idx="10">
                  <c:v>с.Табага</c:v>
                </c:pt>
                <c:pt idx="11">
                  <c:v>с.Пригородный</c:v>
                </c:pt>
                <c:pt idx="12">
                  <c:v>с.Хатассы</c:v>
                </c:pt>
                <c:pt idx="13">
                  <c:v>Тулагино-Кильдямский наслег</c:v>
                </c:pt>
                <c:pt idx="14">
                  <c:v>с. Маган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7-44F5-AE1E-4734F443B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009199"/>
        <c:axId val="257012527"/>
      </c:barChart>
      <c:catAx>
        <c:axId val="25700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012527"/>
        <c:crosses val="autoZero"/>
        <c:auto val="1"/>
        <c:lblAlgn val="ctr"/>
        <c:lblOffset val="100"/>
        <c:noMultiLvlLbl val="0"/>
      </c:catAx>
      <c:valAx>
        <c:axId val="25701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0091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30639617823402"/>
          <c:y val="4.9169093589328729E-2"/>
          <c:w val="0.47789010899749707"/>
          <c:h val="4.3658540970049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8399C-AE37-45C2-A8BB-E7F005F80C40}" type="doc">
      <dgm:prSet loTypeId="urn:microsoft.com/office/officeart/2005/8/layout/pyramid2" loCatId="pyramid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E47A131C-8E20-417D-A4CD-ED4DBCC6088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Устава ТОС, распоряжением Окружной администрации города Якутска, внесения в Реестр ТОС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11825-8A98-40D4-B498-7C9850CCB13F}" type="parTrans" cxnId="{E2102E3A-DE5E-4870-865A-CF2D2D7C3CDB}">
      <dgm:prSet/>
      <dgm:spPr/>
      <dgm:t>
        <a:bodyPr/>
        <a:lstStyle/>
        <a:p>
          <a:endParaRPr lang="ru-RU"/>
        </a:p>
      </dgm:t>
    </dgm:pt>
    <dgm:pt modelId="{71FE4F71-A13D-44E1-9725-A1BB563E2DD3}" type="sibTrans" cxnId="{E2102E3A-DE5E-4870-865A-CF2D2D7C3CDB}">
      <dgm:prSet/>
      <dgm:spPr/>
      <dgm:t>
        <a:bodyPr/>
        <a:lstStyle/>
        <a:p>
          <a:endParaRPr lang="ru-RU"/>
        </a:p>
      </dgm:t>
    </dgm:pt>
    <dgm:pt modelId="{BBD3CC7E-0D19-4B71-BA33-108F676ADB3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границ ТОС, решением Якутской городской Думы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B47A1-C0FD-4170-AB08-C08587877805}" type="parTrans" cxnId="{FDB68DE8-F686-4E7B-9AB0-8DE9D201C553}">
      <dgm:prSet/>
      <dgm:spPr/>
      <dgm:t>
        <a:bodyPr/>
        <a:lstStyle/>
        <a:p>
          <a:endParaRPr lang="ru-RU"/>
        </a:p>
      </dgm:t>
    </dgm:pt>
    <dgm:pt modelId="{5808A16B-7954-4001-8D04-B8DBA98A7C32}" type="sibTrans" cxnId="{FDB68DE8-F686-4E7B-9AB0-8DE9D201C553}">
      <dgm:prSet/>
      <dgm:spPr/>
      <dgm:t>
        <a:bodyPr/>
        <a:lstStyle/>
        <a:p>
          <a:endParaRPr lang="ru-RU"/>
        </a:p>
      </dgm:t>
    </dgm:pt>
    <dgm:pt modelId="{6F9AE652-E610-40DF-BB92-761D31DA34D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Выявление, создание, поддержка инициативных групп граждан (методическое сопровождение, консультация)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3DB0D-ABE0-4210-8232-0A8EDECAAA75}" type="parTrans" cxnId="{2B85F5F4-02BE-4B87-82CD-D330930B929A}">
      <dgm:prSet/>
      <dgm:spPr/>
      <dgm:t>
        <a:bodyPr/>
        <a:lstStyle/>
        <a:p>
          <a:endParaRPr lang="ru-RU"/>
        </a:p>
      </dgm:t>
    </dgm:pt>
    <dgm:pt modelId="{C1816F95-62DE-47F1-BC8F-5D07BCF3CC4F}" type="sibTrans" cxnId="{2B85F5F4-02BE-4B87-82CD-D330930B929A}">
      <dgm:prSet/>
      <dgm:spPr/>
      <dgm:t>
        <a:bodyPr/>
        <a:lstStyle/>
        <a:p>
          <a:endParaRPr lang="ru-RU"/>
        </a:p>
      </dgm:t>
    </dgm:pt>
    <dgm:pt modelId="{F8E55752-71D3-489F-8FED-321990A5425A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Информационно-разъяснительная работа с населением (СМИ, семинары, круглые столы)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DEDD6-74EA-4C1C-B52A-64237049D72B}" type="parTrans" cxnId="{36542E28-69A0-4752-8615-2AF676C80C8F}">
      <dgm:prSet/>
      <dgm:spPr/>
      <dgm:t>
        <a:bodyPr/>
        <a:lstStyle/>
        <a:p>
          <a:endParaRPr lang="ru-RU"/>
        </a:p>
      </dgm:t>
    </dgm:pt>
    <dgm:pt modelId="{90C5F560-461E-4B2B-870E-259A668FDC88}" type="sibTrans" cxnId="{36542E28-69A0-4752-8615-2AF676C80C8F}">
      <dgm:prSet/>
      <dgm:spPr/>
      <dgm:t>
        <a:bodyPr/>
        <a:lstStyle/>
        <a:p>
          <a:endParaRPr lang="ru-RU"/>
        </a:p>
      </dgm:t>
    </dgm:pt>
    <dgm:pt modelId="{95DA74CA-0375-4C0A-8395-959B16CD1884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ct val="35000"/>
            </a:spcAft>
          </a:pP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регистрация ТОС в качестве юридического лица</a:t>
          </a:r>
        </a:p>
        <a:p>
          <a:pPr marL="0"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Управлении Министерства юстиции РФ по РС (Я) </a:t>
          </a:r>
        </a:p>
        <a:p>
          <a:pPr>
            <a:spcAft>
              <a:spcPct val="35000"/>
            </a:spcAft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1DB2C-0431-4B97-AC94-56815F85D3E6}" type="parTrans" cxnId="{B899EB91-1326-4D87-81FE-3051FA253C2A}">
      <dgm:prSet/>
      <dgm:spPr/>
      <dgm:t>
        <a:bodyPr/>
        <a:lstStyle/>
        <a:p>
          <a:endParaRPr lang="ru-RU"/>
        </a:p>
      </dgm:t>
    </dgm:pt>
    <dgm:pt modelId="{CCB98B7C-D95F-41C6-AE7F-5A90B70BB252}" type="sibTrans" cxnId="{B899EB91-1326-4D87-81FE-3051FA253C2A}">
      <dgm:prSet/>
      <dgm:spPr/>
      <dgm:t>
        <a:bodyPr/>
        <a:lstStyle/>
        <a:p>
          <a:endParaRPr lang="ru-RU"/>
        </a:p>
      </dgm:t>
    </dgm:pt>
    <dgm:pt modelId="{0C5687C4-3506-41F5-98A2-CE46FBB9F4A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поддержка ТОС грантами в форме субсидий</a:t>
          </a:r>
        </a:p>
      </dgm:t>
    </dgm:pt>
    <dgm:pt modelId="{17E05EA6-8E31-4B1E-9E5F-21A88DDA5863}" type="parTrans" cxnId="{726AEC11-E215-44A5-84E6-21F88DB18D01}">
      <dgm:prSet/>
      <dgm:spPr/>
      <dgm:t>
        <a:bodyPr/>
        <a:lstStyle/>
        <a:p>
          <a:endParaRPr lang="ru-RU"/>
        </a:p>
      </dgm:t>
    </dgm:pt>
    <dgm:pt modelId="{236D77C1-0E78-40D4-A98A-7395CC8CB5C7}" type="sibTrans" cxnId="{726AEC11-E215-44A5-84E6-21F88DB18D01}">
      <dgm:prSet/>
      <dgm:spPr/>
      <dgm:t>
        <a:bodyPr/>
        <a:lstStyle/>
        <a:p>
          <a:endParaRPr lang="ru-RU"/>
        </a:p>
      </dgm:t>
    </dgm:pt>
    <dgm:pt modelId="{3D9110E0-4370-4212-8F61-E928AB2FFEA0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реализация Планов мероприятий ТОС </a:t>
          </a:r>
        </a:p>
      </dgm:t>
    </dgm:pt>
    <dgm:pt modelId="{8AC75384-847C-40AA-AEE0-90533F68528A}" type="parTrans" cxnId="{C4E7B65D-0216-46FD-8233-DD43C33054FF}">
      <dgm:prSet/>
      <dgm:spPr/>
      <dgm:t>
        <a:bodyPr/>
        <a:lstStyle/>
        <a:p>
          <a:endParaRPr lang="ru-RU"/>
        </a:p>
      </dgm:t>
    </dgm:pt>
    <dgm:pt modelId="{DB26C7F1-2635-4376-B4D1-6BC7B7F30AAE}" type="sibTrans" cxnId="{C4E7B65D-0216-46FD-8233-DD43C33054FF}">
      <dgm:prSet/>
      <dgm:spPr/>
      <dgm:t>
        <a:bodyPr/>
        <a:lstStyle/>
        <a:p>
          <a:endParaRPr lang="ru-RU"/>
        </a:p>
      </dgm:t>
    </dgm:pt>
    <dgm:pt modelId="{4A21182F-620B-4892-A852-064C26833C0A}" type="pres">
      <dgm:prSet presAssocID="{7018399C-AE37-45C2-A8BB-E7F005F80C4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835690-3BD9-4843-A088-DC25DE48567A}" type="pres">
      <dgm:prSet presAssocID="{7018399C-AE37-45C2-A8BB-E7F005F80C40}" presName="pyramid" presStyleLbl="node1" presStyleIdx="0" presStyleCnt="1" custLinFactNeighborX="-41749"/>
      <dgm:spPr/>
    </dgm:pt>
    <dgm:pt modelId="{E8594CEF-9646-4D87-8902-368BA17312BC}" type="pres">
      <dgm:prSet presAssocID="{7018399C-AE37-45C2-A8BB-E7F005F80C40}" presName="theList" presStyleCnt="0"/>
      <dgm:spPr/>
    </dgm:pt>
    <dgm:pt modelId="{B41A5B74-694B-48DC-8737-8EBE51184F44}" type="pres">
      <dgm:prSet presAssocID="{E47A131C-8E20-417D-A4CD-ED4DBCC60880}" presName="aNode" presStyleLbl="fgAcc1" presStyleIdx="0" presStyleCnt="7" custScaleX="227546" custLinFactY="314788" custLinFactNeighborX="3186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FC8F9-05DD-412A-8F6D-EE703DF5FF86}" type="pres">
      <dgm:prSet presAssocID="{E47A131C-8E20-417D-A4CD-ED4DBCC60880}" presName="aSpace" presStyleCnt="0"/>
      <dgm:spPr/>
    </dgm:pt>
    <dgm:pt modelId="{CCAC2534-B25E-4B11-8879-8E0263B93E85}" type="pres">
      <dgm:prSet presAssocID="{BBD3CC7E-0D19-4B71-BA33-108F676ADB38}" presName="aNode" presStyleLbl="fgAcc1" presStyleIdx="1" presStyleCnt="7" custScaleX="228303" custLinFactY="331279" custLinFactNeighborX="2588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CAC04-9398-420E-AE8E-633D12F7607E}" type="pres">
      <dgm:prSet presAssocID="{BBD3CC7E-0D19-4B71-BA33-108F676ADB38}" presName="aSpace" presStyleCnt="0"/>
      <dgm:spPr/>
    </dgm:pt>
    <dgm:pt modelId="{021E2254-424F-4ABB-9BAC-5F7961CBA735}" type="pres">
      <dgm:prSet presAssocID="{6F9AE652-E610-40DF-BB92-761D31DA34DB}" presName="aNode" presStyleLbl="fgAcc1" presStyleIdx="2" presStyleCnt="7" custScaleX="229014" custScaleY="89786" custLinFactY="347779" custLinFactNeighborX="2452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BDE36-2414-4F8F-9EEF-C7C0177B446C}" type="pres">
      <dgm:prSet presAssocID="{6F9AE652-E610-40DF-BB92-761D31DA34DB}" presName="aSpace" presStyleCnt="0"/>
      <dgm:spPr/>
    </dgm:pt>
    <dgm:pt modelId="{73774A8D-15DC-4144-90AD-73A301C635CB}" type="pres">
      <dgm:prSet presAssocID="{F8E55752-71D3-489F-8FED-321990A5425A}" presName="aNode" presStyleLbl="fgAcc1" presStyleIdx="3" presStyleCnt="7" custScaleX="228064" custLinFactY="372277" custLinFactNeighborX="2927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09BB7-83C8-4561-AA9B-6C11B41BC0B6}" type="pres">
      <dgm:prSet presAssocID="{F8E55752-71D3-489F-8FED-321990A5425A}" presName="aSpace" presStyleCnt="0"/>
      <dgm:spPr/>
    </dgm:pt>
    <dgm:pt modelId="{A473995F-3611-4205-BD5A-B35171B97AE6}" type="pres">
      <dgm:prSet presAssocID="{95DA74CA-0375-4C0A-8395-959B16CD1884}" presName="aNode" presStyleLbl="fgAcc1" presStyleIdx="4" presStyleCnt="7" custScaleX="225124" custLinFactY="-176079" custLinFactNeighborX="389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11D07-1967-4BEF-A83A-2325D0061CE0}" type="pres">
      <dgm:prSet presAssocID="{95DA74CA-0375-4C0A-8395-959B16CD1884}" presName="aSpace" presStyleCnt="0"/>
      <dgm:spPr/>
    </dgm:pt>
    <dgm:pt modelId="{9385F7FB-AEEF-4A35-97EF-781ACAD340D3}" type="pres">
      <dgm:prSet presAssocID="{0C5687C4-3506-41F5-98A2-CE46FBB9F4A1}" presName="aNode" presStyleLbl="fgAcc1" presStyleIdx="5" presStyleCnt="7" custScaleX="227678" custLinFactY="-389780" custLinFactNeighborX="3120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1494B-1C86-480E-9124-CCC7C85C7C6F}" type="pres">
      <dgm:prSet presAssocID="{0C5687C4-3506-41F5-98A2-CE46FBB9F4A1}" presName="aSpace" presStyleCnt="0"/>
      <dgm:spPr/>
    </dgm:pt>
    <dgm:pt modelId="{FA00D850-37AB-4AC9-9987-770094828AF3}" type="pres">
      <dgm:prSet presAssocID="{3D9110E0-4370-4212-8F61-E928AB2FFEA0}" presName="aNode" presStyleLbl="fgAcc1" presStyleIdx="6" presStyleCnt="7" custScaleX="227072" custLinFactY="-600000" custLinFactNeighborX="3423" custLinFactNeighborY="-62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ED756-119A-4F90-A2F0-A4B68EF3BB40}" type="pres">
      <dgm:prSet presAssocID="{3D9110E0-4370-4212-8F61-E928AB2FFEA0}" presName="aSpace" presStyleCnt="0"/>
      <dgm:spPr/>
    </dgm:pt>
  </dgm:ptLst>
  <dgm:cxnLst>
    <dgm:cxn modelId="{D9E5C059-527C-49F9-B344-391824E5669F}" type="presOf" srcId="{95DA74CA-0375-4C0A-8395-959B16CD1884}" destId="{A473995F-3611-4205-BD5A-B35171B97AE6}" srcOrd="0" destOrd="0" presId="urn:microsoft.com/office/officeart/2005/8/layout/pyramid2"/>
    <dgm:cxn modelId="{726AEC11-E215-44A5-84E6-21F88DB18D01}" srcId="{7018399C-AE37-45C2-A8BB-E7F005F80C40}" destId="{0C5687C4-3506-41F5-98A2-CE46FBB9F4A1}" srcOrd="5" destOrd="0" parTransId="{17E05EA6-8E31-4B1E-9E5F-21A88DDA5863}" sibTransId="{236D77C1-0E78-40D4-A98A-7395CC8CB5C7}"/>
    <dgm:cxn modelId="{BA50DB6B-CF71-4A61-BCA2-6CD38A855331}" type="presOf" srcId="{3D9110E0-4370-4212-8F61-E928AB2FFEA0}" destId="{FA00D850-37AB-4AC9-9987-770094828AF3}" srcOrd="0" destOrd="0" presId="urn:microsoft.com/office/officeart/2005/8/layout/pyramid2"/>
    <dgm:cxn modelId="{477B718A-BA7C-4F1F-B501-7B3179CFBDC2}" type="presOf" srcId="{7018399C-AE37-45C2-A8BB-E7F005F80C40}" destId="{4A21182F-620B-4892-A852-064C26833C0A}" srcOrd="0" destOrd="0" presId="urn:microsoft.com/office/officeart/2005/8/layout/pyramid2"/>
    <dgm:cxn modelId="{B97A7EB4-AA4E-41C3-9BC4-04A6A9AF977F}" type="presOf" srcId="{0C5687C4-3506-41F5-98A2-CE46FBB9F4A1}" destId="{9385F7FB-AEEF-4A35-97EF-781ACAD340D3}" srcOrd="0" destOrd="0" presId="urn:microsoft.com/office/officeart/2005/8/layout/pyramid2"/>
    <dgm:cxn modelId="{B899EB91-1326-4D87-81FE-3051FA253C2A}" srcId="{7018399C-AE37-45C2-A8BB-E7F005F80C40}" destId="{95DA74CA-0375-4C0A-8395-959B16CD1884}" srcOrd="4" destOrd="0" parTransId="{0591DB2C-0431-4B97-AC94-56815F85D3E6}" sibTransId="{CCB98B7C-D95F-41C6-AE7F-5A90B70BB252}"/>
    <dgm:cxn modelId="{10ADDD1A-3E69-4360-BC58-304DD1DADB8C}" type="presOf" srcId="{BBD3CC7E-0D19-4B71-BA33-108F676ADB38}" destId="{CCAC2534-B25E-4B11-8879-8E0263B93E85}" srcOrd="0" destOrd="0" presId="urn:microsoft.com/office/officeart/2005/8/layout/pyramid2"/>
    <dgm:cxn modelId="{53B5769C-EE28-409E-B0D8-C4E54BD977BD}" type="presOf" srcId="{F8E55752-71D3-489F-8FED-321990A5425A}" destId="{73774A8D-15DC-4144-90AD-73A301C635CB}" srcOrd="0" destOrd="0" presId="urn:microsoft.com/office/officeart/2005/8/layout/pyramid2"/>
    <dgm:cxn modelId="{36542E28-69A0-4752-8615-2AF676C80C8F}" srcId="{7018399C-AE37-45C2-A8BB-E7F005F80C40}" destId="{F8E55752-71D3-489F-8FED-321990A5425A}" srcOrd="3" destOrd="0" parTransId="{935DEDD6-74EA-4C1C-B52A-64237049D72B}" sibTransId="{90C5F560-461E-4B2B-870E-259A668FDC88}"/>
    <dgm:cxn modelId="{2B85F5F4-02BE-4B87-82CD-D330930B929A}" srcId="{7018399C-AE37-45C2-A8BB-E7F005F80C40}" destId="{6F9AE652-E610-40DF-BB92-761D31DA34DB}" srcOrd="2" destOrd="0" parTransId="{6F23DB0D-ABE0-4210-8232-0A8EDECAAA75}" sibTransId="{C1816F95-62DE-47F1-BC8F-5D07BCF3CC4F}"/>
    <dgm:cxn modelId="{E2102E3A-DE5E-4870-865A-CF2D2D7C3CDB}" srcId="{7018399C-AE37-45C2-A8BB-E7F005F80C40}" destId="{E47A131C-8E20-417D-A4CD-ED4DBCC60880}" srcOrd="0" destOrd="0" parTransId="{E9C11825-8A98-40D4-B498-7C9850CCB13F}" sibTransId="{71FE4F71-A13D-44E1-9725-A1BB563E2DD3}"/>
    <dgm:cxn modelId="{FDB68DE8-F686-4E7B-9AB0-8DE9D201C553}" srcId="{7018399C-AE37-45C2-A8BB-E7F005F80C40}" destId="{BBD3CC7E-0D19-4B71-BA33-108F676ADB38}" srcOrd="1" destOrd="0" parTransId="{D93B47A1-C0FD-4170-AB08-C08587877805}" sibTransId="{5808A16B-7954-4001-8D04-B8DBA98A7C32}"/>
    <dgm:cxn modelId="{C4E7B65D-0216-46FD-8233-DD43C33054FF}" srcId="{7018399C-AE37-45C2-A8BB-E7F005F80C40}" destId="{3D9110E0-4370-4212-8F61-E928AB2FFEA0}" srcOrd="6" destOrd="0" parTransId="{8AC75384-847C-40AA-AEE0-90533F68528A}" sibTransId="{DB26C7F1-2635-4376-B4D1-6BC7B7F30AAE}"/>
    <dgm:cxn modelId="{AE115A1F-CF77-4E74-B623-4789E24266AC}" type="presOf" srcId="{E47A131C-8E20-417D-A4CD-ED4DBCC60880}" destId="{B41A5B74-694B-48DC-8737-8EBE51184F44}" srcOrd="0" destOrd="0" presId="urn:microsoft.com/office/officeart/2005/8/layout/pyramid2"/>
    <dgm:cxn modelId="{7C20E46E-FD3A-4282-BF8E-8508396071C9}" type="presOf" srcId="{6F9AE652-E610-40DF-BB92-761D31DA34DB}" destId="{021E2254-424F-4ABB-9BAC-5F7961CBA735}" srcOrd="0" destOrd="0" presId="urn:microsoft.com/office/officeart/2005/8/layout/pyramid2"/>
    <dgm:cxn modelId="{3F958133-E6E2-4677-BEAB-7FB7F9310BB1}" type="presParOf" srcId="{4A21182F-620B-4892-A852-064C26833C0A}" destId="{9C835690-3BD9-4843-A088-DC25DE48567A}" srcOrd="0" destOrd="0" presId="urn:microsoft.com/office/officeart/2005/8/layout/pyramid2"/>
    <dgm:cxn modelId="{3264426B-2364-45E0-BCBD-ED7F9CE6A074}" type="presParOf" srcId="{4A21182F-620B-4892-A852-064C26833C0A}" destId="{E8594CEF-9646-4D87-8902-368BA17312BC}" srcOrd="1" destOrd="0" presId="urn:microsoft.com/office/officeart/2005/8/layout/pyramid2"/>
    <dgm:cxn modelId="{4B67C800-1896-459B-88FA-46F6471A21FB}" type="presParOf" srcId="{E8594CEF-9646-4D87-8902-368BA17312BC}" destId="{B41A5B74-694B-48DC-8737-8EBE51184F44}" srcOrd="0" destOrd="0" presId="urn:microsoft.com/office/officeart/2005/8/layout/pyramid2"/>
    <dgm:cxn modelId="{794895EF-E32A-4D87-B07F-16F774998E66}" type="presParOf" srcId="{E8594CEF-9646-4D87-8902-368BA17312BC}" destId="{F11FC8F9-05DD-412A-8F6D-EE703DF5FF86}" srcOrd="1" destOrd="0" presId="urn:microsoft.com/office/officeart/2005/8/layout/pyramid2"/>
    <dgm:cxn modelId="{7E6E437A-7040-4F2A-BBC3-EB8ABD3B57BC}" type="presParOf" srcId="{E8594CEF-9646-4D87-8902-368BA17312BC}" destId="{CCAC2534-B25E-4B11-8879-8E0263B93E85}" srcOrd="2" destOrd="0" presId="urn:microsoft.com/office/officeart/2005/8/layout/pyramid2"/>
    <dgm:cxn modelId="{118B93D0-5503-4600-B921-5CE1906A0070}" type="presParOf" srcId="{E8594CEF-9646-4D87-8902-368BA17312BC}" destId="{187CAC04-9398-420E-AE8E-633D12F7607E}" srcOrd="3" destOrd="0" presId="urn:microsoft.com/office/officeart/2005/8/layout/pyramid2"/>
    <dgm:cxn modelId="{79E9BD60-3BA3-48B9-996E-3D1D0176BF34}" type="presParOf" srcId="{E8594CEF-9646-4D87-8902-368BA17312BC}" destId="{021E2254-424F-4ABB-9BAC-5F7961CBA735}" srcOrd="4" destOrd="0" presId="urn:microsoft.com/office/officeart/2005/8/layout/pyramid2"/>
    <dgm:cxn modelId="{D94DA1E6-2013-4426-8B76-F3374670B83E}" type="presParOf" srcId="{E8594CEF-9646-4D87-8902-368BA17312BC}" destId="{EE0BDE36-2414-4F8F-9EEF-C7C0177B446C}" srcOrd="5" destOrd="0" presId="urn:microsoft.com/office/officeart/2005/8/layout/pyramid2"/>
    <dgm:cxn modelId="{1F2D2C6C-01DF-4DD0-81EF-A4DD93A0AF85}" type="presParOf" srcId="{E8594CEF-9646-4D87-8902-368BA17312BC}" destId="{73774A8D-15DC-4144-90AD-73A301C635CB}" srcOrd="6" destOrd="0" presId="urn:microsoft.com/office/officeart/2005/8/layout/pyramid2"/>
    <dgm:cxn modelId="{960578E9-DB26-4264-A70B-4049425D64B3}" type="presParOf" srcId="{E8594CEF-9646-4D87-8902-368BA17312BC}" destId="{28009BB7-83C8-4561-AA9B-6C11B41BC0B6}" srcOrd="7" destOrd="0" presId="urn:microsoft.com/office/officeart/2005/8/layout/pyramid2"/>
    <dgm:cxn modelId="{3524D734-FDB5-4367-899C-D1411E32AC28}" type="presParOf" srcId="{E8594CEF-9646-4D87-8902-368BA17312BC}" destId="{A473995F-3611-4205-BD5A-B35171B97AE6}" srcOrd="8" destOrd="0" presId="urn:microsoft.com/office/officeart/2005/8/layout/pyramid2"/>
    <dgm:cxn modelId="{A3DEE68A-97C1-41CF-81BA-C566AA3EC429}" type="presParOf" srcId="{E8594CEF-9646-4D87-8902-368BA17312BC}" destId="{E5111D07-1967-4BEF-A83A-2325D0061CE0}" srcOrd="9" destOrd="0" presId="urn:microsoft.com/office/officeart/2005/8/layout/pyramid2"/>
    <dgm:cxn modelId="{5586B629-6332-4816-96FE-57C96BB61F46}" type="presParOf" srcId="{E8594CEF-9646-4D87-8902-368BA17312BC}" destId="{9385F7FB-AEEF-4A35-97EF-781ACAD340D3}" srcOrd="10" destOrd="0" presId="urn:microsoft.com/office/officeart/2005/8/layout/pyramid2"/>
    <dgm:cxn modelId="{71E16AE0-7B25-4A0B-BFA9-7E8D8C1BE4E7}" type="presParOf" srcId="{E8594CEF-9646-4D87-8902-368BA17312BC}" destId="{0781494B-1C86-480E-9124-CCC7C85C7C6F}" srcOrd="11" destOrd="0" presId="urn:microsoft.com/office/officeart/2005/8/layout/pyramid2"/>
    <dgm:cxn modelId="{66D34101-150D-464B-AB65-F7FCB41E62EC}" type="presParOf" srcId="{E8594CEF-9646-4D87-8902-368BA17312BC}" destId="{FA00D850-37AB-4AC9-9987-770094828AF3}" srcOrd="12" destOrd="0" presId="urn:microsoft.com/office/officeart/2005/8/layout/pyramid2"/>
    <dgm:cxn modelId="{8D681B59-4966-4FED-9127-CA635097FC1C}" type="presParOf" srcId="{E8594CEF-9646-4D87-8902-368BA17312BC}" destId="{B5DED756-119A-4F90-A2F0-A4B68EF3BB4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35690-3BD9-4843-A088-DC25DE48567A}">
      <dsp:nvSpPr>
        <dsp:cNvPr id="0" name=""/>
        <dsp:cNvSpPr/>
      </dsp:nvSpPr>
      <dsp:spPr>
        <a:xfrm>
          <a:off x="0" y="0"/>
          <a:ext cx="4614267" cy="4614267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A5B74-694B-48DC-8737-8EBE51184F44}">
      <dsp:nvSpPr>
        <dsp:cNvPr id="0" name=""/>
        <dsp:cNvSpPr/>
      </dsp:nvSpPr>
      <dsp:spPr>
        <a:xfrm>
          <a:off x="1304872" y="2194050"/>
          <a:ext cx="6824726" cy="474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Устава ТОС, распоряжением Окружной администрации города Якутска, внесения в Реестр ТОС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8013" y="2217191"/>
        <a:ext cx="6778444" cy="427761"/>
      </dsp:txXfrm>
    </dsp:sp>
    <dsp:sp modelId="{CCAC2534-B25E-4B11-8879-8E0263B93E85}">
      <dsp:nvSpPr>
        <dsp:cNvPr id="0" name=""/>
        <dsp:cNvSpPr/>
      </dsp:nvSpPr>
      <dsp:spPr>
        <a:xfrm>
          <a:off x="1275584" y="2805524"/>
          <a:ext cx="6847431" cy="474043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6">
              <a:shade val="50000"/>
              <a:hueOff val="105264"/>
              <a:satOff val="-4601"/>
              <a:lumOff val="125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границ ТОС, решением Якутской городской Думы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8725" y="2828665"/>
        <a:ext cx="6801149" cy="427761"/>
      </dsp:txXfrm>
    </dsp:sp>
    <dsp:sp modelId="{021E2254-424F-4ABB-9BAC-5F7961CBA735}">
      <dsp:nvSpPr>
        <dsp:cNvPr id="0" name=""/>
        <dsp:cNvSpPr/>
      </dsp:nvSpPr>
      <dsp:spPr>
        <a:xfrm>
          <a:off x="1260843" y="3417040"/>
          <a:ext cx="6868756" cy="425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210528"/>
              <a:satOff val="-9203"/>
              <a:lumOff val="251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Выявление, создание, поддержка инициативных групп граждан (методическое сопровождение, консультация)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1620" y="3437817"/>
        <a:ext cx="6827202" cy="384070"/>
      </dsp:txXfrm>
    </dsp:sp>
    <dsp:sp modelId="{73774A8D-15DC-4144-90AD-73A301C635CB}">
      <dsp:nvSpPr>
        <dsp:cNvPr id="0" name=""/>
        <dsp:cNvSpPr/>
      </dsp:nvSpPr>
      <dsp:spPr>
        <a:xfrm>
          <a:off x="1289336" y="4018052"/>
          <a:ext cx="6840263" cy="474043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6">
              <a:shade val="50000"/>
              <a:hueOff val="315792"/>
              <a:satOff val="-13804"/>
              <a:lumOff val="376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Информационно-разъяснительная работа с населением (СМИ, семинары, круглые столы)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477" y="4041193"/>
        <a:ext cx="6793981" cy="427761"/>
      </dsp:txXfrm>
    </dsp:sp>
    <dsp:sp modelId="{A473995F-3611-4205-BD5A-B35171B97AE6}">
      <dsp:nvSpPr>
        <dsp:cNvPr id="0" name=""/>
        <dsp:cNvSpPr/>
      </dsp:nvSpPr>
      <dsp:spPr>
        <a:xfrm>
          <a:off x="1362518" y="1596371"/>
          <a:ext cx="6752084" cy="474043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6">
              <a:shade val="50000"/>
              <a:hueOff val="315792"/>
              <a:satOff val="-13804"/>
              <a:lumOff val="376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регистрация ТОС в качестве юридического лица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Управлении Министерства юстиции РФ по РС (Я)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659" y="1619512"/>
        <a:ext cx="6705802" cy="427761"/>
      </dsp:txXfrm>
    </dsp:sp>
    <dsp:sp modelId="{9385F7FB-AEEF-4A35-97EF-781ACAD340D3}">
      <dsp:nvSpPr>
        <dsp:cNvPr id="0" name=""/>
        <dsp:cNvSpPr/>
      </dsp:nvSpPr>
      <dsp:spPr>
        <a:xfrm>
          <a:off x="1300913" y="998123"/>
          <a:ext cx="6828686" cy="474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210528"/>
              <a:satOff val="-9203"/>
              <a:lumOff val="251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поддержка ТОС грантами в форме субсидий</a:t>
          </a:r>
        </a:p>
      </dsp:txBody>
      <dsp:txXfrm>
        <a:off x="1324054" y="1021264"/>
        <a:ext cx="6782404" cy="427761"/>
      </dsp:txXfrm>
    </dsp:sp>
    <dsp:sp modelId="{FA00D850-37AB-4AC9-9987-770094828AF3}">
      <dsp:nvSpPr>
        <dsp:cNvPr id="0" name=""/>
        <dsp:cNvSpPr/>
      </dsp:nvSpPr>
      <dsp:spPr>
        <a:xfrm>
          <a:off x="1319088" y="398907"/>
          <a:ext cx="6810510" cy="474043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6">
              <a:shade val="50000"/>
              <a:hueOff val="105264"/>
              <a:satOff val="-4601"/>
              <a:lumOff val="125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реализация Планов мероприятий ТОС </a:t>
          </a:r>
        </a:p>
      </dsp:txBody>
      <dsp:txXfrm>
        <a:off x="1342229" y="422048"/>
        <a:ext cx="6764228" cy="427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1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2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7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2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2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2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9E7C-A6BD-446E-A819-F955CEF23D4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4DB5-3BE5-4E04-A93D-568FEF31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1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vtodor_2010@mail.ru" TargetMode="External"/><Relationship Id="rId7" Type="http://schemas.openxmlformats.org/officeDocument/2006/relationships/hyperlink" Target="mailto:centralokrug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pravasaisar@yandex.ru" TargetMode="External"/><Relationship Id="rId5" Type="http://schemas.openxmlformats.org/officeDocument/2006/relationships/hyperlink" Target="mailto:prom_uprava@mail.ru" TargetMode="External"/><Relationship Id="rId4" Type="http://schemas.openxmlformats.org/officeDocument/2006/relationships/hyperlink" Target="mailto:Gagarin.Ocrug@yakadm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o_tabaga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675" y="1833488"/>
            <a:ext cx="11449050" cy="2285999"/>
          </a:xfrm>
        </p:spPr>
        <p:txBody>
          <a:bodyPr>
            <a:noAutofit/>
          </a:bodyPr>
          <a:lstStyle/>
          <a:p>
            <a:pPr algn="ctr"/>
            <a:r>
              <a:rPr lang="ru-RU" sz="4800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развития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общественных самоуправлений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(ТОС) на территории городского округа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Якутск»</a:t>
            </a:r>
            <a:endParaRPr lang="ru-RU" sz="3200" b="1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5089" y="6146358"/>
            <a:ext cx="8767860" cy="3597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Якутск, 2022 г.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334526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62075" y="149860"/>
            <a:ext cx="979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работе с территориями Окружной администрации города Якутска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68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85875" y="359743"/>
            <a:ext cx="10663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 Дорожной карты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ТОС на территории городского округа «город Якутск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утвержденной распоряжением Окружной администрации города Якутска от 12 мая 2020 года № 645р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547591"/>
              </p:ext>
            </p:extLst>
          </p:nvPr>
        </p:nvGraphicFramePr>
        <p:xfrm>
          <a:off x="567232" y="1022163"/>
          <a:ext cx="8870966" cy="461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215694" y="4359721"/>
            <a:ext cx="1947787" cy="1171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ДРТ, ТОУ,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УОСиМП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15695" y="2038971"/>
            <a:ext cx="2273940" cy="4815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ТОС, ТОУ, СЭГХ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15694" y="1396517"/>
            <a:ext cx="1930335" cy="5164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ТОС, ТОУ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15694" y="2598208"/>
            <a:ext cx="1930335" cy="4896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ТОС, ТОУ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15694" y="3194835"/>
            <a:ext cx="1930335" cy="5102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ДРТ, ИГГ, ТОУ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15694" y="3812019"/>
            <a:ext cx="1930335" cy="5102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ЯГД, ИГГ, ТОУ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8702162" y="2104333"/>
            <a:ext cx="513532" cy="28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702162" y="1510068"/>
            <a:ext cx="513532" cy="28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8702162" y="2687773"/>
            <a:ext cx="513532" cy="28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8702162" y="3294846"/>
            <a:ext cx="513532" cy="28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8702162" y="3887609"/>
            <a:ext cx="513532" cy="28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8702162" y="4479008"/>
            <a:ext cx="513532" cy="28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702162" y="5133676"/>
            <a:ext cx="513532" cy="283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0557" y="5596160"/>
            <a:ext cx="1043414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ЯГД – Якутская городская Дума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ДРТ- Департамент по работе с территориями Окружной администрации города Якутска</a:t>
            </a:r>
          </a:p>
          <a:p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УОСиМП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Управление общественных связей и молодежной политике Окружной администрации города Якутска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ТОУ  - Территориальные органы управления Окружной администрации города Якутска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СЭГХ – МКУ «Служба эксплуатации городского хозяйства» ГО «город Якутск»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 – Территориально общественное самоуправление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ИГГ – Инициативная группа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7166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75" y="221243"/>
            <a:ext cx="10429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территориального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самоуправления на территории городского округа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Якутск»,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права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обязанности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полномочия, гарантии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определены Решением Якутской городской Думы от 26 сентября 2012 года № 87-НПА «О территориальном общественном самоуправлении в городском округе «город Якутск»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47150"/>
              </p:ext>
            </p:extLst>
          </p:nvPr>
        </p:nvGraphicFramePr>
        <p:xfrm>
          <a:off x="371475" y="1525379"/>
          <a:ext cx="11596687" cy="389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63">
                  <a:extLst>
                    <a:ext uri="{9D8B030D-6E8A-4147-A177-3AD203B41FA5}">
                      <a16:colId xmlns:a16="http://schemas.microsoft.com/office/drawing/2014/main" val="138567082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47052467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40159060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021477087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635946640"/>
                    </a:ext>
                  </a:extLst>
                </a:gridCol>
                <a:gridCol w="1990724">
                  <a:extLst>
                    <a:ext uri="{9D8B030D-6E8A-4147-A177-3AD203B41FA5}">
                      <a16:colId xmlns:a16="http://schemas.microsoft.com/office/drawing/2014/main" val="2207419572"/>
                    </a:ext>
                  </a:extLst>
                </a:gridCol>
              </a:tblGrid>
              <a:tr h="42724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подразделений Окружной администрации города Якутска при создании ТОС, определённые Дорожной картой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40532"/>
                  </a:ext>
                </a:extLst>
              </a:tr>
              <a:tr h="594506">
                <a:tc>
                  <a:txBody>
                    <a:bodyPr/>
                    <a:lstStyle/>
                    <a:p>
                      <a:pPr algn="ctr"/>
                      <a:r>
                        <a:rPr lang="sah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 2 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 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 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 5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 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40127"/>
                  </a:ext>
                </a:extLst>
              </a:tr>
              <a:tr h="2194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(СОЗДАНИЕ)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h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</a:t>
                      </a:r>
                      <a:r>
                        <a:rPr lang="ru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sah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ТИВНОЙ ГРУППЫ ГРАЖДАН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ГРАНИЦ ТОС И НАЗНАЧЕНИЕ ДАТЫ/ ПРОВЕДЕНИЯ УЧРЕДИТЕЛЬНОГО СОБРАНИЯ, КОНФЕРЕНЦИИ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ИЗВЕЩЕНИЕ ЖИТЕЛЕЙ ТЕРРИТОРИИ ТОС И ТЕРРИТОРИАЛЬНЫХ ОРГАНОВ УПРАВЛЕНИЯ ОКРУЖНОЙ АДМИНИСТРАЦИИ ГОРОДА ЯКУТСКА ПО ПОДВЕДОМСТВЕННОСТИ</a:t>
                      </a:r>
                      <a:r>
                        <a:rPr lang="ru-RU" sz="105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РАСПОЛОЖЕНИЯ ГРАНИЦ ТОС О </a:t>
                      </a:r>
                      <a:r>
                        <a:rPr lang="ru-RU" sz="105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ПРОВЕДЕНИИ  </a:t>
                      </a:r>
                    </a:p>
                    <a:p>
                      <a:pPr algn="ctr"/>
                      <a:r>
                        <a:rPr lang="ru-RU" sz="105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УЧРЕДИТЕЛЬНОГО СОБРАНИЯ ИЛИ КОНФЕРЕНЦИИ ГРАЖДАН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УЧРЕДИТЕЛЬНОГО СОБРАНИЯ  ИЛИ КОНФЕРЕНЦИИ ГРАЖДАН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УСТАВА ТОС В  ОКРУЖНОЙ АДМИНИСТРАЦИИ ГОРОДА ЯКУТСКА</a:t>
                      </a:r>
                      <a:endParaRPr lang="ru-RU" sz="105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ТОС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УПРАВЛЕНИИ МИНЮСТА РФ</a:t>
                      </a:r>
                      <a:r>
                        <a:rPr lang="ru-RU" sz="105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РС (Я)</a:t>
                      </a:r>
                      <a:r>
                        <a:rPr lang="ru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КАЧЕСТВЕ ЮРИДИЧЕСКОГО ЛИЦА</a:t>
                      </a:r>
                      <a:endParaRPr lang="ru-RU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34438"/>
                  </a:ext>
                </a:extLst>
              </a:tr>
              <a:tr h="6765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ИГГ,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ТОУ,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ДЖКХиЭ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ОПС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ИГГ,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ТОУ,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ЯГД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ИГГ,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ТОУ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ИГГ,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ТОУ</a:t>
                      </a:r>
                    </a:p>
                    <a:p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ИГГ,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ТОУ, ПД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ТОС, ТОУ,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ПД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23350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04799" y="5418625"/>
            <a:ext cx="9696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ЯГД – Якутская городская Дума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ТОУ  - Территориальные органы управления Окружной администрации города Якутска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 – Территориально общественное самоуправление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ИГГ – Инициативная группа граждан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 – Департамент жилищных отношений Окружной администрации города Якутска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 – Правовой департамент Окружной администрации города Якутска</a:t>
            </a:r>
          </a:p>
          <a:p>
            <a:r>
              <a:rPr lang="sah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ОПС – Отдел пресс-службы Окружной администрации города Якутска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70" y="19021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68369"/>
              </p:ext>
            </p:extLst>
          </p:nvPr>
        </p:nvGraphicFramePr>
        <p:xfrm>
          <a:off x="1185863" y="764258"/>
          <a:ext cx="10691812" cy="601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">
                  <a:extLst>
                    <a:ext uri="{9D8B030D-6E8A-4147-A177-3AD203B41FA5}">
                      <a16:colId xmlns:a16="http://schemas.microsoft.com/office/drawing/2014/main" val="337387169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1174973844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3995295066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306306599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31398298"/>
                    </a:ext>
                  </a:extLst>
                </a:gridCol>
              </a:tblGrid>
              <a:tr h="544576"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</a:t>
                      </a:r>
                      <a:r>
                        <a:rPr lang="ru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должность ответственного лица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и юридический адрес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</a:t>
                      </a:r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почта, </a:t>
                      </a:r>
                    </a:p>
                    <a:p>
                      <a:pPr algn="ctr"/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онтактный</a:t>
                      </a:r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телефон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90958"/>
                  </a:ext>
                </a:extLst>
              </a:tr>
              <a:tr h="516114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0" i="0" dirty="0" smtClean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«Управа Автодорожного округа» МКУ ГО «город Якутск»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Алексеева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Сардана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Васильевна, заместитель руководителя по общим вопросам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0" i="0" dirty="0" smtClean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677000, г. Якутск, ул. Автодорожная 11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avtodor_2010@mail.ru</a:t>
                      </a:r>
                      <a:r>
                        <a:rPr lang="ru-RU" sz="13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,</a:t>
                      </a:r>
                      <a:r>
                        <a:rPr lang="ru-RU" sz="13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350" b="0" i="0" dirty="0" smtClean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40-31-40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72016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«Управа Гагаринского округа» МКУ ГО</a:t>
                      </a:r>
                      <a:r>
                        <a:rPr lang="ru-RU" sz="135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 Андрей Владимирович, заместитель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руководителя по общим вопросам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677014, г. Якутск, ул. Можайского 13/3г к.1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Gagarin.Ocrug@yakadm.ru</a:t>
                      </a:r>
                      <a:r>
                        <a:rPr lang="ru-RU" sz="13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5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40-27-17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81620"/>
                  </a:ext>
                </a:extLst>
              </a:tr>
              <a:tr h="512767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«Управа Губинского округа» МКУ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Петр Альбертович, заместитель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руководителя по общим вопросам</a:t>
                      </a:r>
                      <a:endParaRPr lang="ru-RU" sz="13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677000, г. Якутск,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ул.Богатырева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11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uprava.gubinskiy@mail.ru45-32-23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72378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«Управа Октябрьского округа» МКУ ГО 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Павлова Светлана Николаевна, заместитель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руководителя по общим вопросам</a:t>
                      </a:r>
                      <a:endParaRPr lang="ru-RU" sz="13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677000,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г.Якутск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пр. Ленина, 46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oktyabrskiy00@mail.ru, 35-07-08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97615"/>
                  </a:ext>
                </a:extLst>
              </a:tr>
              <a:tr h="708283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«Управа Промышленного округа» МКУ ГО 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Евдокия Валерьевна, специалист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социальным вопросам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677000, 677000, г. Якутск, ул. 50 лет Советской Армии, д. 33,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prom_uprava@mail.ru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44-93-38</a:t>
                      </a:r>
                    </a:p>
                    <a:p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745971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«Управа Сайсарского округа» МКУ ГО 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Антонова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Саргылана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Мироновна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заместитель руководителя по общим вопросам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677008,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г.Якутск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ул.Винокурова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21,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upravasaisar@yandex.ru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40‒23‒66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79476"/>
                  </a:ext>
                </a:extLst>
              </a:tr>
              <a:tr h="708283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«Управа Строительного округа» МКУ ГО 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Аммсоова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Дмитриевна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заместитель руководителя по общим вопросам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677000,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г.Якутск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ул.Клары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Цеткин 2,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upravastroit@yandex.ru, 43-90-10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26497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«Управа Центрального округа» МКУ ГО 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Слепцова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Гаврильевна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руководителя по общим вопросам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677000,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г.Якутск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Ярославского 17,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centralokrug@mail.ru</a:t>
                      </a: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34-44-21</a:t>
                      </a:r>
                    </a:p>
                    <a:p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50558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5863" y="117927"/>
            <a:ext cx="1069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должностных лиц, по вопросу развития ТОСов в Территориальных органах управления Окружной администрации города Якутска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70" y="19021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95464"/>
              </p:ext>
            </p:extLst>
          </p:nvPr>
        </p:nvGraphicFramePr>
        <p:xfrm>
          <a:off x="1176338" y="764258"/>
          <a:ext cx="10691812" cy="542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">
                  <a:extLst>
                    <a:ext uri="{9D8B030D-6E8A-4147-A177-3AD203B41FA5}">
                      <a16:colId xmlns:a16="http://schemas.microsoft.com/office/drawing/2014/main" val="337387169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1174973844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3995295066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063065994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31398298"/>
                    </a:ext>
                  </a:extLst>
                </a:gridCol>
              </a:tblGrid>
              <a:tr h="544576"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</a:t>
                      </a:r>
                      <a:r>
                        <a:rPr lang="ru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должность ответственного лица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и юридический адрес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</a:t>
                      </a:r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почта, </a:t>
                      </a:r>
                    </a:p>
                    <a:p>
                      <a:pPr algn="ctr"/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sah-RU" sz="135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онтактный</a:t>
                      </a:r>
                      <a:r>
                        <a:rPr lang="sah-RU" sz="135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телефон</a:t>
                      </a:r>
                      <a:endParaRPr lang="ru-RU" sz="13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90958"/>
                  </a:ext>
                </a:extLst>
              </a:tr>
              <a:tr h="516114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«Администрация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Кангалассы» МКУ ГО «город Якутск»</a:t>
                      </a:r>
                    </a:p>
                    <a:p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Пешкова Роксана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Васильевна, ведущий специалист по работе с общественностью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677903, г. Якутск,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Кангалассы, л. 26 партсъезда, д.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adm.kang2015@yandex.ruконт.20-06-10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dirty="0" smtClean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72016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«Администрация села </a:t>
                      </a:r>
                      <a:r>
                        <a:rPr lang="ru-RU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Маган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МКУ ГО «город Якутск»</a:t>
                      </a:r>
                      <a:endParaRPr lang="ru-RU" sz="13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Вадим Николаевич, юрисконсульт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677904, г. Якутск, с. </a:t>
                      </a:r>
                      <a:r>
                        <a:rPr lang="ru-RU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Маган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ул. Кирова, 1,</a:t>
                      </a:r>
                      <a:r>
                        <a:rPr lang="ru-RU" sz="1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406-177</a:t>
                      </a:r>
                      <a:endParaRPr lang="ru-RU" sz="13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40-60-38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81620"/>
                  </a:ext>
                </a:extLst>
              </a:tr>
              <a:tr h="512767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«Администрация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Марха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МКУ ГО 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Кольцова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Викторовна, юрисконсульт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677901,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г.Якутск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мкр.Марха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ул.О.Кошевого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дом 67А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20-49-61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72378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«Администрация села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Пригородный» МКУ ГО «город Якутск»</a:t>
                      </a:r>
                    </a:p>
                    <a:p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Замиховская Анастасия Александрова,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руководителя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Пригородный, ул. Совхозная, 27,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a.prigorodnyy@mail.ru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47-37-26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97615"/>
                  </a:ext>
                </a:extLst>
              </a:tr>
              <a:tr h="708283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«Администрация села Табага» МКУ ГО «город Якутск»</a:t>
                      </a:r>
                    </a:p>
                    <a:p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Нина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Павловна,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677911, г. Якутск,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с.Табага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Комсомольская, 20, корп.2,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mo_tabaga@mail.ru</a:t>
                      </a:r>
                      <a:endParaRPr lang="ru-RU" sz="13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40-84-75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745971"/>
                  </a:ext>
                </a:extLst>
              </a:tr>
              <a:tr h="501700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«Администрация Тулагино-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Кильдямского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наслега» МКУ ГО «город Якутск».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 Егор </a:t>
                      </a:r>
                      <a:r>
                        <a:rPr lang="ru-RU" sz="1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Гаврильевич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677906, г. Якутск, с. Тулагино, ул. Первомайская, 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20-72-31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79476"/>
                  </a:ext>
                </a:extLst>
              </a:tr>
              <a:tr h="708283"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«Администрация наслега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Хатассы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МКУ ГО «город Якутск»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Пинигин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Василий Егорович, заместитель руководителя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677907, г. Якутск,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с.Хатассы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Совхозная 35/1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admkhatass@mail.ru,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40-92-37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2649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5863" y="117927"/>
            <a:ext cx="1069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должностных лиц, по вопросу развития ТОСов в Территориальных органах управления Окружной администрации города Якутска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70" y="19021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90625" y="1538041"/>
            <a:ext cx="104108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работе с территориями </a:t>
            </a:r>
          </a:p>
          <a:p>
            <a:pPr algn="ctr"/>
            <a:r>
              <a:rPr lang="sah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администрации города Якутска – координатор </a:t>
            </a:r>
          </a:p>
          <a:p>
            <a:pPr algn="ctr"/>
            <a:r>
              <a:rPr lang="sah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органов управления ОА г. Якутска</a:t>
            </a:r>
          </a:p>
          <a:p>
            <a:pPr algn="ctr"/>
            <a:endParaRPr lang="sah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ah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ah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Кармадонова С.А.,</a:t>
            </a:r>
          </a:p>
          <a:p>
            <a:pPr algn="ctr"/>
            <a:endParaRPr lang="sah-RU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Якутск, проспект Ленина, дом 15, этаж</a:t>
            </a:r>
            <a:r>
              <a:rPr lang="en-US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i="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электронная почта: </a:t>
            </a:r>
            <a:r>
              <a:rPr lang="en-US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drtoaykt@yandex.ru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i="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тел.: 8</a:t>
            </a:r>
            <a:r>
              <a:rPr lang="en-US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(4112) - </a:t>
            </a:r>
            <a:r>
              <a:rPr lang="ru-RU" sz="24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40-88-48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ah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ah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0625" y="190218"/>
            <a:ext cx="1013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самоуправлений (ТОС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Якутск»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0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92" y="247368"/>
            <a:ext cx="3613466" cy="220516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Рисунок 4" descr="Файл:Coat of Arms of Yakutsk (Yakutia) 2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62075" y="247368"/>
            <a:ext cx="979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работе с территориями Окружной администрации города Якутска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34065" y="1189486"/>
            <a:ext cx="6755027" cy="9358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 Федерального закона Российской Федерации от 06.10.2003 № 131-ФЗ «Об общих принципах организации местного самоуправления в Российской Федерации»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027" y="2445725"/>
            <a:ext cx="9267567" cy="7176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 самоуправление (ТОС) –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форм участия населения в осуществлении местного самоуправления.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981761" y="2125346"/>
            <a:ext cx="230660" cy="294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3652" y="3459892"/>
            <a:ext cx="2183029" cy="1120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Представление интересов населения, проживающего на территории ТОС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75" y="4876800"/>
            <a:ext cx="2489958" cy="1291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проведении культурно-массовых и спортивных мероприятий, осуществление досуга населения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12227" y="3470461"/>
            <a:ext cx="2183029" cy="1120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исполнения решений, принятых на собраниях и конференциях граждан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0802" y="3458995"/>
            <a:ext cx="2183029" cy="1120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собственных инициатив жителей в обеспечении благоустройства территории ТОС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047452" y="3458995"/>
            <a:ext cx="2183029" cy="1120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предложений по развитию соответствующих территорий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67442" y="4875008"/>
            <a:ext cx="2489958" cy="1291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муниципальными органами власти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49009" y="4875007"/>
            <a:ext cx="2489958" cy="1291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правоохранительным органам в охране правопорядка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330576" y="4861275"/>
            <a:ext cx="2489958" cy="1291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работы с детьми и подростками, ветеранами и т.д.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852501" y="3169063"/>
            <a:ext cx="209291" cy="29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448571" y="3174796"/>
            <a:ext cx="209291" cy="29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352754" y="3163330"/>
            <a:ext cx="209291" cy="29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930675" y="3156465"/>
            <a:ext cx="209291" cy="29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644808" y="3163330"/>
            <a:ext cx="209291" cy="1697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174633" y="3163330"/>
            <a:ext cx="209291" cy="1711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7704458" y="3174796"/>
            <a:ext cx="209291" cy="1686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9853951">
            <a:off x="10414545" y="2962526"/>
            <a:ext cx="209291" cy="1821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421924" y="247368"/>
            <a:ext cx="7282249" cy="10132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регулирующие вопросы развития ТОС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«город Якутск»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2552" y="1395448"/>
            <a:ext cx="3739978" cy="166193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22092" y="1532081"/>
            <a:ext cx="7348972" cy="883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Якутской городской Думы от 26 сентября 2012 года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87-НПА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территориальном общественном самоуправлении в городском округе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Якутск»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041" y="2500241"/>
            <a:ext cx="7862431" cy="1084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Окружной администрации города Якутска от 26 октября 2020 года № 301П «Об утверждении Муниципальной программы «Развитие территориальных общественных самоуправлений на территории городского округа «город Якутск»</a:t>
            </a:r>
          </a:p>
          <a:p>
            <a:pPr algn="ctr"/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85874" y="5632759"/>
            <a:ext cx="10716655" cy="9135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Окружной администрации города Якутска от 12 мая 2020 года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645р «Об утверждении Плана мероприятий «Дорожная карта» по развитию ТОС на территории городского округа «город Якутск»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706" y="3655482"/>
            <a:ext cx="10174712" cy="8758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Окружной администрации города Якутска от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мая 2021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150п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предоставления грантов в форме субсидий территориальным общественным самоуправлениям городского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«город Якутск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благоустройство территорий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8675" y="4601932"/>
            <a:ext cx="10606394" cy="9602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Окружной администрации города Якутска от 24 сентября 2021 года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331п «Об утверждении Положения о ведении реестра уставов территориальных общественных самоуправлений в городском округе «город Якутск» </a:t>
            </a:r>
          </a:p>
        </p:txBody>
      </p:sp>
    </p:spTree>
    <p:extLst>
      <p:ext uri="{BB962C8B-B14F-4D97-AF65-F5344CB8AC3E}">
        <p14:creationId xmlns:p14="http://schemas.microsoft.com/office/powerpoint/2010/main" val="14662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247368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территориальных общественных самоуправлений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«город Якутск» на 2020-2024 годы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67308" y="1003037"/>
            <a:ext cx="2047875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14300">
              <a:schemeClr val="accent1">
                <a:alpha val="4000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1845" y="1676070"/>
            <a:ext cx="5638800" cy="12200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правовых, экономических и организационных условий для развития гражданских инициатив и общественных объединений на территории города Якутска, внедрение системы открытости в соответствии со Стратегией социально-экономического развития городского округа "город Якутск" на период до 2032 года.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5441" y="1675123"/>
            <a:ext cx="2528889" cy="738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общественно значимых инициатив ТОС по вопросам местного значения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2" y="1669237"/>
            <a:ext cx="2852737" cy="738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развития и осуществления деятельности ТОС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67310" y="3028409"/>
            <a:ext cx="2047875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1011" y="3626600"/>
            <a:ext cx="2586038" cy="8813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общественно значимых инициатив ТОС и создание условий для их реализации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8533" y="3629323"/>
            <a:ext cx="5388770" cy="1061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активации деятельности общественных объединений на территории города Якутска в соответствии со Стратегией социально- экономического развития городского округа "город Якутск" на период до 2032 года.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17840" y="3654320"/>
            <a:ext cx="2586038" cy="699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инициативных граждан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создания ТОС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74366" y="4838895"/>
            <a:ext cx="3433761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27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 концу 2024 г.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2" y="5463708"/>
            <a:ext cx="1795463" cy="542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 созданных ТОС составит 20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59792" y="5463708"/>
            <a:ext cx="2857500" cy="12990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реализованных общественно значимых инициатив ТОС при поддержке Окружной администрации города Якутска составит 12 инициатив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05858" y="5435188"/>
            <a:ext cx="3324225" cy="1213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методических пособий, изданных по вопросам создания и деятельности ТОС городского округа «город Якутск» составит 4 пособия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64923" y="5463708"/>
            <a:ext cx="3490917" cy="12736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 семинаров, конференций, проведенных по вопросам создания и деятельности ТОС, для жителей городского округа «город Якутск» составит 16 семинаров, конференций</a:t>
            </a:r>
          </a:p>
        </p:txBody>
      </p:sp>
      <p:sp>
        <p:nvSpPr>
          <p:cNvPr id="7" name="Стрелка углом вверх 6"/>
          <p:cNvSpPr/>
          <p:nvPr/>
        </p:nvSpPr>
        <p:spPr>
          <a:xfrm rot="10800000">
            <a:off x="1671639" y="1169994"/>
            <a:ext cx="3495668" cy="499242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flipV="1">
            <a:off x="7215183" y="1164627"/>
            <a:ext cx="3295653" cy="499890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026939" y="1460237"/>
            <a:ext cx="195257" cy="21488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 rot="10800000">
            <a:off x="1669255" y="3129146"/>
            <a:ext cx="3495668" cy="499242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flipV="1">
            <a:off x="7215183" y="3149294"/>
            <a:ext cx="3295653" cy="49989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101939" y="3481025"/>
            <a:ext cx="251228" cy="1455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rot="10800000">
            <a:off x="978698" y="4964466"/>
            <a:ext cx="3495668" cy="499242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flipV="1">
            <a:off x="7905734" y="4943317"/>
            <a:ext cx="3295653" cy="499890"/>
          </a:xfrm>
          <a:prstGeom prst="bent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417089" y="5097838"/>
            <a:ext cx="251228" cy="36586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967050" y="5071133"/>
            <a:ext cx="251228" cy="39257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346870"/>
              </p:ext>
            </p:extLst>
          </p:nvPr>
        </p:nvGraphicFramePr>
        <p:xfrm>
          <a:off x="592282" y="1676003"/>
          <a:ext cx="5434446" cy="436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35198847"/>
              </p:ext>
            </p:extLst>
          </p:nvPr>
        </p:nvGraphicFramePr>
        <p:xfrm>
          <a:off x="6219537" y="1699851"/>
          <a:ext cx="5283200" cy="434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83327" y="247368"/>
            <a:ext cx="1009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и плановые показатели достижения ожидаемых результатов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территориальных общественных самоуправлений на территории городского округа «город Якутск» по состоянию на 01.09.2022 г.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10" y="965907"/>
            <a:ext cx="4800488" cy="3600367"/>
          </a:xfrm>
          <a:prstGeom prst="rect">
            <a:avLst/>
          </a:prstGeom>
        </p:spPr>
      </p:pic>
      <p:pic>
        <p:nvPicPr>
          <p:cNvPr id="5" name="Рисунок 4" descr="Файл:Coat of Arms of Yakutsk (Yakutia) 2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r="3788" b="1919"/>
          <a:stretch/>
        </p:blipFill>
        <p:spPr>
          <a:xfrm>
            <a:off x="8180577" y="965907"/>
            <a:ext cx="3752805" cy="52370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88655" y="247368"/>
            <a:ext cx="10344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 ТОС «Пригородный» - Председатель Татарченко Христина Сергеевна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2"/>
          <a:stretch/>
        </p:blipFill>
        <p:spPr>
          <a:xfrm>
            <a:off x="223694" y="965908"/>
            <a:ext cx="3879636" cy="51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90650" y="113522"/>
            <a:ext cx="10239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 «ТОС Гагаринского округа ГО «город Якутск» «Героев Великой Отечественной Войны» - Председатель Андросов Алексей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Ревович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" y="1600652"/>
            <a:ext cx="4191000" cy="3143250"/>
          </a:xfrm>
          <a:prstGeom prst="rect">
            <a:avLst/>
          </a:prstGeom>
          <a:effectLst>
            <a:glow rad="393700">
              <a:schemeClr val="accent1"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81" y="1237692"/>
            <a:ext cx="3098453" cy="4142058"/>
          </a:xfrm>
          <a:prstGeom prst="rect">
            <a:avLst/>
          </a:prstGeom>
          <a:effectLst>
            <a:glow rad="342900">
              <a:schemeClr val="accent1"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0" y="1026612"/>
            <a:ext cx="4688032" cy="3516024"/>
          </a:xfrm>
          <a:prstGeom prst="rect">
            <a:avLst/>
          </a:prstGeom>
          <a:effectLst>
            <a:glow rad="266700">
              <a:schemeClr val="accent1">
                <a:alpha val="48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0074" y="4883048"/>
            <a:ext cx="11810586" cy="166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  <a:tab pos="80772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  <a:tab pos="80772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Главы РС(Я) на проведение летнего водопровода в размере 718 587,50 рублей.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449580" algn="l"/>
                <a:tab pos="80772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Главы РС (Я) на откачку талых, грунтовых и дождевых вод в размере 993 519,00 рублей.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  <a:tab pos="80772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Главы города Якутска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установку уличного освещения на улицах: ул. Миронова,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Стрекаловская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Тихонова в размере 3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000 050,00 рублей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49580" algn="l"/>
                <a:tab pos="80772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Главы города Якутска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проведение культурно-спортивных мероприятий в размере 193 000,00 рублей.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b="17900"/>
          <a:stretch/>
        </p:blipFill>
        <p:spPr>
          <a:xfrm>
            <a:off x="6229531" y="1166847"/>
            <a:ext cx="5437870" cy="3071777"/>
          </a:xfrm>
          <a:prstGeom prst="rect">
            <a:avLst/>
          </a:prstGeom>
          <a:effectLst>
            <a:reflection stA="45000" endPos="17000" dist="50800" dir="5400000" sy="-100000" algn="bl" rotWithShape="0"/>
          </a:effectLst>
        </p:spPr>
      </p:pic>
      <p:pic>
        <p:nvPicPr>
          <p:cNvPr id="5" name="Рисунок 4" descr="Файл:Coat of Arms of Yakutsk (Yakutia) 2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b="11871"/>
          <a:stretch/>
        </p:blipFill>
        <p:spPr>
          <a:xfrm>
            <a:off x="512919" y="1395448"/>
            <a:ext cx="5178378" cy="3731206"/>
          </a:xfrm>
          <a:prstGeom prst="rect">
            <a:avLst/>
          </a:prstGeom>
          <a:effectLst>
            <a:reflection stA="45000" endPos="11000" dist="508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5914" b="9333"/>
          <a:stretch/>
        </p:blipFill>
        <p:spPr>
          <a:xfrm>
            <a:off x="4213372" y="3284022"/>
            <a:ext cx="4206965" cy="2990712"/>
          </a:xfrm>
          <a:prstGeom prst="rect">
            <a:avLst/>
          </a:prstGeom>
          <a:effectLst>
            <a:reflection stA="45000" endPos="10000" dist="508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r="32008"/>
          <a:stretch/>
        </p:blipFill>
        <p:spPr>
          <a:xfrm>
            <a:off x="8743951" y="3036714"/>
            <a:ext cx="3448050" cy="3852547"/>
          </a:xfrm>
          <a:prstGeom prst="rect">
            <a:avLst/>
          </a:prstGeom>
          <a:effectLst>
            <a:glow>
              <a:schemeClr val="accent1"/>
            </a:glow>
            <a:softEdge rad="1003300"/>
          </a:effectLst>
        </p:spPr>
      </p:pic>
      <p:sp>
        <p:nvSpPr>
          <p:cNvPr id="10" name="TextBox 9"/>
          <p:cNvSpPr txBox="1"/>
          <p:nvPr/>
        </p:nvSpPr>
        <p:spPr>
          <a:xfrm>
            <a:off x="512919" y="5126654"/>
            <a:ext cx="328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</a:t>
            </a:r>
            <a:r>
              <a:rPr lang="sah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44991" y="6305227"/>
            <a:ext cx="351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летнего водопровода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90649" y="113522"/>
            <a:ext cx="10523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 «ТОС Гагаринского округа ГО «город Якутск» «Героев Великой Отечественной Войны» - Председатель Андросов Алексей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Ревович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йл:Coat of Arms of Yakutsk (Yakutia) 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47368"/>
            <a:ext cx="91440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85875" y="276058"/>
            <a:ext cx="10195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создания ТОС в городском округе «город Якутск» до декабря 2022 года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59089705"/>
              </p:ext>
            </p:extLst>
          </p:nvPr>
        </p:nvGraphicFramePr>
        <p:xfrm>
          <a:off x="2209801" y="821407"/>
          <a:ext cx="9753600" cy="559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35" y="1699511"/>
            <a:ext cx="3737113" cy="31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</TotalTime>
  <Words>1665</Words>
  <Application>Microsoft Office PowerPoint</Application>
  <PresentationFormat>Широкоэкранный</PresentationFormat>
  <Paragraphs>217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   Перспектива развития  территориальных общественных самоуправлений  (ТОС) на территории городского округа  «город Якутск»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Перспектива</dc:title>
  <dc:creator>Лариса Е. Колодезникова</dc:creator>
  <cp:lastModifiedBy>User</cp:lastModifiedBy>
  <cp:revision>86</cp:revision>
  <cp:lastPrinted>2022-09-07T08:32:00Z</cp:lastPrinted>
  <dcterms:created xsi:type="dcterms:W3CDTF">2022-09-05T05:58:07Z</dcterms:created>
  <dcterms:modified xsi:type="dcterms:W3CDTF">2022-09-07T15:42:54Z</dcterms:modified>
</cp:coreProperties>
</file>