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257" userDrawn="1">
          <p15:clr>
            <a:srgbClr val="A4A3A4"/>
          </p15:clr>
        </p15:guide>
        <p15:guide id="3" pos="7106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D1DB7"/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75"/>
    <p:restoredTop sz="94651"/>
  </p:normalViewPr>
  <p:slideViewPr>
    <p:cSldViewPr snapToGrid="0" snapToObjects="1">
      <p:cViewPr varScale="1">
        <p:scale>
          <a:sx n="65" d="100"/>
          <a:sy n="65" d="100"/>
        </p:scale>
        <p:origin x="72" y="186"/>
      </p:cViewPr>
      <p:guideLst>
        <p:guide orient="horz" pos="391"/>
        <p:guide pos="257"/>
        <p:guide pos="7106"/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A5AE96-DC86-8945-9073-2DE13DEE3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790FB00-1290-4E40-BC73-C7693F2F6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1DA4FE9-ABD1-6540-91A9-BEE4334B1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B7ECB7B-5BEE-E14A-94BA-36028BE9C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8A22241-7FA4-944D-B68C-19CF51AE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759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3A6242-1A60-164E-942C-BAA6E1681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4A80A18-2DC3-4A49-BB2C-A19EBF59A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AEB5D74-3290-F24F-8653-D7DCC50E6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0E61995-D944-4F4F-AAAE-8628478F2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0DEA914-5E73-C140-978F-AFA229EDF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98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11319B8-FA2C-9C48-8D43-F0BF646A9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97ED009-8D33-5B4C-B2AF-1A8213A06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FD70D7B-931B-E644-80C2-0CCDD3E1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1AED562-FCF3-E64C-BFFF-968C23014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B923181-F511-3A4F-88B6-8C98D82D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596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95B6B0-A4F6-3B45-9F9B-07765021F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673180C-4DB0-4B4C-8D88-B1718E83E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F007316-F3F9-0A4F-BDE9-5EE09310B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BC2FC15-01DC-1046-B9AA-B803CF154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2DD9B58-A8F6-954C-99F2-E9C883908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62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3BC56B-7BD7-B146-A75E-9FAC77791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7F6FA4F-FA73-8B44-9802-13EADCDC2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26810A-3CAF-C74A-82DF-519C1E0F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1D1B6EE-682B-D941-9A75-8A7C4F64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557FA12-975B-6A48-9A4A-347DF66C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03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1A0BDA0-9F5A-534C-9514-E431E3674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4EC7541-F2AA-4344-BB5D-A0EC8D318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4BDF3EA-5ED3-F344-BAFF-9E2AF8157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47E3705-C791-1C4B-9FFC-FA538E278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2D8E5A7-4192-E04A-8731-72C746CE8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F88F4D8-8321-8345-9C80-598DD6BCC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3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4A9F09-72E3-F240-984A-B93E55B30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05C2AEF-EFED-8141-8EC7-4906227E1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A627D97-CED1-BB4A-9061-15CF73C6B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6B0D498-E165-E446-8A2B-AEFFF4CCA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D1D8EF4-F50F-E942-94C7-A7BA8E38C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F82AEC82-7056-CF4E-8091-60A5DB7F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9060AA64-EC84-7846-862C-922300346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054B50C-ABE8-6544-A005-AEF70516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28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1CED4D-2F0D-CA4B-802E-2DE06896A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22A4D7B-4C73-504C-BBFE-49D3D9A8B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16F6D4E-9C2C-D44F-8352-A6C49DD8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702CD6F-0B5B-6C4D-ACA3-AAF89980D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92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1A05DB1A-AC0B-C147-AC45-C77B41BDB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DBE5F30-1667-034B-8D3B-7F3EC51C7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6E0956B-CEF6-B84C-BF90-5A9842CF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77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DF95F4-B2B9-264B-B261-E7D33CA8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FDA485D-3DE1-D849-BB51-2010FD71C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FBFCC22-FBD0-1645-ADBB-2C0206C24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F224E08-02A8-7846-A699-E978AFBA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E03BB73-84B9-3A4B-A530-2DA2109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AA26553-0871-2C4C-826F-16907D87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88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A0C359B-1E21-CD4C-9A01-8DB2DB83C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4815717-AF2E-FF41-B259-5B5819BC47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617A98A-B497-E443-BE66-62A9C55F24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41BB99B-DD0E-FD44-8E25-132EFFDD4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3C511BA-4597-E648-B31D-B7DB9794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E3BD76C-3BB4-A647-AF1B-14C9FE375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66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E2D10E-E093-6040-B710-F0CA6F6A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08C6086-5E49-C046-91D3-820CF3725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BCD11CD-94E2-9D41-A1D8-4D8D430A4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ECCCD-7510-2C40-BDF5-C8CA5E1B7F73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9941492-E277-124A-BE68-635CCC7A3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1F37DB5-9B0E-9A46-9665-36C89752E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4F114-CD8F-0A4B-81E2-3D1DB1A39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48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62A03D-639F-9B48-98D9-1765A297D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1382" y="783460"/>
            <a:ext cx="2068498" cy="557073"/>
          </a:xfrm>
        </p:spPr>
        <p:txBody>
          <a:bodyPr anchor="t">
            <a:noAutofit/>
          </a:bodyPr>
          <a:lstStyle/>
          <a:p>
            <a:pPr algn="l"/>
            <a:r>
              <a:rPr lang="ru-RU" sz="2000" b="1" dirty="0">
                <a:solidFill>
                  <a:srgbClr val="1D1DB7"/>
                </a:solidFill>
                <a:latin typeface="Montserrat Black" pitchFamily="2" charset="0"/>
              </a:rPr>
              <a:t>БЛОК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EE30987-4784-8042-8062-C872BDD5F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1381" y="1133569"/>
            <a:ext cx="5850384" cy="932155"/>
          </a:xfrm>
        </p:spPr>
        <p:txBody>
          <a:bodyPr anchor="t">
            <a:noAutofit/>
          </a:bodyPr>
          <a:lstStyle/>
          <a:p>
            <a:pPr algn="l"/>
            <a:r>
              <a:rPr lang="ru-RU" b="1" cap="all" dirty="0" smtClean="0">
                <a:solidFill>
                  <a:srgbClr val="1D1DB7"/>
                </a:solidFill>
                <a:latin typeface="Montserrat Black" pitchFamily="2" charset="0"/>
              </a:rPr>
              <a:t>Развитие сети дошкольных образовательных учреждений</a:t>
            </a:r>
            <a:endParaRPr lang="ru-RU" b="1" cap="all" dirty="0">
              <a:solidFill>
                <a:srgbClr val="1D1DB7"/>
              </a:solidFill>
              <a:latin typeface="Montserrat Black" pitchFamily="2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94765A53-D3C0-484B-8507-555D8ED23A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1764" y="5609634"/>
            <a:ext cx="1754823" cy="888836"/>
          </a:xfrm>
          <a:prstGeom prst="rect">
            <a:avLst/>
          </a:prstGeom>
        </p:spPr>
      </p:pic>
      <p:sp>
        <p:nvSpPr>
          <p:cNvPr id="11" name="Подзаголовок 2">
            <a:extLst>
              <a:ext uri="{FF2B5EF4-FFF2-40B4-BE49-F238E27FC236}">
                <a16:creationId xmlns="" xmlns:a16="http://schemas.microsoft.com/office/drawing/2014/main" id="{64872E8E-5C5C-624E-847A-E5EE487E556E}"/>
              </a:ext>
            </a:extLst>
          </p:cNvPr>
          <p:cNvSpPr txBox="1">
            <a:spLocks/>
          </p:cNvSpPr>
          <p:nvPr/>
        </p:nvSpPr>
        <p:spPr>
          <a:xfrm>
            <a:off x="4181381" y="2157279"/>
            <a:ext cx="4634145" cy="3994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b="1" cap="all" dirty="0">
                <a:latin typeface="Montserrat" pitchFamily="2" charset="0"/>
              </a:rPr>
              <a:t>ТЕМА ВЫСТУПЛЕНИЯ</a:t>
            </a:r>
            <a:r>
              <a:rPr lang="en-US" sz="2800" b="1" cap="all" dirty="0">
                <a:latin typeface="Montserrat" pitchFamily="2" charset="0"/>
              </a:rPr>
              <a:t>:</a:t>
            </a:r>
            <a:endParaRPr lang="ru-RU" sz="2800" b="1" cap="all" dirty="0">
              <a:latin typeface="Montserrat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="" xmlns:a16="http://schemas.microsoft.com/office/drawing/2014/main" id="{13F6A357-8E59-624A-87E6-E1AC2DF4069C}"/>
              </a:ext>
            </a:extLst>
          </p:cNvPr>
          <p:cNvSpPr txBox="1">
            <a:spLocks/>
          </p:cNvSpPr>
          <p:nvPr/>
        </p:nvSpPr>
        <p:spPr>
          <a:xfrm>
            <a:off x="4181381" y="5208977"/>
            <a:ext cx="5850384" cy="5576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600" dirty="0">
                <a:latin typeface="Montserrat Medium" pitchFamily="2" charset="0"/>
              </a:rPr>
              <a:t>Заведующий </a:t>
            </a:r>
            <a:r>
              <a:rPr lang="ru-RU" sz="1600" dirty="0" smtClean="0">
                <a:latin typeface="Montserrat Medium" pitchFamily="2" charset="0"/>
              </a:rPr>
              <a:t>дошкольным отделением ГАПОУ </a:t>
            </a:r>
            <a:r>
              <a:rPr lang="ru-RU" sz="1600" dirty="0">
                <a:latin typeface="Montserrat Medium" pitchFamily="2" charset="0"/>
              </a:rPr>
              <a:t>РСЯ «ЯПК им. С.Ф</a:t>
            </a:r>
            <a:r>
              <a:rPr lang="ru-RU" sz="1600" dirty="0" smtClean="0">
                <a:latin typeface="Montserrat Medium" pitchFamily="2" charset="0"/>
              </a:rPr>
              <a:t>. Гоголева</a:t>
            </a:r>
            <a:r>
              <a:rPr lang="ru-RU" sz="1600" dirty="0">
                <a:latin typeface="Montserrat Medium" pitchFamily="2" charset="0"/>
              </a:rPr>
              <a:t>».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20D1DB0B-DB46-1544-8FFF-91E235735C49}"/>
              </a:ext>
            </a:extLst>
          </p:cNvPr>
          <p:cNvSpPr txBox="1"/>
          <p:nvPr/>
        </p:nvSpPr>
        <p:spPr>
          <a:xfrm>
            <a:off x="4199135" y="2556773"/>
            <a:ext cx="7587451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600" dirty="0">
                <a:latin typeface="Montserrat Medium" pitchFamily="2" charset="0"/>
              </a:rPr>
              <a:t>Перспективы сотрудничества в подготовке специалистов для ДОО г. Якутска</a:t>
            </a:r>
          </a:p>
        </p:txBody>
      </p:sp>
      <p:sp>
        <p:nvSpPr>
          <p:cNvPr id="22" name="Подзаголовок 2">
            <a:extLst>
              <a:ext uri="{FF2B5EF4-FFF2-40B4-BE49-F238E27FC236}">
                <a16:creationId xmlns="" xmlns:a16="http://schemas.microsoft.com/office/drawing/2014/main" id="{3010C951-9F2B-6F4F-9834-F13415D79936}"/>
              </a:ext>
            </a:extLst>
          </p:cNvPr>
          <p:cNvSpPr txBox="1">
            <a:spLocks/>
          </p:cNvSpPr>
          <p:nvPr/>
        </p:nvSpPr>
        <p:spPr>
          <a:xfrm>
            <a:off x="4199135" y="4320568"/>
            <a:ext cx="1896865" cy="39949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800" b="1" cap="all" dirty="0">
                <a:latin typeface="Montserrat" pitchFamily="2" charset="0"/>
              </a:rPr>
              <a:t>СПИКЕР: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EFD8EBBF-4E24-8040-86F9-90F58E1267D7}"/>
              </a:ext>
            </a:extLst>
          </p:cNvPr>
          <p:cNvSpPr txBox="1"/>
          <p:nvPr/>
        </p:nvSpPr>
        <p:spPr>
          <a:xfrm>
            <a:off x="4181381" y="4720062"/>
            <a:ext cx="60279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Montserrat Medium" pitchFamily="2" charset="0"/>
              </a:rPr>
              <a:t>Скрябина А. А.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02" y="379740"/>
            <a:ext cx="2172903" cy="302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26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РАСПОРЯЖЕНИЕ ПРАВИТЕЛЬСТВА РЕСПУБЛИКИ САХА (ЯКУТИЯ)</a:t>
            </a:r>
            <a:endParaRPr lang="ru-RU" sz="28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от </a:t>
            </a:r>
            <a:r>
              <a:rPr lang="ru-RU" sz="3200" dirty="0"/>
              <a:t>3 марта 2021 г. № </a:t>
            </a:r>
            <a:r>
              <a:rPr lang="ru-RU" sz="3200" dirty="0" smtClean="0"/>
              <a:t>175-р Об </a:t>
            </a:r>
            <a:r>
              <a:rPr lang="ru-RU" sz="3200" dirty="0"/>
              <a:t>утверждении перечня востребованных и перспективных на рынке труда Республики Саха (Якутия) профессий, специальностей и направлений подготовки, требующих среднего профессионального образования и высшего образования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5179" y="5421807"/>
            <a:ext cx="174970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42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Участие работодателей в подготовке кадров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разработка </a:t>
            </a:r>
            <a:r>
              <a:rPr lang="ru-RU" dirty="0"/>
              <a:t>и </a:t>
            </a:r>
            <a:r>
              <a:rPr lang="ru-RU" dirty="0" smtClean="0"/>
              <a:t>реализация </a:t>
            </a:r>
            <a:r>
              <a:rPr lang="ru-RU" dirty="0"/>
              <a:t>образовательных программ:</a:t>
            </a:r>
          </a:p>
          <a:p>
            <a:r>
              <a:rPr lang="ru-RU" dirty="0" smtClean="0"/>
              <a:t>согласование учебных планов </a:t>
            </a:r>
            <a:r>
              <a:rPr lang="ru-RU" dirty="0"/>
              <a:t>для обучающихся по очной, заочной формам обучения, рабочие программы общеобразовательных предметов, учебных дисциплин, профессиональных модулей, программы учебной и производственной, преддипломной практик, фонды оценочных средств, программа государственной итоговой </a:t>
            </a:r>
            <a:r>
              <a:rPr lang="ru-RU" dirty="0" smtClean="0"/>
              <a:t>аттестации. </a:t>
            </a:r>
            <a:endParaRPr lang="ru-RU" dirty="0"/>
          </a:p>
          <a:p>
            <a:r>
              <a:rPr lang="ru-RU" dirty="0" smtClean="0"/>
              <a:t>контроль </a:t>
            </a:r>
            <a:r>
              <a:rPr lang="ru-RU" dirty="0"/>
              <a:t>реализации </a:t>
            </a:r>
            <a:r>
              <a:rPr lang="ru-RU" dirty="0" smtClean="0"/>
              <a:t>программ.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5179" y="5421807"/>
            <a:ext cx="174970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73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238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Педагогическая практика. Базовые ДОО ГО «г. Якутск»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6426212"/>
              </p:ext>
            </p:extLst>
          </p:nvPr>
        </p:nvGraphicFramePr>
        <p:xfrm>
          <a:off x="539261" y="1051902"/>
          <a:ext cx="11347938" cy="5302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5292"/>
                <a:gridCol w="3281357"/>
                <a:gridCol w="2491289"/>
              </a:tblGrid>
              <a:tr h="1418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Практика в образовательных организациях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педагогов – наставников с высшей квалификационной категорией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студентов, проходящих практику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2 «Олененок»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№7 «Остров сокровищ»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8 «Родничок»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11 «Подснежник»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16 «Золотинка»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18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Прометейчик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22 «Жемчужинка»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ЦРР детский сад № 26 «Кустук»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1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27 «Кораблик»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2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167"/>
          </a:xfrm>
        </p:spPr>
        <p:txBody>
          <a:bodyPr>
            <a:normAutofit/>
          </a:bodyPr>
          <a:lstStyle/>
          <a:p>
            <a:r>
              <a:rPr lang="ru-RU" sz="2800" dirty="0"/>
              <a:t>Педагогическая практика. Базовые ДОО ГО «г. Якутск»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684241"/>
              </p:ext>
            </p:extLst>
          </p:nvPr>
        </p:nvGraphicFramePr>
        <p:xfrm>
          <a:off x="656493" y="961292"/>
          <a:ext cx="11019693" cy="5364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799"/>
                <a:gridCol w="2469663"/>
                <a:gridCol w="3673231"/>
              </a:tblGrid>
              <a:tr h="12110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Практика в образовательных организациях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педагогов – наставников с высшей квалификационной категорией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студентов, проходящих практику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60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82 «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Мичээр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86 «Колокольчик»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90 «Ласточка»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96 «Брусничка»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104 «Ладушка»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105 «Умка»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ah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№9 “Якутяночка”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ah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№23 “Цветик-Семицветик”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ah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24 «Сардаана»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ah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75 «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Ивушка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ah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МБДОУ детский сад № 81 «Солнышко»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ah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18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2890" y="365126"/>
            <a:ext cx="10350910" cy="519778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Работа по содействию </a:t>
            </a:r>
            <a:r>
              <a:rPr lang="ru-RU" sz="3200" dirty="0" smtClean="0"/>
              <a:t>трудоустройству </a:t>
            </a:r>
            <a:r>
              <a:rPr lang="ru-RU" sz="3200" dirty="0"/>
              <a:t>выпускников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42646"/>
            <a:ext cx="10515600" cy="561535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сотрудничество </a:t>
            </a:r>
            <a:r>
              <a:rPr lang="ru-RU" dirty="0"/>
              <a:t>с дошкольными образовательными организациями, выступающими в качестве работодателей для выпускников;</a:t>
            </a:r>
          </a:p>
          <a:p>
            <a:r>
              <a:rPr lang="ru-RU" dirty="0" smtClean="0"/>
              <a:t>мониторинг </a:t>
            </a:r>
            <a:r>
              <a:rPr lang="ru-RU" dirty="0"/>
              <a:t>имеющихся вакансий для выпускников в детских садах республики;</a:t>
            </a:r>
          </a:p>
          <a:p>
            <a:r>
              <a:rPr lang="ru-RU" dirty="0" err="1" smtClean="0"/>
              <a:t>профориентационное</a:t>
            </a:r>
            <a:r>
              <a:rPr lang="ru-RU" dirty="0" smtClean="0"/>
              <a:t> </a:t>
            </a:r>
            <a:r>
              <a:rPr lang="ru-RU" dirty="0"/>
              <a:t>сопровождение студентов колледжа в течение всего периода обучения;</a:t>
            </a:r>
          </a:p>
          <a:p>
            <a:r>
              <a:rPr lang="ru-RU" dirty="0" smtClean="0"/>
              <a:t>анкетирование </a:t>
            </a:r>
            <a:r>
              <a:rPr lang="ru-RU" dirty="0"/>
              <a:t>работодателей на предмет удовлетворенности качеством подготовки молодых специалистов;</a:t>
            </a:r>
          </a:p>
          <a:p>
            <a:r>
              <a:rPr lang="ru-RU" dirty="0" smtClean="0"/>
              <a:t>информационное </a:t>
            </a:r>
            <a:r>
              <a:rPr lang="ru-RU" dirty="0"/>
              <a:t>обеспечение студентов;</a:t>
            </a:r>
          </a:p>
          <a:p>
            <a:r>
              <a:rPr lang="ru-RU" dirty="0" smtClean="0"/>
              <a:t>проведение </a:t>
            </a:r>
            <a:r>
              <a:rPr lang="ru-RU" dirty="0"/>
              <a:t>бесед со студентами о правовых аспектах трудоустройства, трудовой деятельности;</a:t>
            </a:r>
          </a:p>
          <a:p>
            <a:r>
              <a:rPr lang="ru-RU" dirty="0" smtClean="0"/>
              <a:t>педагогическая </a:t>
            </a:r>
            <a:r>
              <a:rPr lang="ru-RU" dirty="0"/>
              <a:t>поддержка студентов в течение всего периода обучения;</a:t>
            </a:r>
          </a:p>
          <a:p>
            <a:r>
              <a:rPr lang="ru-RU" dirty="0" smtClean="0"/>
              <a:t>консультации </a:t>
            </a:r>
            <a:r>
              <a:rPr lang="ru-RU" dirty="0"/>
              <a:t>для студентов по составлению резюме; </a:t>
            </a:r>
          </a:p>
          <a:p>
            <a:r>
              <a:rPr lang="ru-RU" dirty="0" smtClean="0"/>
              <a:t>проведение </a:t>
            </a:r>
            <a:r>
              <a:rPr lang="ru-RU" dirty="0"/>
              <a:t>мониторинга трудоустройства выпускников </a:t>
            </a:r>
            <a:r>
              <a:rPr lang="ru-RU" dirty="0" smtClean="0"/>
              <a:t>отделения;</a:t>
            </a:r>
            <a:endParaRPr lang="ru-RU" dirty="0"/>
          </a:p>
          <a:p>
            <a:r>
              <a:rPr lang="ru-RU" dirty="0" smtClean="0"/>
              <a:t>выполнение </a:t>
            </a:r>
            <a:r>
              <a:rPr lang="ru-RU" dirty="0"/>
              <a:t>индивидуальных заявок от дошкольных образовательных организаций по подбору кандидатов на вакантные места.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8286" y="5797491"/>
            <a:ext cx="174970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37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3398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138558"/>
              </p:ext>
            </p:extLst>
          </p:nvPr>
        </p:nvGraphicFramePr>
        <p:xfrm>
          <a:off x="630115" y="1232410"/>
          <a:ext cx="10931770" cy="5132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6354"/>
                <a:gridCol w="2186354"/>
                <a:gridCol w="2186354"/>
                <a:gridCol w="2186354"/>
                <a:gridCol w="2186354"/>
              </a:tblGrid>
              <a:tr h="13138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выпускников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 трудоустроено 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т.ч. в муниципальных ДОУ г. Якутск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т.ч. в частных ДОУ г. Якутск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418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(64%)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7(14%)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11(22%)</a:t>
                      </a:r>
                    </a:p>
                  </a:txBody>
                  <a:tcPr marL="68580" marR="68580" marT="0" marB="0"/>
                </a:tc>
              </a:tr>
              <a:tr h="11418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 (75%)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(24%)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(10%)</a:t>
                      </a:r>
                    </a:p>
                  </a:txBody>
                  <a:tcPr marL="68580" marR="68580" marT="0" marB="0"/>
                </a:tc>
              </a:tr>
              <a:tr h="11418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 (72%)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(20%)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(13%)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38200" y="537158"/>
            <a:ext cx="101814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Трудоустройство в г. Якутск выпускников ГАПОУ РС(Я) ЯПК</a:t>
            </a:r>
          </a:p>
        </p:txBody>
      </p:sp>
    </p:spTree>
    <p:extLst>
      <p:ext uri="{BB962C8B-B14F-4D97-AF65-F5344CB8AC3E}">
        <p14:creationId xmlns:p14="http://schemas.microsoft.com/office/powerpoint/2010/main" val="51905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062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Проблемы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3600" dirty="0"/>
              <a:t>Недостаточность контрольных цифр приема для обеспечения кадрами ДОО </a:t>
            </a:r>
            <a:r>
              <a:rPr lang="ru-RU" sz="3600" dirty="0" smtClean="0"/>
              <a:t>Республики Саха (Якутия);</a:t>
            </a:r>
            <a:endParaRPr lang="ru-RU" sz="3600" dirty="0"/>
          </a:p>
          <a:p>
            <a:pPr lvl="0" algn="just"/>
            <a:r>
              <a:rPr lang="ru-RU" sz="3600" dirty="0"/>
              <a:t>Низкая </a:t>
            </a:r>
            <a:r>
              <a:rPr lang="ru-RU" sz="3600" dirty="0" err="1"/>
              <a:t>мотивированность</a:t>
            </a:r>
            <a:r>
              <a:rPr lang="ru-RU" sz="3600" dirty="0"/>
              <a:t> абитуриентов к получению </a:t>
            </a:r>
            <a:r>
              <a:rPr lang="ru-RU" sz="3600" dirty="0" smtClean="0"/>
              <a:t>профессии;</a:t>
            </a:r>
            <a:endParaRPr lang="ru-RU" sz="3600" dirty="0"/>
          </a:p>
          <a:p>
            <a:pPr lvl="0" algn="just"/>
            <a:r>
              <a:rPr lang="ru-RU" sz="3600" dirty="0"/>
              <a:t>Трудоустройство иногородних студентов, не имеющих жилой площади.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1733" y="5731916"/>
            <a:ext cx="174970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22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Предложения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Организация дополнительного набора на целевое обучение для трудоустройства в муниципальные и частные дошкольные организации г. Якутска с учетом приоритетного направления ДОО и реализуемой программы;</a:t>
            </a:r>
          </a:p>
          <a:p>
            <a:pPr lvl="0"/>
            <a:r>
              <a:rPr lang="ru-RU" dirty="0"/>
              <a:t>Создание в общеобразовательных школах города педагогических классов для целенаправленной профессионально-педагогической ориентации учащихся 9, 10, 11классов на освоение педагогических профессий, формирования у них устойчивого интереса к педагогической профессии, формирования основ знаний, умений и навыков, необходимых для педагогической деятельности.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1732" y="5731916"/>
            <a:ext cx="174970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08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668</Words>
  <Application>Microsoft Office PowerPoint</Application>
  <PresentationFormat>Широкоэкранный</PresentationFormat>
  <Paragraphs>122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Montserrat</vt:lpstr>
      <vt:lpstr>Montserrat Black</vt:lpstr>
      <vt:lpstr>Montserrat Medium</vt:lpstr>
      <vt:lpstr>Times New Roman</vt:lpstr>
      <vt:lpstr>Тема Office</vt:lpstr>
      <vt:lpstr>БЛОК </vt:lpstr>
      <vt:lpstr>РАСПОРЯЖЕНИЕ ПРАВИТЕЛЬСТВА РЕСПУБЛИКИ САХА (ЯКУТИЯ)</vt:lpstr>
      <vt:lpstr>Участие работодателей в подготовке кадров </vt:lpstr>
      <vt:lpstr>Педагогическая практика. Базовые ДОО ГО «г. Якутск»</vt:lpstr>
      <vt:lpstr>Педагогическая практика. Базовые ДОО ГО «г. Якутск»</vt:lpstr>
      <vt:lpstr>Работа по содействию трудоустройству выпускников </vt:lpstr>
      <vt:lpstr>  </vt:lpstr>
      <vt:lpstr>Проблемы </vt:lpstr>
      <vt:lpstr>Предложения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 Егоров</dc:creator>
  <cp:lastModifiedBy>user</cp:lastModifiedBy>
  <cp:revision>18</cp:revision>
  <dcterms:created xsi:type="dcterms:W3CDTF">2022-09-05T09:21:46Z</dcterms:created>
  <dcterms:modified xsi:type="dcterms:W3CDTF">2022-09-08T02:19:59Z</dcterms:modified>
</cp:coreProperties>
</file>