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0"/>
  </p:notesMasterIdLst>
  <p:sldIdLst>
    <p:sldId id="257" r:id="rId2"/>
    <p:sldId id="256" r:id="rId3"/>
    <p:sldId id="280" r:id="rId4"/>
    <p:sldId id="281" r:id="rId5"/>
    <p:sldId id="279" r:id="rId6"/>
    <p:sldId id="278" r:id="rId7"/>
    <p:sldId id="269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B7"/>
    <a:srgbClr val="FFFFFF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784" y="200"/>
      </p:cViewPr>
      <p:guideLst>
        <p:guide orient="horz" pos="391"/>
        <p:guide pos="257"/>
        <p:guide pos="710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07F18-35FF-4E6A-9684-E022CB78B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D67CB-8FF4-4D64-AF72-1873A911E19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ru-RU" sz="2000" dirty="0"/>
            <a:t>разрабатывается содержание и научно-методическое сопровождение образовательно-профессиональной деятельности будущего педагога;</a:t>
          </a:r>
        </a:p>
      </dgm:t>
    </dgm:pt>
    <dgm:pt modelId="{4FA598A6-A525-483E-B6E5-579091D2A06F}" type="parTrans" cxnId="{CFE9823E-A3E8-4EF6-B4D8-9E2FC89BEC7E}">
      <dgm:prSet/>
      <dgm:spPr/>
      <dgm:t>
        <a:bodyPr/>
        <a:lstStyle/>
        <a:p>
          <a:endParaRPr lang="ru-RU"/>
        </a:p>
      </dgm:t>
    </dgm:pt>
    <dgm:pt modelId="{D0BF435F-E4D0-4CA8-8112-48C2836DBB94}" type="sibTrans" cxnId="{CFE9823E-A3E8-4EF6-B4D8-9E2FC89BEC7E}">
      <dgm:prSet/>
      <dgm:spPr/>
      <dgm:t>
        <a:bodyPr/>
        <a:lstStyle/>
        <a:p>
          <a:endParaRPr lang="ru-RU"/>
        </a:p>
      </dgm:t>
    </dgm:pt>
    <dgm:pt modelId="{1C514208-022A-411D-8B12-A4F20BED6BB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/>
            <a:t>дифференцируется организация образовательно-профессиональной деятельности студента, ориентированная на личностное отношение и включение в процесс достижения образовательных результатов</a:t>
          </a:r>
        </a:p>
      </dgm:t>
    </dgm:pt>
    <dgm:pt modelId="{A41EEB2B-F058-4658-97B0-32D65A6607F4}" type="parTrans" cxnId="{3791AA2B-B961-44D6-9A73-675AB8CF4D65}">
      <dgm:prSet/>
      <dgm:spPr/>
      <dgm:t>
        <a:bodyPr/>
        <a:lstStyle/>
        <a:p>
          <a:endParaRPr lang="ru-RU"/>
        </a:p>
      </dgm:t>
    </dgm:pt>
    <dgm:pt modelId="{F1A1F00B-09DA-4FCF-AA5F-C39F2CF2DE4D}" type="sibTrans" cxnId="{3791AA2B-B961-44D6-9A73-675AB8CF4D65}">
      <dgm:prSet/>
      <dgm:spPr/>
      <dgm:t>
        <a:bodyPr/>
        <a:lstStyle/>
        <a:p>
          <a:endParaRPr lang="ru-RU"/>
        </a:p>
      </dgm:t>
    </dgm:pt>
    <dgm:pt modelId="{114D7D97-7F4A-4CA7-B151-3722F3F6126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/>
            <a:t>создается образовательное пространство практики с применением новых форм сетевого взаимодействия с дошкольными образовательными организациями</a:t>
          </a:r>
        </a:p>
      </dgm:t>
    </dgm:pt>
    <dgm:pt modelId="{9B8FD3F2-181C-463D-B8F5-1ABA8E77E934}" type="parTrans" cxnId="{DA24CC1C-3050-478D-B5D7-11105E5B4C67}">
      <dgm:prSet/>
      <dgm:spPr/>
      <dgm:t>
        <a:bodyPr/>
        <a:lstStyle/>
        <a:p>
          <a:endParaRPr lang="ru-RU"/>
        </a:p>
      </dgm:t>
    </dgm:pt>
    <dgm:pt modelId="{E0D31106-5186-4CC8-AB06-813FD2A027A9}" type="sibTrans" cxnId="{DA24CC1C-3050-478D-B5D7-11105E5B4C67}">
      <dgm:prSet/>
      <dgm:spPr/>
      <dgm:t>
        <a:bodyPr/>
        <a:lstStyle/>
        <a:p>
          <a:endParaRPr lang="ru-RU"/>
        </a:p>
      </dgm:t>
    </dgm:pt>
    <dgm:pt modelId="{24476E1C-359C-4FC6-8455-AAACD04A83C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/>
            <a:t>используются новые средства оценки образовательных результатов, основанные на интегральных критериях сформированности компетенций будущих педагогов</a:t>
          </a:r>
        </a:p>
      </dgm:t>
    </dgm:pt>
    <dgm:pt modelId="{03EB491A-EFF9-4E97-920B-EB630B2B1FB3}" type="parTrans" cxnId="{37D31DB9-306D-4F83-8E9E-7B1BD96DAD71}">
      <dgm:prSet/>
      <dgm:spPr/>
      <dgm:t>
        <a:bodyPr/>
        <a:lstStyle/>
        <a:p>
          <a:endParaRPr lang="ru-RU"/>
        </a:p>
      </dgm:t>
    </dgm:pt>
    <dgm:pt modelId="{F4D27A04-C6F8-4D21-9B21-EF5317651B3F}" type="sibTrans" cxnId="{37D31DB9-306D-4F83-8E9E-7B1BD96DAD71}">
      <dgm:prSet/>
      <dgm:spPr/>
      <dgm:t>
        <a:bodyPr/>
        <a:lstStyle/>
        <a:p>
          <a:endParaRPr lang="ru-RU"/>
        </a:p>
      </dgm:t>
    </dgm:pt>
    <dgm:pt modelId="{8D0E979D-595B-4AE1-A1FF-468EFA1F0986}" type="pres">
      <dgm:prSet presAssocID="{ECA07F18-35FF-4E6A-9684-E022CB78B172}" presName="linear" presStyleCnt="0">
        <dgm:presLayoutVars>
          <dgm:dir/>
          <dgm:animLvl val="lvl"/>
          <dgm:resizeHandles val="exact"/>
        </dgm:presLayoutVars>
      </dgm:prSet>
      <dgm:spPr/>
    </dgm:pt>
    <dgm:pt modelId="{33317F58-ED45-487F-9AB5-45CA3D899068}" type="pres">
      <dgm:prSet presAssocID="{27FD67CB-8FF4-4D64-AF72-1873A911E194}" presName="parentLin" presStyleCnt="0"/>
      <dgm:spPr/>
    </dgm:pt>
    <dgm:pt modelId="{4225D5A3-74C2-4F62-A349-66D91C5793C4}" type="pres">
      <dgm:prSet presAssocID="{27FD67CB-8FF4-4D64-AF72-1873A911E194}" presName="parentLeftMargin" presStyleLbl="node1" presStyleIdx="0" presStyleCnt="4"/>
      <dgm:spPr/>
    </dgm:pt>
    <dgm:pt modelId="{0112FF4E-EE27-4CA4-962E-FA8ABE42D08C}" type="pres">
      <dgm:prSet presAssocID="{27FD67CB-8FF4-4D64-AF72-1873A911E194}" presName="parentText" presStyleLbl="node1" presStyleIdx="0" presStyleCnt="4" custScaleX="131295" custScaleY="166808" custLinFactNeighborX="18876" custLinFactNeighborY="-16531">
        <dgm:presLayoutVars>
          <dgm:chMax val="0"/>
          <dgm:bulletEnabled val="1"/>
        </dgm:presLayoutVars>
      </dgm:prSet>
      <dgm:spPr/>
    </dgm:pt>
    <dgm:pt modelId="{40BE5D90-043F-4ED2-9679-1AF277F65973}" type="pres">
      <dgm:prSet presAssocID="{27FD67CB-8FF4-4D64-AF72-1873A911E194}" presName="negativeSpace" presStyleCnt="0"/>
      <dgm:spPr/>
    </dgm:pt>
    <dgm:pt modelId="{56D94A66-C082-4542-AE8A-4F71269DB01A}" type="pres">
      <dgm:prSet presAssocID="{27FD67CB-8FF4-4D64-AF72-1873A911E194}" presName="childText" presStyleLbl="conFgAcc1" presStyleIdx="0" presStyleCnt="4">
        <dgm:presLayoutVars>
          <dgm:bulletEnabled val="1"/>
        </dgm:presLayoutVars>
      </dgm:prSet>
      <dgm:spPr/>
    </dgm:pt>
    <dgm:pt modelId="{339E21E6-F2F7-467F-9B70-D2A4A4366BC6}" type="pres">
      <dgm:prSet presAssocID="{D0BF435F-E4D0-4CA8-8112-48C2836DBB94}" presName="spaceBetweenRectangles" presStyleCnt="0"/>
      <dgm:spPr/>
    </dgm:pt>
    <dgm:pt modelId="{9F993D3C-C987-48E1-AE55-04201B3E512E}" type="pres">
      <dgm:prSet presAssocID="{1C514208-022A-411D-8B12-A4F20BED6BB6}" presName="parentLin" presStyleCnt="0"/>
      <dgm:spPr/>
    </dgm:pt>
    <dgm:pt modelId="{9AFF114B-F8D3-453B-9DA0-76EEB7BD9556}" type="pres">
      <dgm:prSet presAssocID="{1C514208-022A-411D-8B12-A4F20BED6BB6}" presName="parentLeftMargin" presStyleLbl="node1" presStyleIdx="0" presStyleCnt="4"/>
      <dgm:spPr/>
    </dgm:pt>
    <dgm:pt modelId="{EFA8DA02-115E-4D0F-93D7-B423737A8A7A}" type="pres">
      <dgm:prSet presAssocID="{1C514208-022A-411D-8B12-A4F20BED6BB6}" presName="parentText" presStyleLbl="node1" presStyleIdx="1" presStyleCnt="4" custScaleX="142857" custScaleY="189826">
        <dgm:presLayoutVars>
          <dgm:chMax val="0"/>
          <dgm:bulletEnabled val="1"/>
        </dgm:presLayoutVars>
      </dgm:prSet>
      <dgm:spPr/>
    </dgm:pt>
    <dgm:pt modelId="{C7115F32-62D6-4BEA-BC84-72C296BEDA8D}" type="pres">
      <dgm:prSet presAssocID="{1C514208-022A-411D-8B12-A4F20BED6BB6}" presName="negativeSpace" presStyleCnt="0"/>
      <dgm:spPr/>
    </dgm:pt>
    <dgm:pt modelId="{304C44CC-D917-4C68-80ED-8D7EBCE751F8}" type="pres">
      <dgm:prSet presAssocID="{1C514208-022A-411D-8B12-A4F20BED6BB6}" presName="childText" presStyleLbl="conFgAcc1" presStyleIdx="1" presStyleCnt="4">
        <dgm:presLayoutVars>
          <dgm:bulletEnabled val="1"/>
        </dgm:presLayoutVars>
      </dgm:prSet>
      <dgm:spPr/>
    </dgm:pt>
    <dgm:pt modelId="{D05C5D13-F469-464A-B5DA-F2CB01C18193}" type="pres">
      <dgm:prSet presAssocID="{F1A1F00B-09DA-4FCF-AA5F-C39F2CF2DE4D}" presName="spaceBetweenRectangles" presStyleCnt="0"/>
      <dgm:spPr/>
    </dgm:pt>
    <dgm:pt modelId="{366E8AB8-C97D-48EA-8C41-D66FCB04AE24}" type="pres">
      <dgm:prSet presAssocID="{114D7D97-7F4A-4CA7-B151-3722F3F6126D}" presName="parentLin" presStyleCnt="0"/>
      <dgm:spPr/>
    </dgm:pt>
    <dgm:pt modelId="{F570F25F-53AC-4498-97BE-2A8C30C302DC}" type="pres">
      <dgm:prSet presAssocID="{114D7D97-7F4A-4CA7-B151-3722F3F6126D}" presName="parentLeftMargin" presStyleLbl="node1" presStyleIdx="1" presStyleCnt="4"/>
      <dgm:spPr/>
    </dgm:pt>
    <dgm:pt modelId="{7F9C21E9-1AFD-4E94-8AD9-1E7EFCB911B3}" type="pres">
      <dgm:prSet presAssocID="{114D7D97-7F4A-4CA7-B151-3722F3F6126D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E60CE357-BF70-4C9A-AC6A-4CE6BF4301AF}" type="pres">
      <dgm:prSet presAssocID="{114D7D97-7F4A-4CA7-B151-3722F3F6126D}" presName="negativeSpace" presStyleCnt="0"/>
      <dgm:spPr/>
    </dgm:pt>
    <dgm:pt modelId="{650364DA-137B-4BD5-B4A6-01B24DCF6B30}" type="pres">
      <dgm:prSet presAssocID="{114D7D97-7F4A-4CA7-B151-3722F3F6126D}" presName="childText" presStyleLbl="conFgAcc1" presStyleIdx="2" presStyleCnt="4">
        <dgm:presLayoutVars>
          <dgm:bulletEnabled val="1"/>
        </dgm:presLayoutVars>
      </dgm:prSet>
      <dgm:spPr/>
    </dgm:pt>
    <dgm:pt modelId="{8937F6BD-1892-47D6-98F3-B3AC9C46B8C5}" type="pres">
      <dgm:prSet presAssocID="{E0D31106-5186-4CC8-AB06-813FD2A027A9}" presName="spaceBetweenRectangles" presStyleCnt="0"/>
      <dgm:spPr/>
    </dgm:pt>
    <dgm:pt modelId="{06E0856E-0553-4CFD-9E90-752AEF46A382}" type="pres">
      <dgm:prSet presAssocID="{24476E1C-359C-4FC6-8455-AAACD04A83CF}" presName="parentLin" presStyleCnt="0"/>
      <dgm:spPr/>
    </dgm:pt>
    <dgm:pt modelId="{56B19EE6-9B52-46FA-8962-31EF65562E11}" type="pres">
      <dgm:prSet presAssocID="{24476E1C-359C-4FC6-8455-AAACD04A83CF}" presName="parentLeftMargin" presStyleLbl="node1" presStyleIdx="2" presStyleCnt="4"/>
      <dgm:spPr/>
    </dgm:pt>
    <dgm:pt modelId="{B2C99FA9-B47B-4A2B-B0B6-357AAC906112}" type="pres">
      <dgm:prSet presAssocID="{24476E1C-359C-4FC6-8455-AAACD04A83CF}" presName="parentText" presStyleLbl="node1" presStyleIdx="3" presStyleCnt="4" custScaleX="142857" custScaleY="189382">
        <dgm:presLayoutVars>
          <dgm:chMax val="0"/>
          <dgm:bulletEnabled val="1"/>
        </dgm:presLayoutVars>
      </dgm:prSet>
      <dgm:spPr/>
    </dgm:pt>
    <dgm:pt modelId="{7CE09A01-84BA-43D9-915A-F8F518D6FF2C}" type="pres">
      <dgm:prSet presAssocID="{24476E1C-359C-4FC6-8455-AAACD04A83CF}" presName="negativeSpace" presStyleCnt="0"/>
      <dgm:spPr/>
    </dgm:pt>
    <dgm:pt modelId="{0B6DCDC0-0795-4BAE-B79C-8504737D3417}" type="pres">
      <dgm:prSet presAssocID="{24476E1C-359C-4FC6-8455-AAACD04A83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EA48404-63B5-4C1D-BB07-F33B63B7A5B6}" type="presOf" srcId="{114D7D97-7F4A-4CA7-B151-3722F3F6126D}" destId="{F570F25F-53AC-4498-97BE-2A8C30C302DC}" srcOrd="0" destOrd="0" presId="urn:microsoft.com/office/officeart/2005/8/layout/list1"/>
    <dgm:cxn modelId="{DA24CC1C-3050-478D-B5D7-11105E5B4C67}" srcId="{ECA07F18-35FF-4E6A-9684-E022CB78B172}" destId="{114D7D97-7F4A-4CA7-B151-3722F3F6126D}" srcOrd="2" destOrd="0" parTransId="{9B8FD3F2-181C-463D-B8F5-1ABA8E77E934}" sibTransId="{E0D31106-5186-4CC8-AB06-813FD2A027A9}"/>
    <dgm:cxn modelId="{4AA22624-1C8F-444B-A6FD-DEF3562A7182}" type="presOf" srcId="{27FD67CB-8FF4-4D64-AF72-1873A911E194}" destId="{0112FF4E-EE27-4CA4-962E-FA8ABE42D08C}" srcOrd="1" destOrd="0" presId="urn:microsoft.com/office/officeart/2005/8/layout/list1"/>
    <dgm:cxn modelId="{3791AA2B-B961-44D6-9A73-675AB8CF4D65}" srcId="{ECA07F18-35FF-4E6A-9684-E022CB78B172}" destId="{1C514208-022A-411D-8B12-A4F20BED6BB6}" srcOrd="1" destOrd="0" parTransId="{A41EEB2B-F058-4658-97B0-32D65A6607F4}" sibTransId="{F1A1F00B-09DA-4FCF-AA5F-C39F2CF2DE4D}"/>
    <dgm:cxn modelId="{47529C31-EC0C-436F-BCFC-651F78D01D17}" type="presOf" srcId="{24476E1C-359C-4FC6-8455-AAACD04A83CF}" destId="{56B19EE6-9B52-46FA-8962-31EF65562E11}" srcOrd="0" destOrd="0" presId="urn:microsoft.com/office/officeart/2005/8/layout/list1"/>
    <dgm:cxn modelId="{CFE9823E-A3E8-4EF6-B4D8-9E2FC89BEC7E}" srcId="{ECA07F18-35FF-4E6A-9684-E022CB78B172}" destId="{27FD67CB-8FF4-4D64-AF72-1873A911E194}" srcOrd="0" destOrd="0" parTransId="{4FA598A6-A525-483E-B6E5-579091D2A06F}" sibTransId="{D0BF435F-E4D0-4CA8-8112-48C2836DBB94}"/>
    <dgm:cxn modelId="{7E3FEF3E-D1A3-4DE3-8466-7F9FF62AC1D4}" type="presOf" srcId="{114D7D97-7F4A-4CA7-B151-3722F3F6126D}" destId="{7F9C21E9-1AFD-4E94-8AD9-1E7EFCB911B3}" srcOrd="1" destOrd="0" presId="urn:microsoft.com/office/officeart/2005/8/layout/list1"/>
    <dgm:cxn modelId="{86AC30AD-E916-4CC7-A992-0E2A89B13DD9}" type="presOf" srcId="{1C514208-022A-411D-8B12-A4F20BED6BB6}" destId="{EFA8DA02-115E-4D0F-93D7-B423737A8A7A}" srcOrd="1" destOrd="0" presId="urn:microsoft.com/office/officeart/2005/8/layout/list1"/>
    <dgm:cxn modelId="{247F3BAF-2745-4890-B514-481A1388BAA9}" type="presOf" srcId="{ECA07F18-35FF-4E6A-9684-E022CB78B172}" destId="{8D0E979D-595B-4AE1-A1FF-468EFA1F0986}" srcOrd="0" destOrd="0" presId="urn:microsoft.com/office/officeart/2005/8/layout/list1"/>
    <dgm:cxn modelId="{37D31DB9-306D-4F83-8E9E-7B1BD96DAD71}" srcId="{ECA07F18-35FF-4E6A-9684-E022CB78B172}" destId="{24476E1C-359C-4FC6-8455-AAACD04A83CF}" srcOrd="3" destOrd="0" parTransId="{03EB491A-EFF9-4E97-920B-EB630B2B1FB3}" sibTransId="{F4D27A04-C6F8-4D21-9B21-EF5317651B3F}"/>
    <dgm:cxn modelId="{6E1958BB-84A3-44CF-AB4D-1C5D8A68372F}" type="presOf" srcId="{24476E1C-359C-4FC6-8455-AAACD04A83CF}" destId="{B2C99FA9-B47B-4A2B-B0B6-357AAC906112}" srcOrd="1" destOrd="0" presId="urn:microsoft.com/office/officeart/2005/8/layout/list1"/>
    <dgm:cxn modelId="{7356C3DE-CA15-4D87-B61A-04306B8DE648}" type="presOf" srcId="{27FD67CB-8FF4-4D64-AF72-1873A911E194}" destId="{4225D5A3-74C2-4F62-A349-66D91C5793C4}" srcOrd="0" destOrd="0" presId="urn:microsoft.com/office/officeart/2005/8/layout/list1"/>
    <dgm:cxn modelId="{3C14FAF4-1312-4593-BAEC-BFA173E3C3A2}" type="presOf" srcId="{1C514208-022A-411D-8B12-A4F20BED6BB6}" destId="{9AFF114B-F8D3-453B-9DA0-76EEB7BD9556}" srcOrd="0" destOrd="0" presId="urn:microsoft.com/office/officeart/2005/8/layout/list1"/>
    <dgm:cxn modelId="{5EF9E3F5-CE01-4797-8546-8AAFB9A53FD2}" type="presParOf" srcId="{8D0E979D-595B-4AE1-A1FF-468EFA1F0986}" destId="{33317F58-ED45-487F-9AB5-45CA3D899068}" srcOrd="0" destOrd="0" presId="urn:microsoft.com/office/officeart/2005/8/layout/list1"/>
    <dgm:cxn modelId="{74C1C6B6-2ABD-4571-B0BE-D9FD7346B8EF}" type="presParOf" srcId="{33317F58-ED45-487F-9AB5-45CA3D899068}" destId="{4225D5A3-74C2-4F62-A349-66D91C5793C4}" srcOrd="0" destOrd="0" presId="urn:microsoft.com/office/officeart/2005/8/layout/list1"/>
    <dgm:cxn modelId="{A54579BE-BB02-4D0E-8C4C-0DE5F34DD68C}" type="presParOf" srcId="{33317F58-ED45-487F-9AB5-45CA3D899068}" destId="{0112FF4E-EE27-4CA4-962E-FA8ABE42D08C}" srcOrd="1" destOrd="0" presId="urn:microsoft.com/office/officeart/2005/8/layout/list1"/>
    <dgm:cxn modelId="{2BB7AADF-DDA1-44B0-A10A-4414BE77CFF8}" type="presParOf" srcId="{8D0E979D-595B-4AE1-A1FF-468EFA1F0986}" destId="{40BE5D90-043F-4ED2-9679-1AF277F65973}" srcOrd="1" destOrd="0" presId="urn:microsoft.com/office/officeart/2005/8/layout/list1"/>
    <dgm:cxn modelId="{DF6FA1FF-4E40-4A6A-A322-5D30A7A13685}" type="presParOf" srcId="{8D0E979D-595B-4AE1-A1FF-468EFA1F0986}" destId="{56D94A66-C082-4542-AE8A-4F71269DB01A}" srcOrd="2" destOrd="0" presId="urn:microsoft.com/office/officeart/2005/8/layout/list1"/>
    <dgm:cxn modelId="{3FAFB21B-7AC2-464E-B0D8-9CFD6905AB62}" type="presParOf" srcId="{8D0E979D-595B-4AE1-A1FF-468EFA1F0986}" destId="{339E21E6-F2F7-467F-9B70-D2A4A4366BC6}" srcOrd="3" destOrd="0" presId="urn:microsoft.com/office/officeart/2005/8/layout/list1"/>
    <dgm:cxn modelId="{595A360E-6C83-4E07-8FD4-4F03587964CF}" type="presParOf" srcId="{8D0E979D-595B-4AE1-A1FF-468EFA1F0986}" destId="{9F993D3C-C987-48E1-AE55-04201B3E512E}" srcOrd="4" destOrd="0" presId="urn:microsoft.com/office/officeart/2005/8/layout/list1"/>
    <dgm:cxn modelId="{C63BCCF9-E3DE-4762-9184-48C6BDF77697}" type="presParOf" srcId="{9F993D3C-C987-48E1-AE55-04201B3E512E}" destId="{9AFF114B-F8D3-453B-9DA0-76EEB7BD9556}" srcOrd="0" destOrd="0" presId="urn:microsoft.com/office/officeart/2005/8/layout/list1"/>
    <dgm:cxn modelId="{10CFFA1A-D29B-41AB-9F37-3CD77E86D0F6}" type="presParOf" srcId="{9F993D3C-C987-48E1-AE55-04201B3E512E}" destId="{EFA8DA02-115E-4D0F-93D7-B423737A8A7A}" srcOrd="1" destOrd="0" presId="urn:microsoft.com/office/officeart/2005/8/layout/list1"/>
    <dgm:cxn modelId="{D7AE35EA-FC73-4C88-8D71-38C54D4F8C61}" type="presParOf" srcId="{8D0E979D-595B-4AE1-A1FF-468EFA1F0986}" destId="{C7115F32-62D6-4BEA-BC84-72C296BEDA8D}" srcOrd="5" destOrd="0" presId="urn:microsoft.com/office/officeart/2005/8/layout/list1"/>
    <dgm:cxn modelId="{030A420A-758D-448B-86C3-F3596999FCA1}" type="presParOf" srcId="{8D0E979D-595B-4AE1-A1FF-468EFA1F0986}" destId="{304C44CC-D917-4C68-80ED-8D7EBCE751F8}" srcOrd="6" destOrd="0" presId="urn:microsoft.com/office/officeart/2005/8/layout/list1"/>
    <dgm:cxn modelId="{B49AF163-810F-4220-BD39-678EB7031A56}" type="presParOf" srcId="{8D0E979D-595B-4AE1-A1FF-468EFA1F0986}" destId="{D05C5D13-F469-464A-B5DA-F2CB01C18193}" srcOrd="7" destOrd="0" presId="urn:microsoft.com/office/officeart/2005/8/layout/list1"/>
    <dgm:cxn modelId="{D9C89C79-E3D7-4BCF-B802-A88514470502}" type="presParOf" srcId="{8D0E979D-595B-4AE1-A1FF-468EFA1F0986}" destId="{366E8AB8-C97D-48EA-8C41-D66FCB04AE24}" srcOrd="8" destOrd="0" presId="urn:microsoft.com/office/officeart/2005/8/layout/list1"/>
    <dgm:cxn modelId="{71C4F70A-6AA5-489A-B60D-5263FD96A793}" type="presParOf" srcId="{366E8AB8-C97D-48EA-8C41-D66FCB04AE24}" destId="{F570F25F-53AC-4498-97BE-2A8C30C302DC}" srcOrd="0" destOrd="0" presId="urn:microsoft.com/office/officeart/2005/8/layout/list1"/>
    <dgm:cxn modelId="{74628078-F67C-4B0A-A66C-5965C88F71EC}" type="presParOf" srcId="{366E8AB8-C97D-48EA-8C41-D66FCB04AE24}" destId="{7F9C21E9-1AFD-4E94-8AD9-1E7EFCB911B3}" srcOrd="1" destOrd="0" presId="urn:microsoft.com/office/officeart/2005/8/layout/list1"/>
    <dgm:cxn modelId="{A0DFF47F-E527-431B-AB3E-5B1665CD3C77}" type="presParOf" srcId="{8D0E979D-595B-4AE1-A1FF-468EFA1F0986}" destId="{E60CE357-BF70-4C9A-AC6A-4CE6BF4301AF}" srcOrd="9" destOrd="0" presId="urn:microsoft.com/office/officeart/2005/8/layout/list1"/>
    <dgm:cxn modelId="{C0AD3905-FCDF-4098-AEF1-2D1F65E53991}" type="presParOf" srcId="{8D0E979D-595B-4AE1-A1FF-468EFA1F0986}" destId="{650364DA-137B-4BD5-B4A6-01B24DCF6B30}" srcOrd="10" destOrd="0" presId="urn:microsoft.com/office/officeart/2005/8/layout/list1"/>
    <dgm:cxn modelId="{DC523CF1-CAC7-47ED-8DF6-AB249C206952}" type="presParOf" srcId="{8D0E979D-595B-4AE1-A1FF-468EFA1F0986}" destId="{8937F6BD-1892-47D6-98F3-B3AC9C46B8C5}" srcOrd="11" destOrd="0" presId="urn:microsoft.com/office/officeart/2005/8/layout/list1"/>
    <dgm:cxn modelId="{C50ADAE5-A28E-4DA7-B5DA-1D64B46AC182}" type="presParOf" srcId="{8D0E979D-595B-4AE1-A1FF-468EFA1F0986}" destId="{06E0856E-0553-4CFD-9E90-752AEF46A382}" srcOrd="12" destOrd="0" presId="urn:microsoft.com/office/officeart/2005/8/layout/list1"/>
    <dgm:cxn modelId="{CBABE6D6-8A0A-41A5-A5AC-C3A6385D2098}" type="presParOf" srcId="{06E0856E-0553-4CFD-9E90-752AEF46A382}" destId="{56B19EE6-9B52-46FA-8962-31EF65562E11}" srcOrd="0" destOrd="0" presId="urn:microsoft.com/office/officeart/2005/8/layout/list1"/>
    <dgm:cxn modelId="{08AB3D50-BE60-46A9-A2AD-257366156F69}" type="presParOf" srcId="{06E0856E-0553-4CFD-9E90-752AEF46A382}" destId="{B2C99FA9-B47B-4A2B-B0B6-357AAC906112}" srcOrd="1" destOrd="0" presId="urn:microsoft.com/office/officeart/2005/8/layout/list1"/>
    <dgm:cxn modelId="{BE2FA0BD-D400-44DE-B381-05E99C03D01E}" type="presParOf" srcId="{8D0E979D-595B-4AE1-A1FF-468EFA1F0986}" destId="{7CE09A01-84BA-43D9-915A-F8F518D6FF2C}" srcOrd="13" destOrd="0" presId="urn:microsoft.com/office/officeart/2005/8/layout/list1"/>
    <dgm:cxn modelId="{7251F111-7719-4C95-83A5-BBC59CF6B392}" type="presParOf" srcId="{8D0E979D-595B-4AE1-A1FF-468EFA1F0986}" destId="{0B6DCDC0-0795-4BAE-B79C-8504737D34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94A66-C082-4542-AE8A-4F71269DB01A}">
      <dsp:nvSpPr>
        <dsp:cNvPr id="0" name=""/>
        <dsp:cNvSpPr/>
      </dsp:nvSpPr>
      <dsp:spPr>
        <a:xfrm>
          <a:off x="0" y="668851"/>
          <a:ext cx="113760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2FF4E-EE27-4CA4-962E-FA8ABE42D08C}">
      <dsp:nvSpPr>
        <dsp:cNvPr id="0" name=""/>
        <dsp:cNvSpPr/>
      </dsp:nvSpPr>
      <dsp:spPr>
        <a:xfrm>
          <a:off x="676168" y="0"/>
          <a:ext cx="10455306" cy="837109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91" tIns="0" rIns="300991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разрабатывается содержание и научно-методическое сопровождение образовательно-профессиональной деятельности будущего педагога;</a:t>
          </a:r>
        </a:p>
      </dsp:txBody>
      <dsp:txXfrm>
        <a:off x="717032" y="40864"/>
        <a:ext cx="10373578" cy="755381"/>
      </dsp:txXfrm>
    </dsp:sp>
    <dsp:sp modelId="{304C44CC-D917-4C68-80ED-8D7EBCE751F8}">
      <dsp:nvSpPr>
        <dsp:cNvPr id="0" name=""/>
        <dsp:cNvSpPr/>
      </dsp:nvSpPr>
      <dsp:spPr>
        <a:xfrm>
          <a:off x="0" y="1890754"/>
          <a:ext cx="113760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8DA02-115E-4D0F-93D7-B423737A8A7A}">
      <dsp:nvSpPr>
        <dsp:cNvPr id="0" name=""/>
        <dsp:cNvSpPr/>
      </dsp:nvSpPr>
      <dsp:spPr>
        <a:xfrm>
          <a:off x="541583" y="1189051"/>
          <a:ext cx="10831653" cy="952622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91" tIns="0" rIns="3009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дифференцируется организация образовательно-профессиональной деятельности студента, ориентированная на личностное отношение и включение в процесс достижения образовательных результатов</a:t>
          </a:r>
        </a:p>
      </dsp:txBody>
      <dsp:txXfrm>
        <a:off x="588086" y="1235554"/>
        <a:ext cx="10738647" cy="859616"/>
      </dsp:txXfrm>
    </dsp:sp>
    <dsp:sp modelId="{650364DA-137B-4BD5-B4A6-01B24DCF6B30}">
      <dsp:nvSpPr>
        <dsp:cNvPr id="0" name=""/>
        <dsp:cNvSpPr/>
      </dsp:nvSpPr>
      <dsp:spPr>
        <a:xfrm>
          <a:off x="0" y="2661874"/>
          <a:ext cx="113760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C21E9-1AFD-4E94-8AD9-1E7EFCB911B3}">
      <dsp:nvSpPr>
        <dsp:cNvPr id="0" name=""/>
        <dsp:cNvSpPr/>
      </dsp:nvSpPr>
      <dsp:spPr>
        <a:xfrm>
          <a:off x="541583" y="2410954"/>
          <a:ext cx="10831653" cy="501840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91" tIns="0" rIns="3009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создается образовательное пространство практики с применением новых форм сетевого взаимодействия с дошкольными образовательными организациями</a:t>
          </a:r>
        </a:p>
      </dsp:txBody>
      <dsp:txXfrm>
        <a:off x="566081" y="2435452"/>
        <a:ext cx="10782657" cy="452844"/>
      </dsp:txXfrm>
    </dsp:sp>
    <dsp:sp modelId="{0B6DCDC0-0795-4BAE-B79C-8504737D3417}">
      <dsp:nvSpPr>
        <dsp:cNvPr id="0" name=""/>
        <dsp:cNvSpPr/>
      </dsp:nvSpPr>
      <dsp:spPr>
        <a:xfrm>
          <a:off x="0" y="3881549"/>
          <a:ext cx="113760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99FA9-B47B-4A2B-B0B6-357AAC906112}">
      <dsp:nvSpPr>
        <dsp:cNvPr id="0" name=""/>
        <dsp:cNvSpPr/>
      </dsp:nvSpPr>
      <dsp:spPr>
        <a:xfrm>
          <a:off x="541583" y="3182074"/>
          <a:ext cx="10831653" cy="950394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991" tIns="0" rIns="3009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используются новые средства оценки образовательных результатов, основанные на интегральных критериях сформированности компетенций будущих педагогов</a:t>
          </a:r>
        </a:p>
      </dsp:txBody>
      <dsp:txXfrm>
        <a:off x="587977" y="3228468"/>
        <a:ext cx="10738865" cy="85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AD28-CCB6-C04D-8BCE-54E6FFA1452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0D813-47BC-854D-81C1-09B119D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1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62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39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39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183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6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4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0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389DF3-AFCA-401A-984F-C85AC9C8F5C0}" type="datetime1">
              <a:rPr lang="ru-RU" smtClean="0"/>
              <a:t>07.09.2022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1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8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7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1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1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0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5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CCCD-7510-2C40-BDF5-C8CA5E1B7F73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08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7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E30987-4784-8042-8062-C872BDD5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158" y="583602"/>
            <a:ext cx="5850384" cy="1176548"/>
          </a:xfrm>
        </p:spPr>
        <p:txBody>
          <a:bodyPr anchor="t">
            <a:noAutofit/>
          </a:bodyPr>
          <a:lstStyle/>
          <a:p>
            <a:pPr algn="l"/>
            <a:r>
              <a:rPr lang="ru-RU" b="1" cap="all" dirty="0">
                <a:solidFill>
                  <a:srgbClr val="1D1DB7"/>
                </a:solidFill>
                <a:latin typeface="Montserrat Black" pitchFamily="2" charset="0"/>
              </a:rPr>
              <a:t>Развитие сети дошкольных образовательных учреждений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4872E8E-5C5C-624E-847A-E5EE487E556E}"/>
              </a:ext>
            </a:extLst>
          </p:cNvPr>
          <p:cNvSpPr txBox="1">
            <a:spLocks/>
          </p:cNvSpPr>
          <p:nvPr/>
        </p:nvSpPr>
        <p:spPr>
          <a:xfrm>
            <a:off x="4181381" y="2064330"/>
            <a:ext cx="4634145" cy="492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cap="all" dirty="0">
                <a:solidFill>
                  <a:schemeClr val="bg1"/>
                </a:solidFill>
                <a:latin typeface="Montserrat" pitchFamily="2" charset="0"/>
              </a:rPr>
              <a:t>ТЕМА ВЫСТУПЛЕНИЯ</a:t>
            </a:r>
            <a:r>
              <a:rPr lang="en-US" sz="2800" b="1" cap="all" dirty="0">
                <a:solidFill>
                  <a:schemeClr val="bg1"/>
                </a:solidFill>
                <a:latin typeface="Montserrat" pitchFamily="2" charset="0"/>
              </a:rPr>
              <a:t>:</a:t>
            </a:r>
            <a:endParaRPr lang="ru-RU" sz="2800" b="1" cap="all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13F6A357-8E59-624A-87E6-E1AC2DF4069C}"/>
              </a:ext>
            </a:extLst>
          </p:cNvPr>
          <p:cNvSpPr txBox="1">
            <a:spLocks/>
          </p:cNvSpPr>
          <p:nvPr/>
        </p:nvSpPr>
        <p:spPr>
          <a:xfrm>
            <a:off x="4181381" y="5208978"/>
            <a:ext cx="5850383" cy="242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i="1" dirty="0">
                <a:solidFill>
                  <a:srgbClr val="1D1DB7"/>
                </a:solidFill>
                <a:latin typeface="Montserrat" pitchFamily="2" charset="0"/>
              </a:rPr>
              <a:t>к.п.н., доцент кафедры ДО ПИ СВФУ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D1DB0B-DB46-1544-8FFF-91E235735C49}"/>
              </a:ext>
            </a:extLst>
          </p:cNvPr>
          <p:cNvSpPr txBox="1"/>
          <p:nvPr/>
        </p:nvSpPr>
        <p:spPr>
          <a:xfrm>
            <a:off x="4199135" y="2556773"/>
            <a:ext cx="758745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1D1DB7"/>
                </a:solidFill>
                <a:latin typeface="Montserrat Medium" pitchFamily="2" charset="0"/>
              </a:rPr>
              <a:t>Современные вызовы в подготовке педагогических кадров в системе дошкольного образования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3010C951-9F2B-6F4F-9834-F13415D79936}"/>
              </a:ext>
            </a:extLst>
          </p:cNvPr>
          <p:cNvSpPr txBox="1">
            <a:spLocks/>
          </p:cNvSpPr>
          <p:nvPr/>
        </p:nvSpPr>
        <p:spPr>
          <a:xfrm>
            <a:off x="4199135" y="4320568"/>
            <a:ext cx="1896865" cy="399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cap="all" dirty="0">
                <a:solidFill>
                  <a:srgbClr val="1D1DB7"/>
                </a:solidFill>
                <a:latin typeface="Montserrat" pitchFamily="2" charset="0"/>
              </a:rPr>
              <a:t>СПИКЕР: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D8EBBF-4E24-8040-86F9-90F58E1267D7}"/>
              </a:ext>
            </a:extLst>
          </p:cNvPr>
          <p:cNvSpPr txBox="1"/>
          <p:nvPr/>
        </p:nvSpPr>
        <p:spPr>
          <a:xfrm>
            <a:off x="4181381" y="4720062"/>
            <a:ext cx="60279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1D1DB7"/>
                </a:solidFill>
                <a:latin typeface="Montserrat Medium" pitchFamily="2" charset="0"/>
              </a:rPr>
              <a:t>Дедюкина Марфа Ивановна </a:t>
            </a:r>
          </a:p>
        </p:txBody>
      </p:sp>
      <p:pic>
        <p:nvPicPr>
          <p:cNvPr id="5" name="Picture 16" descr="Марфа Ивановна Дедюкина">
            <a:extLst>
              <a:ext uri="{FF2B5EF4-FFF2-40B4-BE49-F238E27FC236}">
                <a16:creationId xmlns:a16="http://schemas.microsoft.com/office/drawing/2014/main" id="{F2FC7CAB-6DC5-3F57-5035-1CD3BE2B6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23"/>
          <a:stretch/>
        </p:blipFill>
        <p:spPr bwMode="auto">
          <a:xfrm>
            <a:off x="405413" y="665018"/>
            <a:ext cx="3513443" cy="47865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1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B40CE-1E8D-6C03-2978-1957178A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164B4-FB4D-A3D6-3915-34330EB8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647"/>
            <a:ext cx="10515600" cy="5381316"/>
          </a:xfrm>
        </p:spPr>
        <p:txBody>
          <a:bodyPr/>
          <a:lstStyle/>
          <a:p>
            <a:pPr marL="0" indent="0" algn="ctr">
              <a:buNone/>
            </a:pPr>
            <a:endParaRPr lang="ru-RU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отбор → подготовка → введение в профессию → непрерывное обучение → развитие карьеры</a:t>
            </a:r>
            <a:endParaRPr lang="ru-RU" sz="5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7B7FBE-F77A-2C16-7904-4CA60484B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65125"/>
            <a:ext cx="1054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6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90D03-78C6-DDFE-7590-A1288CBB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51" y="365125"/>
            <a:ext cx="8534402" cy="1325563"/>
          </a:xfrm>
        </p:spPr>
        <p:txBody>
          <a:bodyPr/>
          <a:lstStyle/>
          <a:p>
            <a:pPr algn="ctr"/>
            <a:r>
              <a:rPr lang="ru-RU" b="1" dirty="0"/>
              <a:t>Три основные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40B44A-2598-9F0B-44AC-E7E9F65CE9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1690688"/>
            <a:ext cx="9971314" cy="3866964"/>
          </a:xfrm>
        </p:spPr>
        <p:txBody>
          <a:bodyPr>
            <a:normAutofit fontScale="92500"/>
          </a:bodyPr>
          <a:lstStyle/>
          <a:p>
            <a:pPr algn="just">
              <a:spcAft>
                <a:spcPts val="750"/>
              </a:spcAft>
              <a:buFontTx/>
              <a:buChar char="-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престижности профессии педагога и привлечение лучших выпускников в профессию;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  <a:buFontTx/>
              <a:buChar char="-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удержание пришедших в профессию;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 к таким образовательным программам, которые помогают в решении первых двух задач.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03A07B-D0A8-91CA-F57D-FDC06A53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65125"/>
            <a:ext cx="1054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3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60419" y="908720"/>
            <a:ext cx="10080668" cy="4320480"/>
          </a:xfrm>
          <a:prstGeom prst="rightArrow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6023993" y="1512168"/>
            <a:ext cx="6120681" cy="3212976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/>
              <a:t>Дополнительное образование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УМЦ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76200"/>
            <a:ext cx="9144686" cy="76051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Профессиональная подготовка педагогов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26321" y="2204864"/>
            <a:ext cx="2841756" cy="1728192"/>
          </a:xfrm>
          <a:custGeom>
            <a:avLst/>
            <a:gdLst>
              <a:gd name="connsiteX0" fmla="*/ 0 w 2841756"/>
              <a:gd name="connsiteY0" fmla="*/ 288038 h 1728192"/>
              <a:gd name="connsiteX1" fmla="*/ 288038 w 2841756"/>
              <a:gd name="connsiteY1" fmla="*/ 0 h 1728192"/>
              <a:gd name="connsiteX2" fmla="*/ 2553718 w 2841756"/>
              <a:gd name="connsiteY2" fmla="*/ 0 h 1728192"/>
              <a:gd name="connsiteX3" fmla="*/ 2841756 w 2841756"/>
              <a:gd name="connsiteY3" fmla="*/ 288038 h 1728192"/>
              <a:gd name="connsiteX4" fmla="*/ 2841756 w 2841756"/>
              <a:gd name="connsiteY4" fmla="*/ 1440154 h 1728192"/>
              <a:gd name="connsiteX5" fmla="*/ 2553718 w 2841756"/>
              <a:gd name="connsiteY5" fmla="*/ 1728192 h 1728192"/>
              <a:gd name="connsiteX6" fmla="*/ 288038 w 2841756"/>
              <a:gd name="connsiteY6" fmla="*/ 1728192 h 1728192"/>
              <a:gd name="connsiteX7" fmla="*/ 0 w 2841756"/>
              <a:gd name="connsiteY7" fmla="*/ 1440154 h 1728192"/>
              <a:gd name="connsiteX8" fmla="*/ 0 w 2841756"/>
              <a:gd name="connsiteY8" fmla="*/ 288038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1756" h="1728192">
                <a:moveTo>
                  <a:pt x="0" y="288038"/>
                </a:moveTo>
                <a:cubicBezTo>
                  <a:pt x="0" y="128959"/>
                  <a:pt x="128959" y="0"/>
                  <a:pt x="288038" y="0"/>
                </a:cubicBezTo>
                <a:lnTo>
                  <a:pt x="2553718" y="0"/>
                </a:lnTo>
                <a:cubicBezTo>
                  <a:pt x="2712797" y="0"/>
                  <a:pt x="2841756" y="128959"/>
                  <a:pt x="2841756" y="288038"/>
                </a:cubicBezTo>
                <a:lnTo>
                  <a:pt x="2841756" y="1440154"/>
                </a:lnTo>
                <a:cubicBezTo>
                  <a:pt x="2841756" y="1599233"/>
                  <a:pt x="2712797" y="1728192"/>
                  <a:pt x="2553718" y="1728192"/>
                </a:cubicBezTo>
                <a:lnTo>
                  <a:pt x="288038" y="1728192"/>
                </a:lnTo>
                <a:cubicBezTo>
                  <a:pt x="128959" y="1728192"/>
                  <a:pt x="0" y="1599233"/>
                  <a:pt x="0" y="1440154"/>
                </a:cubicBezTo>
                <a:lnTo>
                  <a:pt x="0" y="288038"/>
                </a:lnTo>
                <a:close/>
              </a:path>
            </a:pathLst>
          </a:custGeom>
          <a:solidFill>
            <a:schemeClr val="bg2">
              <a:lumMod val="75000"/>
              <a:alpha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133" tIns="149133" rIns="149133" bIns="149133" numCol="1" spcCol="1270" anchor="t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err="1"/>
              <a:t>Бакалавриат</a:t>
            </a:r>
            <a:r>
              <a:rPr lang="ru-RU" sz="1700" b="1" dirty="0"/>
              <a:t>:</a:t>
            </a:r>
          </a:p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dirty="0"/>
              <a:t>- Дошкольное образование</a:t>
            </a:r>
          </a:p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dirty="0"/>
          </a:p>
        </p:txBody>
      </p:sp>
      <p:sp>
        <p:nvSpPr>
          <p:cNvPr id="10" name="Полилиния 9"/>
          <p:cNvSpPr/>
          <p:nvPr/>
        </p:nvSpPr>
        <p:spPr>
          <a:xfrm>
            <a:off x="3127615" y="2204864"/>
            <a:ext cx="2841756" cy="1728192"/>
          </a:xfrm>
          <a:custGeom>
            <a:avLst/>
            <a:gdLst>
              <a:gd name="connsiteX0" fmla="*/ 0 w 2841756"/>
              <a:gd name="connsiteY0" fmla="*/ 288038 h 1728192"/>
              <a:gd name="connsiteX1" fmla="*/ 288038 w 2841756"/>
              <a:gd name="connsiteY1" fmla="*/ 0 h 1728192"/>
              <a:gd name="connsiteX2" fmla="*/ 2553718 w 2841756"/>
              <a:gd name="connsiteY2" fmla="*/ 0 h 1728192"/>
              <a:gd name="connsiteX3" fmla="*/ 2841756 w 2841756"/>
              <a:gd name="connsiteY3" fmla="*/ 288038 h 1728192"/>
              <a:gd name="connsiteX4" fmla="*/ 2841756 w 2841756"/>
              <a:gd name="connsiteY4" fmla="*/ 1440154 h 1728192"/>
              <a:gd name="connsiteX5" fmla="*/ 2553718 w 2841756"/>
              <a:gd name="connsiteY5" fmla="*/ 1728192 h 1728192"/>
              <a:gd name="connsiteX6" fmla="*/ 288038 w 2841756"/>
              <a:gd name="connsiteY6" fmla="*/ 1728192 h 1728192"/>
              <a:gd name="connsiteX7" fmla="*/ 0 w 2841756"/>
              <a:gd name="connsiteY7" fmla="*/ 1440154 h 1728192"/>
              <a:gd name="connsiteX8" fmla="*/ 0 w 2841756"/>
              <a:gd name="connsiteY8" fmla="*/ 288038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1756" h="1728192">
                <a:moveTo>
                  <a:pt x="0" y="288038"/>
                </a:moveTo>
                <a:cubicBezTo>
                  <a:pt x="0" y="128959"/>
                  <a:pt x="128959" y="0"/>
                  <a:pt x="288038" y="0"/>
                </a:cubicBezTo>
                <a:lnTo>
                  <a:pt x="2553718" y="0"/>
                </a:lnTo>
                <a:cubicBezTo>
                  <a:pt x="2712797" y="0"/>
                  <a:pt x="2841756" y="128959"/>
                  <a:pt x="2841756" y="288038"/>
                </a:cubicBezTo>
                <a:lnTo>
                  <a:pt x="2841756" y="1440154"/>
                </a:lnTo>
                <a:cubicBezTo>
                  <a:pt x="2841756" y="1599233"/>
                  <a:pt x="2712797" y="1728192"/>
                  <a:pt x="2553718" y="1728192"/>
                </a:cubicBezTo>
                <a:lnTo>
                  <a:pt x="288038" y="1728192"/>
                </a:lnTo>
                <a:cubicBezTo>
                  <a:pt x="128959" y="1728192"/>
                  <a:pt x="0" y="1599233"/>
                  <a:pt x="0" y="1440154"/>
                </a:cubicBezTo>
                <a:lnTo>
                  <a:pt x="0" y="288038"/>
                </a:lnTo>
                <a:close/>
              </a:path>
            </a:pathLst>
          </a:custGeom>
          <a:solidFill>
            <a:schemeClr val="bg2">
              <a:lumMod val="75000"/>
              <a:alpha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133" tIns="149133" rIns="149133" bIns="149133" numCol="1" spcCol="1270" anchor="t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/>
              <a:t>Магистратура:</a:t>
            </a:r>
          </a:p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dirty="0"/>
              <a:t>- Менеджмент в системе дошкольного образования</a:t>
            </a:r>
          </a:p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dirty="0"/>
          </a:p>
        </p:txBody>
      </p:sp>
      <p:sp>
        <p:nvSpPr>
          <p:cNvPr id="11" name="Полилиния 10"/>
          <p:cNvSpPr/>
          <p:nvPr/>
        </p:nvSpPr>
        <p:spPr>
          <a:xfrm>
            <a:off x="6128909" y="2204864"/>
            <a:ext cx="2841756" cy="1728192"/>
          </a:xfrm>
          <a:custGeom>
            <a:avLst/>
            <a:gdLst>
              <a:gd name="connsiteX0" fmla="*/ 0 w 2841756"/>
              <a:gd name="connsiteY0" fmla="*/ 288038 h 1728192"/>
              <a:gd name="connsiteX1" fmla="*/ 288038 w 2841756"/>
              <a:gd name="connsiteY1" fmla="*/ 0 h 1728192"/>
              <a:gd name="connsiteX2" fmla="*/ 2553718 w 2841756"/>
              <a:gd name="connsiteY2" fmla="*/ 0 h 1728192"/>
              <a:gd name="connsiteX3" fmla="*/ 2841756 w 2841756"/>
              <a:gd name="connsiteY3" fmla="*/ 288038 h 1728192"/>
              <a:gd name="connsiteX4" fmla="*/ 2841756 w 2841756"/>
              <a:gd name="connsiteY4" fmla="*/ 1440154 h 1728192"/>
              <a:gd name="connsiteX5" fmla="*/ 2553718 w 2841756"/>
              <a:gd name="connsiteY5" fmla="*/ 1728192 h 1728192"/>
              <a:gd name="connsiteX6" fmla="*/ 288038 w 2841756"/>
              <a:gd name="connsiteY6" fmla="*/ 1728192 h 1728192"/>
              <a:gd name="connsiteX7" fmla="*/ 0 w 2841756"/>
              <a:gd name="connsiteY7" fmla="*/ 1440154 h 1728192"/>
              <a:gd name="connsiteX8" fmla="*/ 0 w 2841756"/>
              <a:gd name="connsiteY8" fmla="*/ 288038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1756" h="1728192">
                <a:moveTo>
                  <a:pt x="0" y="288038"/>
                </a:moveTo>
                <a:cubicBezTo>
                  <a:pt x="0" y="128959"/>
                  <a:pt x="128959" y="0"/>
                  <a:pt x="288038" y="0"/>
                </a:cubicBezTo>
                <a:lnTo>
                  <a:pt x="2553718" y="0"/>
                </a:lnTo>
                <a:cubicBezTo>
                  <a:pt x="2712797" y="0"/>
                  <a:pt x="2841756" y="128959"/>
                  <a:pt x="2841756" y="288038"/>
                </a:cubicBezTo>
                <a:lnTo>
                  <a:pt x="2841756" y="1440154"/>
                </a:lnTo>
                <a:cubicBezTo>
                  <a:pt x="2841756" y="1599233"/>
                  <a:pt x="2712797" y="1728192"/>
                  <a:pt x="2553718" y="1728192"/>
                </a:cubicBezTo>
                <a:lnTo>
                  <a:pt x="288038" y="1728192"/>
                </a:lnTo>
                <a:cubicBezTo>
                  <a:pt x="128959" y="1728192"/>
                  <a:pt x="0" y="1599233"/>
                  <a:pt x="0" y="1440154"/>
                </a:cubicBezTo>
                <a:lnTo>
                  <a:pt x="0" y="288038"/>
                </a:lnTo>
                <a:close/>
              </a:path>
            </a:pathLst>
          </a:custGeom>
          <a:solidFill>
            <a:schemeClr val="bg2">
              <a:lumMod val="90000"/>
              <a:alpha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133" tIns="149133" rIns="149133" bIns="149133" numCol="1" spcCol="1270" anchor="t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/>
              <a:t>Переподготовка</a:t>
            </a:r>
          </a:p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dirty="0"/>
              <a:t> </a:t>
            </a:r>
            <a:r>
              <a:rPr lang="ru-RU" sz="1700" b="1" dirty="0"/>
              <a:t>Воспитатель ДОО</a:t>
            </a:r>
          </a:p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b="1" dirty="0"/>
          </a:p>
        </p:txBody>
      </p:sp>
      <p:sp>
        <p:nvSpPr>
          <p:cNvPr id="12" name="Полилиния 11"/>
          <p:cNvSpPr/>
          <p:nvPr/>
        </p:nvSpPr>
        <p:spPr>
          <a:xfrm>
            <a:off x="9130203" y="2204864"/>
            <a:ext cx="2841756" cy="1728192"/>
          </a:xfrm>
          <a:custGeom>
            <a:avLst/>
            <a:gdLst>
              <a:gd name="connsiteX0" fmla="*/ 0 w 2841756"/>
              <a:gd name="connsiteY0" fmla="*/ 288038 h 1728192"/>
              <a:gd name="connsiteX1" fmla="*/ 288038 w 2841756"/>
              <a:gd name="connsiteY1" fmla="*/ 0 h 1728192"/>
              <a:gd name="connsiteX2" fmla="*/ 2553718 w 2841756"/>
              <a:gd name="connsiteY2" fmla="*/ 0 h 1728192"/>
              <a:gd name="connsiteX3" fmla="*/ 2841756 w 2841756"/>
              <a:gd name="connsiteY3" fmla="*/ 288038 h 1728192"/>
              <a:gd name="connsiteX4" fmla="*/ 2841756 w 2841756"/>
              <a:gd name="connsiteY4" fmla="*/ 1440154 h 1728192"/>
              <a:gd name="connsiteX5" fmla="*/ 2553718 w 2841756"/>
              <a:gd name="connsiteY5" fmla="*/ 1728192 h 1728192"/>
              <a:gd name="connsiteX6" fmla="*/ 288038 w 2841756"/>
              <a:gd name="connsiteY6" fmla="*/ 1728192 h 1728192"/>
              <a:gd name="connsiteX7" fmla="*/ 0 w 2841756"/>
              <a:gd name="connsiteY7" fmla="*/ 1440154 h 1728192"/>
              <a:gd name="connsiteX8" fmla="*/ 0 w 2841756"/>
              <a:gd name="connsiteY8" fmla="*/ 288038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1756" h="1728192">
                <a:moveTo>
                  <a:pt x="0" y="288038"/>
                </a:moveTo>
                <a:cubicBezTo>
                  <a:pt x="0" y="128959"/>
                  <a:pt x="128959" y="0"/>
                  <a:pt x="288038" y="0"/>
                </a:cubicBezTo>
                <a:lnTo>
                  <a:pt x="2553718" y="0"/>
                </a:lnTo>
                <a:cubicBezTo>
                  <a:pt x="2712797" y="0"/>
                  <a:pt x="2841756" y="128959"/>
                  <a:pt x="2841756" y="288038"/>
                </a:cubicBezTo>
                <a:lnTo>
                  <a:pt x="2841756" y="1440154"/>
                </a:lnTo>
                <a:cubicBezTo>
                  <a:pt x="2841756" y="1599233"/>
                  <a:pt x="2712797" y="1728192"/>
                  <a:pt x="2553718" y="1728192"/>
                </a:cubicBezTo>
                <a:lnTo>
                  <a:pt x="288038" y="1728192"/>
                </a:lnTo>
                <a:cubicBezTo>
                  <a:pt x="128959" y="1728192"/>
                  <a:pt x="0" y="1599233"/>
                  <a:pt x="0" y="1440154"/>
                </a:cubicBezTo>
                <a:lnTo>
                  <a:pt x="0" y="288038"/>
                </a:lnTo>
                <a:close/>
              </a:path>
            </a:pathLst>
          </a:custGeom>
          <a:solidFill>
            <a:schemeClr val="bg2">
              <a:lumMod val="75000"/>
              <a:alpha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133" tIns="149133" rIns="149133" bIns="149133" numCol="1" spcCol="1270" anchor="t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/>
              <a:t>КПК</a:t>
            </a:r>
          </a:p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dirty="0"/>
              <a:t>-Технология реализации ФГОС в образовательных организациях</a:t>
            </a:r>
          </a:p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dirty="0"/>
              <a:t>-</a:t>
            </a:r>
          </a:p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dirty="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7488" y="5499230"/>
            <a:ext cx="943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Образование педагога для современных детей не может быть законченным, оно непрерывное …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"/>
            <a:ext cx="1053852" cy="1131837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" name="Правая фигурная скобка 2"/>
          <p:cNvSpPr/>
          <p:nvPr/>
        </p:nvSpPr>
        <p:spPr>
          <a:xfrm>
            <a:off x="1547199" y="256490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157354" cy="1120552"/>
          </a:xfrm>
        </p:spPr>
        <p:txBody>
          <a:bodyPr rtlCol="0">
            <a:normAutofit/>
          </a:bodyPr>
          <a:lstStyle/>
          <a:p>
            <a:pPr algn="ctr"/>
            <a:r>
              <a:rPr lang="ru-RU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Профессиональная подготовка педагогов дошкольного </a:t>
            </a:r>
            <a:r>
              <a:rPr lang="ru-RU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образованияё</a:t>
            </a:r>
            <a:endParaRPr lang="ru-RU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5861320"/>
              </p:ext>
            </p:extLst>
          </p:nvPr>
        </p:nvGraphicFramePr>
        <p:xfrm>
          <a:off x="407989" y="1989138"/>
          <a:ext cx="11376025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6AFB97C-87E3-3C53-22B3-12CE56AD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7" y="116633"/>
            <a:ext cx="1054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839788" y="548681"/>
          <a:ext cx="10512426" cy="98393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5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r>
                        <a:rPr lang="ru-RU" dirty="0"/>
                        <a:t>Профессиональные компетенции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Модули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3303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-1 способен определить специфику дошкольного образования и особенностей организации работы с детьми раннего и дошкольного возраста;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2- Способен организовывать виды деятельности, осуществляемые в раннем и дошкольном возрасте: предметная, познавательно-исследовательская, игра (ролевая, режиисерская, с правилом), продуктивная; конструирование, создание широких возможностей для развития свободной игры детей, в том числе обеспечения игрового времени и пространства;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-3Способен выстраивать партнерское взаимодействие с родителями (законными представителями) детей раннего и дошкольного возраста для решения образовательных задач, использовать методы и средства психолого-педагогического просвеащения;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-4 Способен владеть ИКТ-компетенстностями, необходимыми и достаточными для планирования, реализации и образовательной работы с детьми раннего и дошкольного возраста. проектирование, планирование и реализация ООП ОО ДО и  образовательной работы с детьми раннего и дошкольного возраста в соответствии с ФГОС ДО и результатами педагогического мониторинга.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99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1. Педагогика  </a:t>
                      </a:r>
                    </a:p>
                    <a:p>
                      <a:pPr fontAlgn="t"/>
                      <a:endParaRPr lang="ru-RU" sz="1799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/>
                      <a:endParaRPr lang="ru-RU" sz="1799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lang="ru-RU" sz="1799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2.  Дошкольное образование .</a:t>
                      </a:r>
                    </a:p>
                    <a:p>
                      <a:pPr fontAlgn="t"/>
                      <a:endParaRPr lang="ru-RU" sz="1799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/>
                      <a:endParaRPr lang="ru-RU" sz="1799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lang="ru-RU" sz="1799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3. Теория и методика дошкольного образования </a:t>
                      </a:r>
                    </a:p>
                    <a:p>
                      <a:endParaRPr lang="ru-RU" sz="1799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99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99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99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4. Психология и педагогика развития ребенка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" y="26571"/>
            <a:ext cx="1054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2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object 9"/>
          <p:cNvGrpSpPr/>
          <p:nvPr/>
        </p:nvGrpSpPr>
        <p:grpSpPr>
          <a:xfrm rot="10800000">
            <a:off x="1090930" y="4441984"/>
            <a:ext cx="4969510" cy="1165716"/>
            <a:chOff x="4946903" y="4533391"/>
            <a:chExt cx="4969510" cy="948690"/>
          </a:xfrm>
        </p:grpSpPr>
        <p:sp>
          <p:nvSpPr>
            <p:cNvPr id="43" name="object 10"/>
            <p:cNvSpPr/>
            <p:nvPr/>
          </p:nvSpPr>
          <p:spPr>
            <a:xfrm>
              <a:off x="4959603" y="4546091"/>
              <a:ext cx="4944110" cy="923290"/>
            </a:xfrm>
            <a:custGeom>
              <a:avLst/>
              <a:gdLst/>
              <a:ahLst/>
              <a:cxnLst/>
              <a:rect l="l" t="t" r="r" b="b"/>
              <a:pathLst>
                <a:path w="4944109" h="923289">
                  <a:moveTo>
                    <a:pt x="4943729" y="0"/>
                  </a:moveTo>
                  <a:lnTo>
                    <a:pt x="461645" y="0"/>
                  </a:lnTo>
                  <a:lnTo>
                    <a:pt x="0" y="461644"/>
                  </a:lnTo>
                  <a:lnTo>
                    <a:pt x="461645" y="923289"/>
                  </a:lnTo>
                  <a:lnTo>
                    <a:pt x="4943729" y="923289"/>
                  </a:lnTo>
                  <a:lnTo>
                    <a:pt x="4943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object 11"/>
            <p:cNvSpPr/>
            <p:nvPr/>
          </p:nvSpPr>
          <p:spPr>
            <a:xfrm>
              <a:off x="4959603" y="4546091"/>
              <a:ext cx="4944110" cy="923290"/>
            </a:xfrm>
            <a:custGeom>
              <a:avLst/>
              <a:gdLst/>
              <a:ahLst/>
              <a:cxnLst/>
              <a:rect l="l" t="t" r="r" b="b"/>
              <a:pathLst>
                <a:path w="4944109" h="923289">
                  <a:moveTo>
                    <a:pt x="4943729" y="0"/>
                  </a:moveTo>
                  <a:lnTo>
                    <a:pt x="461645" y="0"/>
                  </a:lnTo>
                  <a:lnTo>
                    <a:pt x="0" y="461644"/>
                  </a:lnTo>
                  <a:lnTo>
                    <a:pt x="461645" y="923289"/>
                  </a:lnTo>
                  <a:lnTo>
                    <a:pt x="4943729" y="923289"/>
                  </a:lnTo>
                  <a:lnTo>
                    <a:pt x="4943729" y="0"/>
                  </a:lnTo>
                  <a:close/>
                </a:path>
              </a:pathLst>
            </a:custGeom>
            <a:ln w="25399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03630" y="4490973"/>
            <a:ext cx="488473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cs typeface="Calibri"/>
              </a:rPr>
              <a:t>Ориентация на 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подготовку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педагога </a:t>
            </a:r>
            <a:r>
              <a:rPr sz="1400" spc="-25" dirty="0">
                <a:solidFill>
                  <a:prstClr val="black"/>
                </a:solidFill>
                <a:cs typeface="Calibri"/>
              </a:rPr>
              <a:t>ДО, 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готового  </a:t>
            </a:r>
            <a:r>
              <a:rPr sz="1400" b="1" spc="-5" dirty="0">
                <a:solidFill>
                  <a:prstClr val="black"/>
                </a:solidFill>
                <a:cs typeface="Calibri"/>
              </a:rPr>
              <a:t>к </a:t>
            </a:r>
            <a:r>
              <a:rPr sz="1400" b="1" spc="-10" dirty="0">
                <a:solidFill>
                  <a:prstClr val="black"/>
                </a:solidFill>
                <a:cs typeface="Calibri"/>
              </a:rPr>
              <a:t>взаимодействию </a:t>
            </a:r>
            <a:r>
              <a:rPr sz="1400" b="1" spc="-5" dirty="0">
                <a:solidFill>
                  <a:prstClr val="black"/>
                </a:solidFill>
                <a:cs typeface="Calibri"/>
              </a:rPr>
              <a:t>с современным </a:t>
            </a:r>
            <a:r>
              <a:rPr sz="1400" b="1" spc="-10" dirty="0">
                <a:solidFill>
                  <a:prstClr val="black"/>
                </a:solidFill>
                <a:cs typeface="Calibri"/>
              </a:rPr>
              <a:t>ребенком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в 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современном 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социокультурном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и 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образовательном</a:t>
            </a:r>
            <a:r>
              <a:rPr sz="14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пространстве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14032" y="4448848"/>
            <a:ext cx="4969510" cy="1141185"/>
            <a:chOff x="4946903" y="4533391"/>
            <a:chExt cx="4969510" cy="948690"/>
          </a:xfrm>
        </p:grpSpPr>
        <p:sp>
          <p:nvSpPr>
            <p:cNvPr id="10" name="object 10"/>
            <p:cNvSpPr/>
            <p:nvPr/>
          </p:nvSpPr>
          <p:spPr>
            <a:xfrm>
              <a:off x="4959603" y="4546091"/>
              <a:ext cx="4944110" cy="923290"/>
            </a:xfrm>
            <a:custGeom>
              <a:avLst/>
              <a:gdLst/>
              <a:ahLst/>
              <a:cxnLst/>
              <a:rect l="l" t="t" r="r" b="b"/>
              <a:pathLst>
                <a:path w="4944109" h="923289">
                  <a:moveTo>
                    <a:pt x="4943729" y="0"/>
                  </a:moveTo>
                  <a:lnTo>
                    <a:pt x="461645" y="0"/>
                  </a:lnTo>
                  <a:lnTo>
                    <a:pt x="0" y="461644"/>
                  </a:lnTo>
                  <a:lnTo>
                    <a:pt x="461645" y="923289"/>
                  </a:lnTo>
                  <a:lnTo>
                    <a:pt x="4943729" y="923289"/>
                  </a:lnTo>
                  <a:lnTo>
                    <a:pt x="4943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959603" y="4546091"/>
              <a:ext cx="4944110" cy="923290"/>
            </a:xfrm>
            <a:custGeom>
              <a:avLst/>
              <a:gdLst/>
              <a:ahLst/>
              <a:cxnLst/>
              <a:rect l="l" t="t" r="r" b="b"/>
              <a:pathLst>
                <a:path w="4944109" h="923289">
                  <a:moveTo>
                    <a:pt x="4943729" y="0"/>
                  </a:moveTo>
                  <a:lnTo>
                    <a:pt x="461645" y="0"/>
                  </a:lnTo>
                  <a:lnTo>
                    <a:pt x="0" y="461644"/>
                  </a:lnTo>
                  <a:lnTo>
                    <a:pt x="461645" y="923289"/>
                  </a:lnTo>
                  <a:lnTo>
                    <a:pt x="4943729" y="923289"/>
                  </a:lnTo>
                  <a:lnTo>
                    <a:pt x="4943729" y="0"/>
                  </a:lnTo>
                  <a:close/>
                </a:path>
              </a:pathLst>
            </a:custGeom>
            <a:ln w="25399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17945" y="4564838"/>
            <a:ext cx="4546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400" spc="-15" dirty="0">
                <a:solidFill>
                  <a:prstClr val="black"/>
                </a:solidFill>
                <a:cs typeface="Calibri"/>
              </a:rPr>
              <a:t>Содержание подготовки,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ориентированное </a:t>
            </a:r>
            <a:r>
              <a:rPr sz="1400" dirty="0">
                <a:solidFill>
                  <a:prstClr val="black"/>
                </a:solidFill>
                <a:cs typeface="Calibri"/>
              </a:rPr>
              <a:t>на  </a:t>
            </a:r>
            <a:r>
              <a:rPr sz="1400" b="1" spc="-5" dirty="0">
                <a:solidFill>
                  <a:prstClr val="black"/>
                </a:solidFill>
                <a:cs typeface="Calibri"/>
              </a:rPr>
              <a:t>личностно-профессиональное становление  </a:t>
            </a:r>
            <a:r>
              <a:rPr sz="1400" spc="-20" dirty="0">
                <a:solidFill>
                  <a:prstClr val="black"/>
                </a:solidFill>
                <a:cs typeface="Calibri"/>
              </a:rPr>
              <a:t>будущего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педагога ДО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39405" y="5946394"/>
            <a:ext cx="9344660" cy="856615"/>
            <a:chOff x="296405" y="5946392"/>
            <a:chExt cx="9344660" cy="856615"/>
          </a:xfrm>
        </p:grpSpPr>
        <p:sp>
          <p:nvSpPr>
            <p:cNvPr id="14" name="object 14"/>
            <p:cNvSpPr/>
            <p:nvPr/>
          </p:nvSpPr>
          <p:spPr>
            <a:xfrm>
              <a:off x="309105" y="5959092"/>
              <a:ext cx="9319260" cy="831215"/>
            </a:xfrm>
            <a:custGeom>
              <a:avLst/>
              <a:gdLst/>
              <a:ahLst/>
              <a:cxnLst/>
              <a:rect l="l" t="t" r="r" b="b"/>
              <a:pathLst>
                <a:path w="9319260" h="831215">
                  <a:moveTo>
                    <a:pt x="9319006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9319006" y="830999"/>
                  </a:lnTo>
                  <a:lnTo>
                    <a:pt x="9319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09105" y="5959092"/>
              <a:ext cx="9319260" cy="831215"/>
            </a:xfrm>
            <a:custGeom>
              <a:avLst/>
              <a:gdLst/>
              <a:ahLst/>
              <a:cxnLst/>
              <a:rect l="l" t="t" r="r" b="b"/>
              <a:pathLst>
                <a:path w="9319260" h="831215">
                  <a:moveTo>
                    <a:pt x="0" y="830999"/>
                  </a:moveTo>
                  <a:lnTo>
                    <a:pt x="9319006" y="830999"/>
                  </a:lnTo>
                  <a:lnTo>
                    <a:pt x="9319006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50263" y="5981191"/>
            <a:ext cx="872109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8790" marR="5080" indent="-466725">
              <a:spcBef>
                <a:spcPts val="95"/>
              </a:spcBef>
            </a:pPr>
            <a:r>
              <a:rPr sz="1400" spc="-10" dirty="0">
                <a:solidFill>
                  <a:prstClr val="black"/>
                </a:solidFill>
                <a:cs typeface="Calibri"/>
              </a:rPr>
              <a:t>Процесс 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подготовки как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процесс 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психолого-педагогической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поддержки 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студента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в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самостоятельном  построении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индивидуального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образовательного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маршрута и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решении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актуальных задач  </a:t>
            </a:r>
            <a:r>
              <a:rPr sz="1400" b="1" spc="-5" dirty="0">
                <a:solidFill>
                  <a:prstClr val="black"/>
                </a:solidFill>
                <a:cs typeface="Calibri"/>
              </a:rPr>
              <a:t>образовательно-профессиональной </a:t>
            </a:r>
            <a:r>
              <a:rPr sz="1400" b="1" spc="-10" dirty="0">
                <a:solidFill>
                  <a:prstClr val="black"/>
                </a:solidFill>
                <a:cs typeface="Calibri"/>
              </a:rPr>
              <a:t>деятельности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(усиление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личностной</a:t>
            </a:r>
            <a:r>
              <a:rPr sz="1400" spc="4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включенности)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28060" y="3957828"/>
            <a:ext cx="5341620" cy="485140"/>
            <a:chOff x="2385060" y="3957828"/>
            <a:chExt cx="5341620" cy="485140"/>
          </a:xfrm>
        </p:grpSpPr>
        <p:sp>
          <p:nvSpPr>
            <p:cNvPr id="18" name="object 18"/>
            <p:cNvSpPr/>
            <p:nvPr/>
          </p:nvSpPr>
          <p:spPr>
            <a:xfrm>
              <a:off x="2385060" y="3977640"/>
              <a:ext cx="5341620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833116" y="3957828"/>
              <a:ext cx="4497324" cy="4297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32685" y="4005059"/>
              <a:ext cx="5247005" cy="369570"/>
            </a:xfrm>
            <a:custGeom>
              <a:avLst/>
              <a:gdLst/>
              <a:ahLst/>
              <a:cxnLst/>
              <a:rect l="l" t="t" r="r" b="b"/>
              <a:pathLst>
                <a:path w="5247005" h="369570">
                  <a:moveTo>
                    <a:pt x="5246497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5246497" y="369328"/>
                  </a:lnTo>
                  <a:lnTo>
                    <a:pt x="5246497" y="0"/>
                  </a:lnTo>
                  <a:close/>
                </a:path>
              </a:pathLst>
            </a:custGeom>
            <a:solidFill>
              <a:srgbClr val="C4CFE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75687" y="4005059"/>
            <a:ext cx="5247005" cy="308418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79755">
              <a:spcBef>
                <a:spcPts val="245"/>
              </a:spcBef>
            </a:pPr>
            <a:r>
              <a:rPr b="1" spc="-5" dirty="0">
                <a:solidFill>
                  <a:prstClr val="black"/>
                </a:solidFill>
                <a:cs typeface="Calibri"/>
              </a:rPr>
              <a:t>Задачи профессиональной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деятельности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87247" y="1501142"/>
            <a:ext cx="3707891" cy="967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87246" y="1557606"/>
            <a:ext cx="3707890" cy="6944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>
              <a:lnSpc>
                <a:spcPts val="1730"/>
              </a:lnSpc>
              <a:spcBef>
                <a:spcPts val="95"/>
              </a:spcBef>
            </a:pPr>
            <a:r>
              <a:rPr sz="1600" spc="-20" dirty="0">
                <a:solidFill>
                  <a:prstClr val="black"/>
                </a:solidFill>
                <a:cs typeface="Calibri"/>
              </a:rPr>
              <a:t>Учет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особенностей</a:t>
            </a:r>
            <a:r>
              <a:rPr sz="1600" spc="45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развития</a:t>
            </a:r>
            <a:r>
              <a:rPr lang="ru-RU" sz="1600" spc="-5" dirty="0">
                <a:solidFill>
                  <a:prstClr val="black"/>
                </a:solidFill>
                <a:cs typeface="Calibri"/>
              </a:rPr>
              <a:t> </a:t>
            </a:r>
            <a:endParaRPr sz="1600" dirty="0">
              <a:solidFill>
                <a:prstClr val="black"/>
              </a:solidFill>
              <a:cs typeface="Calibri"/>
            </a:endParaRPr>
          </a:p>
          <a:p>
            <a:pPr marL="882650" marR="46990" indent="-485140">
              <a:lnSpc>
                <a:spcPts val="1540"/>
              </a:lnSpc>
              <a:spcBef>
                <a:spcPts val="180"/>
              </a:spcBef>
            </a:pPr>
            <a:r>
              <a:rPr sz="1600" spc="-10" dirty="0">
                <a:solidFill>
                  <a:prstClr val="black"/>
                </a:solidFill>
                <a:cs typeface="Calibri"/>
              </a:rPr>
              <a:t>современных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субъектов  образования</a:t>
            </a:r>
            <a:endParaRPr sz="1600" dirty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1600" spc="-10" dirty="0">
                <a:solidFill>
                  <a:prstClr val="black"/>
                </a:solidFill>
                <a:cs typeface="Calibri"/>
              </a:rPr>
              <a:t>(Ребенок, </a:t>
            </a:r>
            <a:r>
              <a:rPr sz="1600" spc="-20" dirty="0">
                <a:solidFill>
                  <a:prstClr val="black"/>
                </a:solidFill>
                <a:cs typeface="Calibri"/>
              </a:rPr>
              <a:t>Родитель,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Педагог)</a:t>
            </a:r>
            <a:endParaRPr sz="1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40879" y="1636778"/>
            <a:ext cx="4008120" cy="832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60096" y="1628650"/>
            <a:ext cx="3722000" cy="7080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43890" marR="5080" indent="-631825">
              <a:lnSpc>
                <a:spcPct val="80000"/>
              </a:lnSpc>
              <a:spcBef>
                <a:spcPts val="480"/>
              </a:spcBef>
            </a:pPr>
            <a:r>
              <a:rPr sz="1600" spc="-15" dirty="0">
                <a:solidFill>
                  <a:prstClr val="black"/>
                </a:solidFill>
                <a:cs typeface="Calibri"/>
              </a:rPr>
              <a:t>Учет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особенностей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развития </a:t>
            </a:r>
            <a:r>
              <a:rPr sz="1600" spc="-10" dirty="0">
                <a:solidFill>
                  <a:prstClr val="black"/>
                </a:solidFill>
                <a:cs typeface="Calibri"/>
              </a:rPr>
              <a:t>системы  </a:t>
            </a:r>
            <a:r>
              <a:rPr sz="1600" spc="-15" dirty="0">
                <a:solidFill>
                  <a:prstClr val="black"/>
                </a:solidFill>
                <a:cs typeface="Calibri"/>
              </a:rPr>
              <a:t>дошкольного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 образования</a:t>
            </a:r>
            <a:endParaRPr sz="1600" dirty="0">
              <a:solidFill>
                <a:prstClr val="black"/>
              </a:solidFill>
              <a:cs typeface="Calibri"/>
            </a:endParaRPr>
          </a:p>
          <a:p>
            <a:pPr marL="1019810"/>
            <a:r>
              <a:rPr sz="1600" spc="-20" dirty="0">
                <a:solidFill>
                  <a:prstClr val="black"/>
                </a:solidFill>
                <a:cs typeface="Calibri"/>
              </a:rPr>
              <a:t>(ФГОС </a:t>
            </a:r>
            <a:r>
              <a:rPr sz="1600" spc="-25" dirty="0">
                <a:solidFill>
                  <a:prstClr val="black"/>
                </a:solidFill>
                <a:cs typeface="Calibri"/>
              </a:rPr>
              <a:t>ДО,</a:t>
            </a:r>
            <a:r>
              <a:rPr sz="16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600" spc="-5" dirty="0">
                <a:solidFill>
                  <a:prstClr val="black"/>
                </a:solidFill>
                <a:cs typeface="Calibri"/>
              </a:rPr>
              <a:t>ПС)</a:t>
            </a:r>
            <a:endParaRPr sz="1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17264" y="2948939"/>
            <a:ext cx="4430268" cy="778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47528" y="3104135"/>
            <a:ext cx="820891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16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традиционные </a:t>
            </a:r>
            <a:r>
              <a:rPr sz="1600" b="1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sz="1600" b="1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методологию</a:t>
            </a:r>
            <a:r>
              <a:rPr sz="16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педагога  </a:t>
            </a:r>
            <a:r>
              <a:rPr sz="16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1600" b="1" spc="-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766497" y="2614498"/>
            <a:ext cx="7704856" cy="3490213"/>
            <a:chOff x="2040635" y="2379217"/>
            <a:chExt cx="6539865" cy="3733800"/>
          </a:xfrm>
        </p:grpSpPr>
        <p:sp>
          <p:nvSpPr>
            <p:cNvPr id="29" name="object 29"/>
            <p:cNvSpPr/>
            <p:nvPr/>
          </p:nvSpPr>
          <p:spPr>
            <a:xfrm>
              <a:off x="2040635" y="5590032"/>
              <a:ext cx="515112" cy="5227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252344" y="5609107"/>
              <a:ext cx="261620" cy="267970"/>
            </a:xfrm>
            <a:custGeom>
              <a:avLst/>
              <a:gdLst/>
              <a:ahLst/>
              <a:cxnLst/>
              <a:rect l="l" t="t" r="r" b="b"/>
              <a:pathLst>
                <a:path w="261619" h="267970">
                  <a:moveTo>
                    <a:pt x="55344" y="93476"/>
                  </a:moveTo>
                  <a:lnTo>
                    <a:pt x="48513" y="95973"/>
                  </a:lnTo>
                  <a:lnTo>
                    <a:pt x="43112" y="100862"/>
                  </a:lnTo>
                  <a:lnTo>
                    <a:pt x="39878" y="107695"/>
                  </a:lnTo>
                  <a:lnTo>
                    <a:pt x="0" y="267792"/>
                  </a:lnTo>
                  <a:lnTo>
                    <a:pt x="49694" y="253999"/>
                  </a:lnTo>
                  <a:lnTo>
                    <a:pt x="40005" y="253999"/>
                  </a:lnTo>
                  <a:lnTo>
                    <a:pt x="12700" y="227418"/>
                  </a:lnTo>
                  <a:lnTo>
                    <a:pt x="61875" y="176926"/>
                  </a:lnTo>
                  <a:lnTo>
                    <a:pt x="76835" y="116903"/>
                  </a:lnTo>
                  <a:lnTo>
                    <a:pt x="77170" y="109345"/>
                  </a:lnTo>
                  <a:lnTo>
                    <a:pt x="74660" y="102482"/>
                  </a:lnTo>
                  <a:lnTo>
                    <a:pt x="69744" y="97058"/>
                  </a:lnTo>
                  <a:lnTo>
                    <a:pt x="62865" y="93814"/>
                  </a:lnTo>
                  <a:lnTo>
                    <a:pt x="55344" y="93476"/>
                  </a:lnTo>
                  <a:close/>
                </a:path>
                <a:path w="261619" h="267970">
                  <a:moveTo>
                    <a:pt x="61875" y="176926"/>
                  </a:moveTo>
                  <a:lnTo>
                    <a:pt x="12700" y="227418"/>
                  </a:lnTo>
                  <a:lnTo>
                    <a:pt x="40005" y="253999"/>
                  </a:lnTo>
                  <a:lnTo>
                    <a:pt x="48465" y="245313"/>
                  </a:lnTo>
                  <a:lnTo>
                    <a:pt x="44831" y="245313"/>
                  </a:lnTo>
                  <a:lnTo>
                    <a:pt x="21209" y="222351"/>
                  </a:lnTo>
                  <a:lnTo>
                    <a:pt x="52733" y="213607"/>
                  </a:lnTo>
                  <a:lnTo>
                    <a:pt x="61875" y="176926"/>
                  </a:lnTo>
                  <a:close/>
                </a:path>
                <a:path w="261619" h="267970">
                  <a:moveTo>
                    <a:pt x="156281" y="186444"/>
                  </a:moveTo>
                  <a:lnTo>
                    <a:pt x="148717" y="186982"/>
                  </a:lnTo>
                  <a:lnTo>
                    <a:pt x="89194" y="203492"/>
                  </a:lnTo>
                  <a:lnTo>
                    <a:pt x="40005" y="253999"/>
                  </a:lnTo>
                  <a:lnTo>
                    <a:pt x="49694" y="253999"/>
                  </a:lnTo>
                  <a:lnTo>
                    <a:pt x="158877" y="223697"/>
                  </a:lnTo>
                  <a:lnTo>
                    <a:pt x="165639" y="220275"/>
                  </a:lnTo>
                  <a:lnTo>
                    <a:pt x="170402" y="214723"/>
                  </a:lnTo>
                  <a:lnTo>
                    <a:pt x="172735" y="207797"/>
                  </a:lnTo>
                  <a:lnTo>
                    <a:pt x="172212" y="200253"/>
                  </a:lnTo>
                  <a:lnTo>
                    <a:pt x="168790" y="193504"/>
                  </a:lnTo>
                  <a:lnTo>
                    <a:pt x="163226" y="188760"/>
                  </a:lnTo>
                  <a:lnTo>
                    <a:pt x="156281" y="186444"/>
                  </a:lnTo>
                  <a:close/>
                </a:path>
                <a:path w="261619" h="267970">
                  <a:moveTo>
                    <a:pt x="52733" y="213607"/>
                  </a:moveTo>
                  <a:lnTo>
                    <a:pt x="21209" y="222351"/>
                  </a:lnTo>
                  <a:lnTo>
                    <a:pt x="44831" y="245313"/>
                  </a:lnTo>
                  <a:lnTo>
                    <a:pt x="52733" y="213607"/>
                  </a:lnTo>
                  <a:close/>
                </a:path>
                <a:path w="261619" h="267970">
                  <a:moveTo>
                    <a:pt x="89194" y="203492"/>
                  </a:moveTo>
                  <a:lnTo>
                    <a:pt x="52733" y="213607"/>
                  </a:lnTo>
                  <a:lnTo>
                    <a:pt x="44831" y="245313"/>
                  </a:lnTo>
                  <a:lnTo>
                    <a:pt x="48465" y="245313"/>
                  </a:lnTo>
                  <a:lnTo>
                    <a:pt x="89194" y="203492"/>
                  </a:lnTo>
                  <a:close/>
                </a:path>
                <a:path w="261619" h="267970">
                  <a:moveTo>
                    <a:pt x="234187" y="0"/>
                  </a:moveTo>
                  <a:lnTo>
                    <a:pt x="61875" y="176926"/>
                  </a:lnTo>
                  <a:lnTo>
                    <a:pt x="52733" y="213607"/>
                  </a:lnTo>
                  <a:lnTo>
                    <a:pt x="89194" y="203492"/>
                  </a:lnTo>
                  <a:lnTo>
                    <a:pt x="261493" y="26581"/>
                  </a:lnTo>
                  <a:lnTo>
                    <a:pt x="234187" y="0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110983" y="5521451"/>
              <a:ext cx="470916" cy="5913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153147" y="5540501"/>
              <a:ext cx="217170" cy="336550"/>
            </a:xfrm>
            <a:custGeom>
              <a:avLst/>
              <a:gdLst/>
              <a:ahLst/>
              <a:cxnLst/>
              <a:rect l="l" t="t" r="r" b="b"/>
              <a:pathLst>
                <a:path w="217170" h="336550">
                  <a:moveTo>
                    <a:pt x="82292" y="222833"/>
                  </a:moveTo>
                  <a:lnTo>
                    <a:pt x="75025" y="223578"/>
                  </a:lnTo>
                  <a:lnTo>
                    <a:pt x="68568" y="226993"/>
                  </a:lnTo>
                  <a:lnTo>
                    <a:pt x="63753" y="232829"/>
                  </a:lnTo>
                  <a:lnTo>
                    <a:pt x="61573" y="240070"/>
                  </a:lnTo>
                  <a:lnTo>
                    <a:pt x="62309" y="247334"/>
                  </a:lnTo>
                  <a:lnTo>
                    <a:pt x="65736" y="253790"/>
                  </a:lnTo>
                  <a:lnTo>
                    <a:pt x="71627" y="258610"/>
                  </a:lnTo>
                  <a:lnTo>
                    <a:pt x="217043" y="336410"/>
                  </a:lnTo>
                  <a:lnTo>
                    <a:pt x="216512" y="314198"/>
                  </a:lnTo>
                  <a:lnTo>
                    <a:pt x="180975" y="314198"/>
                  </a:lnTo>
                  <a:lnTo>
                    <a:pt x="144046" y="254153"/>
                  </a:lnTo>
                  <a:lnTo>
                    <a:pt x="89534" y="225005"/>
                  </a:lnTo>
                  <a:lnTo>
                    <a:pt x="82292" y="222833"/>
                  </a:lnTo>
                  <a:close/>
                </a:path>
                <a:path w="217170" h="336550">
                  <a:moveTo>
                    <a:pt x="144046" y="254153"/>
                  </a:moveTo>
                  <a:lnTo>
                    <a:pt x="180975" y="314198"/>
                  </a:lnTo>
                  <a:lnTo>
                    <a:pt x="196497" y="304660"/>
                  </a:lnTo>
                  <a:lnTo>
                    <a:pt x="178180" y="304660"/>
                  </a:lnTo>
                  <a:lnTo>
                    <a:pt x="177428" y="272003"/>
                  </a:lnTo>
                  <a:lnTo>
                    <a:pt x="144046" y="254153"/>
                  </a:lnTo>
                  <a:close/>
                </a:path>
                <a:path w="217170" h="336550">
                  <a:moveTo>
                    <a:pt x="193675" y="152869"/>
                  </a:moveTo>
                  <a:lnTo>
                    <a:pt x="186295" y="154544"/>
                  </a:lnTo>
                  <a:lnTo>
                    <a:pt x="180355" y="158769"/>
                  </a:lnTo>
                  <a:lnTo>
                    <a:pt x="176440" y="164917"/>
                  </a:lnTo>
                  <a:lnTo>
                    <a:pt x="175132" y="172364"/>
                  </a:lnTo>
                  <a:lnTo>
                    <a:pt x="176558" y="234225"/>
                  </a:lnTo>
                  <a:lnTo>
                    <a:pt x="213486" y="294220"/>
                  </a:lnTo>
                  <a:lnTo>
                    <a:pt x="180975" y="314198"/>
                  </a:lnTo>
                  <a:lnTo>
                    <a:pt x="216512" y="314198"/>
                  </a:lnTo>
                  <a:lnTo>
                    <a:pt x="213105" y="171475"/>
                  </a:lnTo>
                  <a:lnTo>
                    <a:pt x="211498" y="164092"/>
                  </a:lnTo>
                  <a:lnTo>
                    <a:pt x="207295" y="158134"/>
                  </a:lnTo>
                  <a:lnTo>
                    <a:pt x="201140" y="154194"/>
                  </a:lnTo>
                  <a:lnTo>
                    <a:pt x="193675" y="152869"/>
                  </a:lnTo>
                  <a:close/>
                </a:path>
                <a:path w="217170" h="336550">
                  <a:moveTo>
                    <a:pt x="177428" y="272003"/>
                  </a:moveTo>
                  <a:lnTo>
                    <a:pt x="178180" y="304660"/>
                  </a:lnTo>
                  <a:lnTo>
                    <a:pt x="206248" y="287413"/>
                  </a:lnTo>
                  <a:lnTo>
                    <a:pt x="177428" y="272003"/>
                  </a:lnTo>
                  <a:close/>
                </a:path>
                <a:path w="217170" h="336550">
                  <a:moveTo>
                    <a:pt x="176558" y="234225"/>
                  </a:moveTo>
                  <a:lnTo>
                    <a:pt x="177428" y="272003"/>
                  </a:lnTo>
                  <a:lnTo>
                    <a:pt x="206248" y="287413"/>
                  </a:lnTo>
                  <a:lnTo>
                    <a:pt x="178180" y="304660"/>
                  </a:lnTo>
                  <a:lnTo>
                    <a:pt x="196497" y="304660"/>
                  </a:lnTo>
                  <a:lnTo>
                    <a:pt x="213486" y="294220"/>
                  </a:lnTo>
                  <a:lnTo>
                    <a:pt x="176558" y="234225"/>
                  </a:lnTo>
                  <a:close/>
                </a:path>
                <a:path w="217170" h="336550">
                  <a:moveTo>
                    <a:pt x="32384" y="0"/>
                  </a:moveTo>
                  <a:lnTo>
                    <a:pt x="0" y="19939"/>
                  </a:lnTo>
                  <a:lnTo>
                    <a:pt x="144046" y="254153"/>
                  </a:lnTo>
                  <a:lnTo>
                    <a:pt x="177428" y="272003"/>
                  </a:lnTo>
                  <a:lnTo>
                    <a:pt x="176558" y="234225"/>
                  </a:lnTo>
                  <a:lnTo>
                    <a:pt x="32384" y="0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157984" y="2379217"/>
              <a:ext cx="6422390" cy="1704975"/>
            </a:xfrm>
            <a:custGeom>
              <a:avLst/>
              <a:gdLst/>
              <a:ahLst/>
              <a:cxnLst/>
              <a:rect l="l" t="t" r="r" b="b"/>
              <a:pathLst>
                <a:path w="6422390" h="1704975">
                  <a:moveTo>
                    <a:pt x="844931" y="1308989"/>
                  </a:moveTo>
                  <a:lnTo>
                    <a:pt x="844435" y="1298194"/>
                  </a:lnTo>
                  <a:lnTo>
                    <a:pt x="840232" y="1204468"/>
                  </a:lnTo>
                  <a:lnTo>
                    <a:pt x="839978" y="1199261"/>
                  </a:lnTo>
                  <a:lnTo>
                    <a:pt x="835533" y="1195197"/>
                  </a:lnTo>
                  <a:lnTo>
                    <a:pt x="825119" y="1195705"/>
                  </a:lnTo>
                  <a:lnTo>
                    <a:pt x="821055" y="1200150"/>
                  </a:lnTo>
                  <a:lnTo>
                    <a:pt x="821182" y="1205357"/>
                  </a:lnTo>
                  <a:lnTo>
                    <a:pt x="823620" y="1258252"/>
                  </a:lnTo>
                  <a:lnTo>
                    <a:pt x="37325" y="40297"/>
                  </a:lnTo>
                  <a:lnTo>
                    <a:pt x="89281" y="66675"/>
                  </a:lnTo>
                  <a:lnTo>
                    <a:pt x="95123" y="64770"/>
                  </a:lnTo>
                  <a:lnTo>
                    <a:pt x="97409" y="60198"/>
                  </a:lnTo>
                  <a:lnTo>
                    <a:pt x="99822" y="55499"/>
                  </a:lnTo>
                  <a:lnTo>
                    <a:pt x="97917" y="49657"/>
                  </a:lnTo>
                  <a:lnTo>
                    <a:pt x="93218" y="47371"/>
                  </a:lnTo>
                  <a:lnTo>
                    <a:pt x="21234" y="10795"/>
                  </a:lnTo>
                  <a:lnTo>
                    <a:pt x="0" y="0"/>
                  </a:lnTo>
                  <a:lnTo>
                    <a:pt x="4699" y="104521"/>
                  </a:lnTo>
                  <a:lnTo>
                    <a:pt x="4953" y="109728"/>
                  </a:lnTo>
                  <a:lnTo>
                    <a:pt x="9398" y="113792"/>
                  </a:lnTo>
                  <a:lnTo>
                    <a:pt x="19939" y="113284"/>
                  </a:lnTo>
                  <a:lnTo>
                    <a:pt x="24003" y="108839"/>
                  </a:lnTo>
                  <a:lnTo>
                    <a:pt x="23749" y="103632"/>
                  </a:lnTo>
                  <a:lnTo>
                    <a:pt x="21374" y="50673"/>
                  </a:lnTo>
                  <a:lnTo>
                    <a:pt x="807745" y="1268742"/>
                  </a:lnTo>
                  <a:lnTo>
                    <a:pt x="755650" y="1242314"/>
                  </a:lnTo>
                  <a:lnTo>
                    <a:pt x="749935" y="1244219"/>
                  </a:lnTo>
                  <a:lnTo>
                    <a:pt x="747522" y="1248791"/>
                  </a:lnTo>
                  <a:lnTo>
                    <a:pt x="745236" y="1253490"/>
                  </a:lnTo>
                  <a:lnTo>
                    <a:pt x="747014" y="1259332"/>
                  </a:lnTo>
                  <a:lnTo>
                    <a:pt x="751713" y="1261618"/>
                  </a:lnTo>
                  <a:lnTo>
                    <a:pt x="844931" y="1308989"/>
                  </a:lnTo>
                  <a:close/>
                </a:path>
                <a:path w="6422390" h="1704975">
                  <a:moveTo>
                    <a:pt x="2989326" y="1609344"/>
                  </a:moveTo>
                  <a:lnTo>
                    <a:pt x="2987802" y="1603502"/>
                  </a:lnTo>
                  <a:lnTo>
                    <a:pt x="2983230" y="1600962"/>
                  </a:lnTo>
                  <a:lnTo>
                    <a:pt x="2978658" y="1598295"/>
                  </a:lnTo>
                  <a:lnTo>
                    <a:pt x="2972816" y="1599946"/>
                  </a:lnTo>
                  <a:lnTo>
                    <a:pt x="2970072" y="1604645"/>
                  </a:lnTo>
                  <a:lnTo>
                    <a:pt x="2943999" y="1650492"/>
                  </a:lnTo>
                  <a:lnTo>
                    <a:pt x="2941294" y="1388732"/>
                  </a:lnTo>
                  <a:lnTo>
                    <a:pt x="2971165" y="1438656"/>
                  </a:lnTo>
                  <a:lnTo>
                    <a:pt x="2977007" y="1440180"/>
                  </a:lnTo>
                  <a:lnTo>
                    <a:pt x="2981452" y="1437386"/>
                  </a:lnTo>
                  <a:lnTo>
                    <a:pt x="2986024" y="1434719"/>
                  </a:lnTo>
                  <a:lnTo>
                    <a:pt x="2987548" y="1428877"/>
                  </a:lnTo>
                  <a:lnTo>
                    <a:pt x="2984754" y="1424432"/>
                  </a:lnTo>
                  <a:lnTo>
                    <a:pt x="2942374" y="1353439"/>
                  </a:lnTo>
                  <a:lnTo>
                    <a:pt x="2931160" y="1334643"/>
                  </a:lnTo>
                  <a:lnTo>
                    <a:pt x="2879471" y="1425448"/>
                  </a:lnTo>
                  <a:lnTo>
                    <a:pt x="2876804" y="1430020"/>
                  </a:lnTo>
                  <a:lnTo>
                    <a:pt x="2878455" y="1435862"/>
                  </a:lnTo>
                  <a:lnTo>
                    <a:pt x="2883027" y="1438402"/>
                  </a:lnTo>
                  <a:lnTo>
                    <a:pt x="2887599" y="1441069"/>
                  </a:lnTo>
                  <a:lnTo>
                    <a:pt x="2893441" y="1439418"/>
                  </a:lnTo>
                  <a:lnTo>
                    <a:pt x="2896044" y="1434719"/>
                  </a:lnTo>
                  <a:lnTo>
                    <a:pt x="2922244" y="1388795"/>
                  </a:lnTo>
                  <a:lnTo>
                    <a:pt x="2924949" y="1650822"/>
                  </a:lnTo>
                  <a:lnTo>
                    <a:pt x="2897301" y="1604518"/>
                  </a:lnTo>
                  <a:lnTo>
                    <a:pt x="2895092" y="1600708"/>
                  </a:lnTo>
                  <a:lnTo>
                    <a:pt x="2889250" y="1599184"/>
                  </a:lnTo>
                  <a:lnTo>
                    <a:pt x="2884678" y="1601978"/>
                  </a:lnTo>
                  <a:lnTo>
                    <a:pt x="2880233" y="1604645"/>
                  </a:lnTo>
                  <a:lnTo>
                    <a:pt x="2878709" y="1610487"/>
                  </a:lnTo>
                  <a:lnTo>
                    <a:pt x="2881376" y="1615059"/>
                  </a:lnTo>
                  <a:lnTo>
                    <a:pt x="2934970" y="1704721"/>
                  </a:lnTo>
                  <a:lnTo>
                    <a:pt x="2945688" y="1685925"/>
                  </a:lnTo>
                  <a:lnTo>
                    <a:pt x="2986786" y="1613916"/>
                  </a:lnTo>
                  <a:lnTo>
                    <a:pt x="2989326" y="1609344"/>
                  </a:lnTo>
                  <a:close/>
                </a:path>
                <a:path w="6422390" h="1704975">
                  <a:moveTo>
                    <a:pt x="3012694" y="251587"/>
                  </a:moveTo>
                  <a:lnTo>
                    <a:pt x="3010154" y="247015"/>
                  </a:lnTo>
                  <a:lnTo>
                    <a:pt x="2968485" y="175641"/>
                  </a:lnTo>
                  <a:lnTo>
                    <a:pt x="2957449" y="156718"/>
                  </a:lnTo>
                  <a:lnTo>
                    <a:pt x="2902077" y="251587"/>
                  </a:lnTo>
                  <a:lnTo>
                    <a:pt x="2903601" y="257429"/>
                  </a:lnTo>
                  <a:lnTo>
                    <a:pt x="2912745" y="262763"/>
                  </a:lnTo>
                  <a:lnTo>
                    <a:pt x="2918587" y="261239"/>
                  </a:lnTo>
                  <a:lnTo>
                    <a:pt x="2947911" y="210959"/>
                  </a:lnTo>
                  <a:lnTo>
                    <a:pt x="2947924" y="175641"/>
                  </a:lnTo>
                  <a:lnTo>
                    <a:pt x="2947924" y="210959"/>
                  </a:lnTo>
                  <a:lnTo>
                    <a:pt x="2947924" y="390537"/>
                  </a:lnTo>
                  <a:lnTo>
                    <a:pt x="2918587" y="340233"/>
                  </a:lnTo>
                  <a:lnTo>
                    <a:pt x="2912745" y="338709"/>
                  </a:lnTo>
                  <a:lnTo>
                    <a:pt x="2903601" y="344043"/>
                  </a:lnTo>
                  <a:lnTo>
                    <a:pt x="2902077" y="349885"/>
                  </a:lnTo>
                  <a:lnTo>
                    <a:pt x="2957449" y="444754"/>
                  </a:lnTo>
                  <a:lnTo>
                    <a:pt x="2968485" y="425831"/>
                  </a:lnTo>
                  <a:lnTo>
                    <a:pt x="3010154" y="354457"/>
                  </a:lnTo>
                  <a:lnTo>
                    <a:pt x="3012694" y="349885"/>
                  </a:lnTo>
                  <a:lnTo>
                    <a:pt x="3011170" y="344043"/>
                  </a:lnTo>
                  <a:lnTo>
                    <a:pt x="3006725" y="341376"/>
                  </a:lnTo>
                  <a:lnTo>
                    <a:pt x="3002153" y="338709"/>
                  </a:lnTo>
                  <a:lnTo>
                    <a:pt x="2996311" y="340233"/>
                  </a:lnTo>
                  <a:lnTo>
                    <a:pt x="2966974" y="390537"/>
                  </a:lnTo>
                  <a:lnTo>
                    <a:pt x="2957449" y="406857"/>
                  </a:lnTo>
                  <a:lnTo>
                    <a:pt x="2966961" y="390537"/>
                  </a:lnTo>
                  <a:lnTo>
                    <a:pt x="2966974" y="210959"/>
                  </a:lnTo>
                  <a:lnTo>
                    <a:pt x="2996311" y="261239"/>
                  </a:lnTo>
                  <a:lnTo>
                    <a:pt x="3002153" y="262763"/>
                  </a:lnTo>
                  <a:lnTo>
                    <a:pt x="3006725" y="260096"/>
                  </a:lnTo>
                  <a:lnTo>
                    <a:pt x="3011170" y="257429"/>
                  </a:lnTo>
                  <a:lnTo>
                    <a:pt x="3012694" y="251587"/>
                  </a:lnTo>
                  <a:close/>
                </a:path>
                <a:path w="6422390" h="1704975">
                  <a:moveTo>
                    <a:pt x="6422390" y="79248"/>
                  </a:moveTo>
                  <a:lnTo>
                    <a:pt x="6317869" y="113030"/>
                  </a:lnTo>
                  <a:lnTo>
                    <a:pt x="6315202" y="118364"/>
                  </a:lnTo>
                  <a:lnTo>
                    <a:pt x="6316853" y="123444"/>
                  </a:lnTo>
                  <a:lnTo>
                    <a:pt x="6318377" y="128397"/>
                  </a:lnTo>
                  <a:lnTo>
                    <a:pt x="6323838" y="131191"/>
                  </a:lnTo>
                  <a:lnTo>
                    <a:pt x="6379261" y="113207"/>
                  </a:lnTo>
                  <a:lnTo>
                    <a:pt x="5256695" y="1368412"/>
                  </a:lnTo>
                  <a:lnTo>
                    <a:pt x="5267325" y="1316355"/>
                  </a:lnTo>
                  <a:lnTo>
                    <a:pt x="5268468" y="1311275"/>
                  </a:lnTo>
                  <a:lnTo>
                    <a:pt x="5265166" y="1306195"/>
                  </a:lnTo>
                  <a:lnTo>
                    <a:pt x="5259959" y="1305179"/>
                  </a:lnTo>
                  <a:lnTo>
                    <a:pt x="5254752" y="1304036"/>
                  </a:lnTo>
                  <a:lnTo>
                    <a:pt x="5249799" y="1307465"/>
                  </a:lnTo>
                  <a:lnTo>
                    <a:pt x="5248656" y="1312545"/>
                  </a:lnTo>
                  <a:lnTo>
                    <a:pt x="5227828" y="1415034"/>
                  </a:lnTo>
                  <a:lnTo>
                    <a:pt x="5251704" y="1407287"/>
                  </a:lnTo>
                  <a:lnTo>
                    <a:pt x="5332222" y="1381125"/>
                  </a:lnTo>
                  <a:lnTo>
                    <a:pt x="5335016" y="1375791"/>
                  </a:lnTo>
                  <a:lnTo>
                    <a:pt x="5333365" y="1370838"/>
                  </a:lnTo>
                  <a:lnTo>
                    <a:pt x="5331714" y="1365758"/>
                  </a:lnTo>
                  <a:lnTo>
                    <a:pt x="5326380" y="1363091"/>
                  </a:lnTo>
                  <a:lnTo>
                    <a:pt x="5321427" y="1364742"/>
                  </a:lnTo>
                  <a:lnTo>
                    <a:pt x="5271033" y="1380985"/>
                  </a:lnTo>
                  <a:lnTo>
                    <a:pt x="6393370" y="125920"/>
                  </a:lnTo>
                  <a:lnTo>
                    <a:pt x="6382766" y="177800"/>
                  </a:lnTo>
                  <a:lnTo>
                    <a:pt x="6381750" y="183007"/>
                  </a:lnTo>
                  <a:lnTo>
                    <a:pt x="6385052" y="187960"/>
                  </a:lnTo>
                  <a:lnTo>
                    <a:pt x="6390259" y="189103"/>
                  </a:lnTo>
                  <a:lnTo>
                    <a:pt x="6395339" y="190119"/>
                  </a:lnTo>
                  <a:lnTo>
                    <a:pt x="6400419" y="186817"/>
                  </a:lnTo>
                  <a:lnTo>
                    <a:pt x="6401435" y="181610"/>
                  </a:lnTo>
                  <a:lnTo>
                    <a:pt x="6420802" y="86995"/>
                  </a:lnTo>
                  <a:lnTo>
                    <a:pt x="6422390" y="7924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6" name="object 36"/>
          <p:cNvSpPr/>
          <p:nvPr/>
        </p:nvSpPr>
        <p:spPr>
          <a:xfrm>
            <a:off x="4203064" y="1474724"/>
            <a:ext cx="6459220" cy="0"/>
          </a:xfrm>
          <a:custGeom>
            <a:avLst/>
            <a:gdLst/>
            <a:ahLst/>
            <a:cxnLst/>
            <a:rect l="l" t="t" r="r" b="b"/>
            <a:pathLst>
              <a:path w="6459220">
                <a:moveTo>
                  <a:pt x="0" y="0"/>
                </a:moveTo>
                <a:lnTo>
                  <a:pt x="6458712" y="0"/>
                </a:lnTo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731937" y="195171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704934" y="188640"/>
            <a:ext cx="10512862" cy="1134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НОВАЯ МОДЕЛЬ ПОДГОТОВКИ</a:t>
            </a:r>
            <a:br>
              <a:rPr lang="ru-RU" sz="3600" dirty="0"/>
            </a:br>
            <a:r>
              <a:rPr lang="ru-RU" sz="3600" dirty="0"/>
              <a:t> по профилю «Дошкольное образование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ru-RU" sz="3200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7" y="116633"/>
            <a:ext cx="1054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7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{E812361A-E8BF-BE48-BA2A-95CA575C7B30}tf10001122</Template>
  <TotalTime>1747</TotalTime>
  <Words>468</Words>
  <Application>Microsoft Macintosh PowerPoint</Application>
  <PresentationFormat>Широкоэкранный</PresentationFormat>
  <Paragraphs>70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Montserrat</vt:lpstr>
      <vt:lpstr>Montserrat Black</vt:lpstr>
      <vt:lpstr>Montserrat Medium</vt:lpstr>
      <vt:lpstr>Roboto</vt:lpstr>
      <vt:lpstr>Times New Roman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Три основные задачи</vt:lpstr>
      <vt:lpstr>Профессиональная подготовка педагогов</vt:lpstr>
      <vt:lpstr>Профессиональная подготовка педагогов дошкольного образованияё</vt:lpstr>
      <vt:lpstr>Презентация PowerPoint</vt:lpstr>
      <vt:lpstr>НОВАЯ МОДЕЛЬ ПОДГОТОВКИ  по профилю «Дошкольное образование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Егоров</dc:creator>
  <cp:lastModifiedBy>Microsoft Office User</cp:lastModifiedBy>
  <cp:revision>10</cp:revision>
  <dcterms:created xsi:type="dcterms:W3CDTF">2022-09-05T09:21:46Z</dcterms:created>
  <dcterms:modified xsi:type="dcterms:W3CDTF">2022-09-08T02:10:09Z</dcterms:modified>
</cp:coreProperties>
</file>