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fif" ContentType="image/jpe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2" r:id="rId3"/>
    <p:sldId id="257" r:id="rId4"/>
    <p:sldId id="258" r:id="rId5"/>
    <p:sldId id="259" r:id="rId6"/>
    <p:sldId id="260" r:id="rId7"/>
    <p:sldId id="261" r:id="rId8"/>
    <p:sldId id="274" r:id="rId9"/>
  </p:sldIdLst>
  <p:sldSz cx="12192000" cy="6858000"/>
  <p:notesSz cx="6797675" cy="992822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0099"/>
    <a:srgbClr val="3399FF"/>
    <a:srgbClr val="009900"/>
    <a:srgbClr val="FF3300"/>
    <a:srgbClr val="660066"/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90" d="100"/>
          <a:sy n="90" d="100"/>
        </p:scale>
        <p:origin x="576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5.xlsx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6.xlsx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7.xlsx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8.xlsx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b="1"/>
              <a:t>Возрастной состав респондентов (чел.)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Лист1!$A$2:$A$5</c:f>
              <c:strCache>
                <c:ptCount val="4"/>
                <c:pt idx="0">
                  <c:v>18-35 лет</c:v>
                </c:pt>
                <c:pt idx="1">
                  <c:v>36-45 лет</c:v>
                </c:pt>
                <c:pt idx="2">
                  <c:v>46-60 лет</c:v>
                </c:pt>
                <c:pt idx="3">
                  <c:v>60+ лет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65</c:v>
                </c:pt>
                <c:pt idx="1">
                  <c:v>68</c:v>
                </c:pt>
                <c:pt idx="2">
                  <c:v>64</c:v>
                </c:pt>
                <c:pt idx="3">
                  <c:v>25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C8E-4A48-9791-D526313BDA0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104098240"/>
        <c:axId val="306177808"/>
      </c:barChart>
      <c:catAx>
        <c:axId val="210409824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306177808"/>
        <c:crosses val="autoZero"/>
        <c:auto val="1"/>
        <c:lblAlgn val="ctr"/>
        <c:lblOffset val="100"/>
        <c:noMultiLvlLbl val="0"/>
      </c:catAx>
      <c:valAx>
        <c:axId val="306177808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210409824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b="1"/>
              <a:t>Укажите сколько лет Вы проживаете в Якутске?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Лист1!$A$2:$A$6</c:f>
              <c:strCache>
                <c:ptCount val="5"/>
                <c:pt idx="0">
                  <c:v>До 5 лет</c:v>
                </c:pt>
                <c:pt idx="1">
                  <c:v>5-15 лет</c:v>
                </c:pt>
                <c:pt idx="2">
                  <c:v>15-25 лет</c:v>
                </c:pt>
                <c:pt idx="3">
                  <c:v>Более 25 лет</c:v>
                </c:pt>
                <c:pt idx="4">
                  <c:v>Всю жизнь</c:v>
                </c:pt>
              </c:strCache>
            </c:strRef>
          </c:cat>
          <c:val>
            <c:numRef>
              <c:f>Лист1!$B$2:$B$6</c:f>
              <c:numCache>
                <c:formatCode>General</c:formatCode>
                <c:ptCount val="5"/>
                <c:pt idx="0">
                  <c:v>16</c:v>
                </c:pt>
                <c:pt idx="1">
                  <c:v>42</c:v>
                </c:pt>
                <c:pt idx="2">
                  <c:v>33</c:v>
                </c:pt>
                <c:pt idx="3">
                  <c:v>48</c:v>
                </c:pt>
                <c:pt idx="4">
                  <c:v>83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552-4637-8235-18004E3787A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69069840"/>
        <c:axId val="306189872"/>
      </c:barChart>
      <c:catAx>
        <c:axId val="16906984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306189872"/>
        <c:crosses val="autoZero"/>
        <c:auto val="1"/>
        <c:lblAlgn val="ctr"/>
        <c:lblOffset val="100"/>
        <c:noMultiLvlLbl val="0"/>
      </c:catAx>
      <c:valAx>
        <c:axId val="306189872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16906984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b="1"/>
              <a:t>В каком округе/прирогоде Вы проживаете в настоящее время?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Лист1!$A$2:$A$15</c:f>
              <c:strCache>
                <c:ptCount val="14"/>
                <c:pt idx="0">
                  <c:v>Табага</c:v>
                </c:pt>
                <c:pt idx="1">
                  <c:v>Маган</c:v>
                </c:pt>
                <c:pt idx="2">
                  <c:v>Пригородный</c:v>
                </c:pt>
                <c:pt idx="3">
                  <c:v>Хатассы</c:v>
                </c:pt>
                <c:pt idx="4">
                  <c:v>Промышленный округ</c:v>
                </c:pt>
                <c:pt idx="5">
                  <c:v>Гагаринский округ</c:v>
                </c:pt>
                <c:pt idx="6">
                  <c:v>Марха</c:v>
                </c:pt>
                <c:pt idx="7">
                  <c:v>Губинский округ</c:v>
                </c:pt>
                <c:pt idx="8">
                  <c:v>Сайсарский округ</c:v>
                </c:pt>
                <c:pt idx="9">
                  <c:v>Октябрьский округ</c:v>
                </c:pt>
                <c:pt idx="10">
                  <c:v>Центральный округ</c:v>
                </c:pt>
                <c:pt idx="11">
                  <c:v>Строительный округ</c:v>
                </c:pt>
                <c:pt idx="12">
                  <c:v>Автодорожный округ</c:v>
                </c:pt>
                <c:pt idx="13">
                  <c:v>Тулагино-Кильдямцы</c:v>
                </c:pt>
              </c:strCache>
            </c:strRef>
          </c:cat>
          <c:val>
            <c:numRef>
              <c:f>Лист1!$B$2:$B$15</c:f>
              <c:numCache>
                <c:formatCode>General</c:formatCode>
                <c:ptCount val="14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2</c:v>
                </c:pt>
                <c:pt idx="4">
                  <c:v>4</c:v>
                </c:pt>
                <c:pt idx="5">
                  <c:v>7</c:v>
                </c:pt>
                <c:pt idx="6">
                  <c:v>8</c:v>
                </c:pt>
                <c:pt idx="7">
                  <c:v>15</c:v>
                </c:pt>
                <c:pt idx="8">
                  <c:v>16</c:v>
                </c:pt>
                <c:pt idx="9">
                  <c:v>23</c:v>
                </c:pt>
                <c:pt idx="10">
                  <c:v>23</c:v>
                </c:pt>
                <c:pt idx="11">
                  <c:v>24</c:v>
                </c:pt>
                <c:pt idx="12">
                  <c:v>47</c:v>
                </c:pt>
                <c:pt idx="13">
                  <c:v>50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A98-4FEF-A5C6-CEC6D313997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2104410560"/>
        <c:axId val="306207760"/>
      </c:barChart>
      <c:catAx>
        <c:axId val="210441056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306207760"/>
        <c:crosses val="autoZero"/>
        <c:auto val="1"/>
        <c:lblAlgn val="ctr"/>
        <c:lblOffset val="100"/>
        <c:noMultiLvlLbl val="0"/>
      </c:catAx>
      <c:valAx>
        <c:axId val="306207760"/>
        <c:scaling>
          <c:orientation val="minMax"/>
          <c:max val="52"/>
          <c:min val="0"/>
        </c:scaling>
        <c:delete val="1"/>
        <c:axPos val="b"/>
        <c:numFmt formatCode="General" sourceLinked="1"/>
        <c:majorTickMark val="none"/>
        <c:minorTickMark val="none"/>
        <c:tickLblPos val="nextTo"/>
        <c:crossAx val="210441056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sz="1600" b="1"/>
              <a:t>Как Вы относитесь к г. </a:t>
            </a:r>
            <a:r>
              <a:rPr lang="ru-RU" sz="1600" b="1" dirty="0"/>
              <a:t>Якутску?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3808-4BAD-98D5-AF1C87E6CC6C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3808-4BAD-98D5-AF1C87E6CC6C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3808-4BAD-98D5-AF1C87E6CC6C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3808-4BAD-98D5-AF1C87E6CC6C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9-3808-4BAD-98D5-AF1C87E6CC6C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Лист1!$A$2:$A$6</c:f>
              <c:strCache>
                <c:ptCount val="5"/>
                <c:pt idx="0">
                  <c:v>я люблю свой город</c:v>
                </c:pt>
                <c:pt idx="1">
                  <c:v>мне нравится мой город </c:v>
                </c:pt>
                <c:pt idx="2">
                  <c:v>безразлично</c:v>
                </c:pt>
                <c:pt idx="3">
                  <c:v>мне не нравится мой город </c:v>
                </c:pt>
                <c:pt idx="4">
                  <c:v>затрудняюсь ответить</c:v>
                </c:pt>
              </c:strCache>
            </c:strRef>
          </c:cat>
          <c:val>
            <c:numRef>
              <c:f>Лист1!$B$2:$B$6</c:f>
              <c:numCache>
                <c:formatCode>General</c:formatCode>
                <c:ptCount val="5"/>
                <c:pt idx="0">
                  <c:v>102</c:v>
                </c:pt>
                <c:pt idx="1">
                  <c:v>81</c:v>
                </c:pt>
                <c:pt idx="2">
                  <c:v>2</c:v>
                </c:pt>
                <c:pt idx="3">
                  <c:v>14</c:v>
                </c:pt>
                <c:pt idx="4">
                  <c:v>23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3808-4BAD-98D5-AF1C87E6CC6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sz="1600" b="1"/>
              <a:t>Как Вы считаете, что нужно сделать, чтобы улучшить жизнь в городе (округе/пригороде)? 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Лист1!$A$2:$A$12</c:f>
              <c:strCache>
                <c:ptCount val="11"/>
                <c:pt idx="0">
                  <c:v>Повышение патриотизма горожан</c:v>
                </c:pt>
                <c:pt idx="1">
                  <c:v>Улучшение работы транспорта</c:v>
                </c:pt>
                <c:pt idx="2">
                  <c:v>Улучшение системы образования</c:v>
                </c:pt>
                <c:pt idx="3">
                  <c:v>Улучшение системы здравоохранения</c:v>
                </c:pt>
                <c:pt idx="4">
                  <c:v>Улучшение имиджа города, создание туристического продукта</c:v>
                </c:pt>
                <c:pt idx="5">
                  <c:v>Экологическое воспитание горожан</c:v>
                </c:pt>
                <c:pt idx="6">
                  <c:v>Санитарная отчистка города</c:v>
                </c:pt>
                <c:pt idx="7">
                  <c:v>Создание мест для отдыха и досуга</c:v>
                </c:pt>
                <c:pt idx="8">
                  <c:v>Улучшение состояния коммунальной и инженерной инфраструктуры</c:v>
                </c:pt>
                <c:pt idx="9">
                  <c:v>Ремонт дорог и тротуаров</c:v>
                </c:pt>
                <c:pt idx="10">
                  <c:v>Благоустройство и озеленение города</c:v>
                </c:pt>
              </c:strCache>
            </c:strRef>
          </c:cat>
          <c:val>
            <c:numRef>
              <c:f>Лист1!$B$2:$B$12</c:f>
              <c:numCache>
                <c:formatCode>General</c:formatCode>
                <c:ptCount val="11"/>
                <c:pt idx="0">
                  <c:v>17</c:v>
                </c:pt>
                <c:pt idx="1">
                  <c:v>22</c:v>
                </c:pt>
                <c:pt idx="2">
                  <c:v>27</c:v>
                </c:pt>
                <c:pt idx="3">
                  <c:v>36</c:v>
                </c:pt>
                <c:pt idx="4">
                  <c:v>41</c:v>
                </c:pt>
                <c:pt idx="5">
                  <c:v>41</c:v>
                </c:pt>
                <c:pt idx="6">
                  <c:v>51</c:v>
                </c:pt>
                <c:pt idx="7">
                  <c:v>56</c:v>
                </c:pt>
                <c:pt idx="8">
                  <c:v>59</c:v>
                </c:pt>
                <c:pt idx="9">
                  <c:v>81</c:v>
                </c:pt>
                <c:pt idx="10">
                  <c:v>87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B29-4F14-9BFB-18FCD2EB790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2104104640"/>
        <c:axId val="128344016"/>
      </c:barChart>
      <c:catAx>
        <c:axId val="210410464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28344016"/>
        <c:crosses val="autoZero"/>
        <c:auto val="1"/>
        <c:lblAlgn val="ctr"/>
        <c:lblOffset val="100"/>
        <c:noMultiLvlLbl val="0"/>
      </c:catAx>
      <c:valAx>
        <c:axId val="128344016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210410464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sz="1600" b="1"/>
              <a:t>От кого, по Вашему мнению, зависит благополучие г. Якутска?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spPr>
            <a:solidFill>
              <a:srgbClr val="00B05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Лист1!$A$2:$A$11</c:f>
              <c:strCache>
                <c:ptCount val="10"/>
                <c:pt idx="0">
                  <c:v>От некоммерческих (общественных) организаций;</c:v>
                </c:pt>
                <c:pt idx="1">
                  <c:v>От малого и микробизнеса;</c:v>
                </c:pt>
                <c:pt idx="2">
                  <c:v>От крупных предприятий</c:v>
                </c:pt>
                <c:pt idx="3">
                  <c:v>Всех вышеперечисленных </c:v>
                </c:pt>
                <c:pt idx="4">
                  <c:v>От меня;</c:v>
                </c:pt>
                <c:pt idx="5">
                  <c:v>От федеральной власти;</c:v>
                </c:pt>
                <c:pt idx="6">
                  <c:v>Затрудняюсь ответить</c:v>
                </c:pt>
                <c:pt idx="7">
                  <c:v>От республиканской власти;</c:v>
                </c:pt>
                <c:pt idx="8">
                  <c:v>От местной (муниципальной власти);</c:v>
                </c:pt>
                <c:pt idx="9">
                  <c:v>От жителей города;</c:v>
                </c:pt>
              </c:strCache>
            </c:strRef>
          </c:cat>
          <c:val>
            <c:numRef>
              <c:f>Лист1!$B$2:$B$11</c:f>
              <c:numCache>
                <c:formatCode>General</c:formatCode>
                <c:ptCount val="10"/>
                <c:pt idx="0">
                  <c:v>0</c:v>
                </c:pt>
                <c:pt idx="1">
                  <c:v>0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8</c:v>
                </c:pt>
                <c:pt idx="6">
                  <c:v>13</c:v>
                </c:pt>
                <c:pt idx="7">
                  <c:v>36</c:v>
                </c:pt>
                <c:pt idx="8">
                  <c:v>77</c:v>
                </c:pt>
                <c:pt idx="9">
                  <c:v>79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C1E-42BF-B396-63B8B4B8D26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138679184"/>
        <c:axId val="306169488"/>
      </c:barChart>
      <c:catAx>
        <c:axId val="13867918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306169488"/>
        <c:crosses val="autoZero"/>
        <c:auto val="1"/>
        <c:lblAlgn val="ctr"/>
        <c:lblOffset val="100"/>
        <c:noMultiLvlLbl val="0"/>
      </c:catAx>
      <c:valAx>
        <c:axId val="306169488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13867918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sz="1600" b="1"/>
              <a:t>Готовы ли вы лично принять участие в общественной жизни Вашего округа/пригорода?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0030-4D3A-B92B-8F071CE2AE2E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0030-4D3A-B92B-8F071CE2AE2E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0030-4D3A-B92B-8F071CE2AE2E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Лист1!$A$2:$A$4</c:f>
              <c:strCache>
                <c:ptCount val="3"/>
                <c:pt idx="0">
                  <c:v>Да</c:v>
                </c:pt>
                <c:pt idx="1">
                  <c:v>Нет </c:v>
                </c:pt>
                <c:pt idx="2">
                  <c:v>Уже участвую 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142</c:v>
                </c:pt>
                <c:pt idx="1">
                  <c:v>28</c:v>
                </c:pt>
                <c:pt idx="2">
                  <c:v>52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0030-4D3A-B92B-8F071CE2AE2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sz="1600" b="1"/>
              <a:t>В каких мероприятиях и общественных проектах Вы готовы участвовать?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Лист1!$A$2:$A$10</c:f>
              <c:strCache>
                <c:ptCount val="9"/>
                <c:pt idx="0">
                  <c:v>Затрудняюсь ответить</c:v>
                </c:pt>
                <c:pt idx="1">
                  <c:v>Реализация своей общественной инициативы;</c:v>
                </c:pt>
                <c:pt idx="2">
                  <c:v>В проектах туелбэ, ТОС (территориально общественные самоуправления), ТСЖ, инициативных групп;</c:v>
                </c:pt>
                <c:pt idx="3">
                  <c:v>Лекции, мастер-классы, тренинги;</c:v>
                </c:pt>
                <c:pt idx="4">
                  <c:v>В спортивных мероприятиях и мероприятиях ЗОЖ;</c:v>
                </c:pt>
                <c:pt idx="5">
                  <c:v>Добровольчество (волонтерство);</c:v>
                </c:pt>
                <c:pt idx="6">
                  <c:v>Благоустройство населенного пункта;</c:v>
                </c:pt>
                <c:pt idx="7">
                  <c:v>В досуговых мероприятиях (концерты,фестивали, выставки, кружки по интересам и т.д.);</c:v>
                </c:pt>
                <c:pt idx="8">
                  <c:v>Субботники, экологические акции;</c:v>
                </c:pt>
              </c:strCache>
            </c:strRef>
          </c:cat>
          <c:val>
            <c:numRef>
              <c:f>Лист1!$B$2:$B$10</c:f>
              <c:numCache>
                <c:formatCode>General</c:formatCode>
                <c:ptCount val="9"/>
                <c:pt idx="0">
                  <c:v>8</c:v>
                </c:pt>
                <c:pt idx="1">
                  <c:v>15</c:v>
                </c:pt>
                <c:pt idx="2">
                  <c:v>17</c:v>
                </c:pt>
                <c:pt idx="3">
                  <c:v>21</c:v>
                </c:pt>
                <c:pt idx="4">
                  <c:v>23</c:v>
                </c:pt>
                <c:pt idx="5">
                  <c:v>33</c:v>
                </c:pt>
                <c:pt idx="6">
                  <c:v>46</c:v>
                </c:pt>
                <c:pt idx="7">
                  <c:v>53</c:v>
                </c:pt>
                <c:pt idx="8">
                  <c:v>75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CAE-44FA-BAC8-7F0206F63BE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2104347760"/>
        <c:axId val="162030416"/>
      </c:barChart>
      <c:catAx>
        <c:axId val="210434776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62030416"/>
        <c:crosses val="autoZero"/>
        <c:auto val="1"/>
        <c:lblAlgn val="ctr"/>
        <c:lblOffset val="100"/>
        <c:noMultiLvlLbl val="0"/>
      </c:catAx>
      <c:valAx>
        <c:axId val="162030416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210434776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sz="1600" b="1"/>
              <a:t>Как вы считаете, есть ли необходимость в создании общественного пространства для жителей в вашем округе/пригороде?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0456-4B8B-8418-C1E146721A41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0456-4B8B-8418-C1E146721A41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0456-4B8B-8418-C1E146721A41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Лист1!$A$2:$A$4</c:f>
              <c:strCache>
                <c:ptCount val="3"/>
                <c:pt idx="0">
                  <c:v>Да, есть необходимость</c:v>
                </c:pt>
                <c:pt idx="1">
                  <c:v>Нет, нет необходимости</c:v>
                </c:pt>
                <c:pt idx="2">
                  <c:v>Уже создано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201</c:v>
                </c:pt>
                <c:pt idx="1">
                  <c:v>11</c:v>
                </c:pt>
                <c:pt idx="2">
                  <c:v>10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0456-4B8B-8418-C1E146721A4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3">
  <a:schemeClr val="accent6"/>
  <a:schemeClr val="accent5"/>
  <a:schemeClr val="accent4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9014762-AEAC-409B-AD6B-0B068FA63AE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D9A91175-37D9-4CA1-ACE4-FCAFA0C6DE3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BF6D61B-E932-48B1-A19B-BCA7F3CEC5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A2102-F2D5-4162-9528-B141FACB9F6A}" type="datetimeFigureOut">
              <a:rPr lang="ru-RU" smtClean="0"/>
              <a:t>07.09.2022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FA121485-0842-41D6-87DE-284F13A6AE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4C007A5-67DC-47FC-B5FD-5D9AA9EA27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84D3F5-587C-4C1E-8C71-CD00A7A7A4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828309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A71A384-9465-47C7-801C-A405AF2861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6C2EE529-8C65-4C30-B92E-2F60161C925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FAC5540-B40B-4609-8FDF-7DD78A38BE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A2102-F2D5-4162-9528-B141FACB9F6A}" type="datetimeFigureOut">
              <a:rPr lang="ru-RU" smtClean="0"/>
              <a:t>07.09.2022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94DCEEC-ECDC-4FAB-BACB-954048755A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224060B-031D-446D-B65A-5F8E3E1B38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84D3F5-587C-4C1E-8C71-CD00A7A7A4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960265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82498480-CCC9-4D94-95CB-9CA84593E25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5014E5F2-8475-4BF6-B01F-A9E7D79FEBA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23CEC71-083F-469B-BBE4-5E7AE2A827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A2102-F2D5-4162-9528-B141FACB9F6A}" type="datetimeFigureOut">
              <a:rPr lang="ru-RU" smtClean="0"/>
              <a:t>07.09.2022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61E47B5-C1D4-4024-AD56-8D6B3577F7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CA1A0E61-0A64-4762-B369-6ADFEC190C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84D3F5-587C-4C1E-8C71-CD00A7A7A4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926239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CD21C94-96A4-46AE-A3AC-6612CD8E8C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18A208D-8D75-40A0-AC68-96795F36B7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6A9B683-E34D-474C-A5E1-12D76248CA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A2102-F2D5-4162-9528-B141FACB9F6A}" type="datetimeFigureOut">
              <a:rPr lang="ru-RU" smtClean="0"/>
              <a:t>07.09.2022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09D4C18-5141-48EE-9B20-71496D66A0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BA746D6-6AA4-4B5E-BA4B-CF26E50BDA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84D3F5-587C-4C1E-8C71-CD00A7A7A4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760617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D2F7AE1-86C7-42FB-819A-3881BA483F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40D60614-231C-439C-9F74-DAA444DDEC3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E5E12FC9-D51C-4C27-9291-28000FB96E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A2102-F2D5-4162-9528-B141FACB9F6A}" type="datetimeFigureOut">
              <a:rPr lang="ru-RU" smtClean="0"/>
              <a:t>07.09.2022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5218C61D-EA77-450A-88D1-3AA62973CB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CBA08BA-7719-4EAF-9927-741B0E8DDB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84D3F5-587C-4C1E-8C71-CD00A7A7A4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710828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3C075A9-C79A-4D07-85D4-AB698C21E8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E17D625-3FE5-44F2-8E4E-C1706DEFF6E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B023198A-A619-4380-8F31-837EBE60386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6E264A08-39AD-4826-8B77-65BF3500A9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A2102-F2D5-4162-9528-B141FACB9F6A}" type="datetimeFigureOut">
              <a:rPr lang="ru-RU" smtClean="0"/>
              <a:t>07.09.2022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0254541B-010B-460A-B854-B78E69BD90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9B6950E3-FFD8-4CAF-B4E8-EE28189579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84D3F5-587C-4C1E-8C71-CD00A7A7A4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660625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8E335C9-799F-4E1B-BEA2-F49ECA8B82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BFBA7EC8-8B7A-40A5-97FF-67121D3C6C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F2FE9E30-D339-4D09-8363-24301B8D9E9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187F0708-39EF-4A9D-A23F-C1BEA71D81A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2708E015-1BCA-48EB-AFA7-89BF68ACE6F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699C5632-6C41-4100-9431-D203E67BCA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A2102-F2D5-4162-9528-B141FACB9F6A}" type="datetimeFigureOut">
              <a:rPr lang="ru-RU" smtClean="0"/>
              <a:t>07.09.2022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F0120296-01AE-4785-8553-2C5AA5CD87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6D5BECBE-D965-4037-92D8-0C3B2D059F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84D3F5-587C-4C1E-8C71-CD00A7A7A4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548659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453E5FC-AC37-42A5-A2FF-4DF5C5CFE7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2F9385FC-0B1C-49BF-929A-EC11F87B95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A2102-F2D5-4162-9528-B141FACB9F6A}" type="datetimeFigureOut">
              <a:rPr lang="ru-RU" smtClean="0"/>
              <a:t>07.09.2022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B34D1478-7A95-46B8-B616-CD3C888E36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90B5C4D6-7CB8-457C-8A2A-B7ABEF86B9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84D3F5-587C-4C1E-8C71-CD00A7A7A4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222390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D5F7F0E6-98E0-4ED5-B993-EF43F593C6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A2102-F2D5-4162-9528-B141FACB9F6A}" type="datetimeFigureOut">
              <a:rPr lang="ru-RU" smtClean="0"/>
              <a:t>07.09.2022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5570AC10-F48A-4711-AA07-027DA470D3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4545C57F-A62E-49E2-A037-567D36468C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84D3F5-587C-4C1E-8C71-CD00A7A7A4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047045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01EDBA0-FC5E-4D93-A77D-CFE10D6111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6213221-69CD-4D95-9291-211039DFBB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A4938D9D-5B71-4FA9-8D20-AC4F7417722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8BCEE300-C9FC-4B65-9A96-62FB044B04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A2102-F2D5-4162-9528-B141FACB9F6A}" type="datetimeFigureOut">
              <a:rPr lang="ru-RU" smtClean="0"/>
              <a:t>07.09.2022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219A9498-E8B3-486F-A2AF-72EBE17B38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24D39FA3-6012-41A6-8069-8927A8CDD8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84D3F5-587C-4C1E-8C71-CD00A7A7A4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391053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FC8D13A-F71F-4056-B2BE-281FEA2821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F02168C9-F071-44D1-AD1A-00FDE695E02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6C6BABF6-7780-48A0-AC29-2844D8BADED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5EA8B433-31CC-4468-9D74-CE8676B5B0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A2102-F2D5-4162-9528-B141FACB9F6A}" type="datetimeFigureOut">
              <a:rPr lang="ru-RU" smtClean="0"/>
              <a:t>07.09.2022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81A17837-BD85-43AA-A672-B16443035D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3BDC2315-475B-4A17-A537-93EA561472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84D3F5-587C-4C1E-8C71-CD00A7A7A4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511975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336EF3D-37D7-497E-936F-076D3CC9EF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7A47F9EB-A31A-47BF-A9CB-388C06B72B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56A41450-749D-426F-92F5-7DDF0CBD7AF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1A2102-F2D5-4162-9528-B141FACB9F6A}" type="datetimeFigureOut">
              <a:rPr lang="ru-RU" smtClean="0"/>
              <a:t>07.09.2022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526A4D7E-68E1-46A3-936F-27B757C8A87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80E7EBF-6420-4C5F-965D-C2FC8ACCAF1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84D3F5-587C-4C1E-8C71-CD00A7A7A4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900528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jpeg"/><Relationship Id="rId4" Type="http://schemas.openxmlformats.org/officeDocument/2006/relationships/chart" Target="../charts/char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jpeg"/><Relationship Id="rId5" Type="http://schemas.openxmlformats.org/officeDocument/2006/relationships/image" Target="../media/image6.svg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svg"/><Relationship Id="rId5" Type="http://schemas.openxmlformats.org/officeDocument/2006/relationships/image" Target="../media/image7.png"/><Relationship Id="rId4" Type="http://schemas.openxmlformats.org/officeDocument/2006/relationships/image" Target="../media/image4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svg"/><Relationship Id="rId5" Type="http://schemas.openxmlformats.org/officeDocument/2006/relationships/image" Target="../media/image7.png"/><Relationship Id="rId4" Type="http://schemas.openxmlformats.org/officeDocument/2006/relationships/image" Target="../media/image4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fif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2.jfif"/><Relationship Id="rId4" Type="http://schemas.openxmlformats.org/officeDocument/2006/relationships/image" Target="../media/image11.jf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90341F1-5F31-454E-AD55-D3C9C595369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667692" y="2482789"/>
            <a:ext cx="6946605" cy="2514513"/>
          </a:xfrm>
        </p:spPr>
        <p:txBody>
          <a:bodyPr>
            <a:normAutofit/>
          </a:bodyPr>
          <a:lstStyle/>
          <a:p>
            <a:r>
              <a:rPr lang="ru-RU" sz="4400" b="1" dirty="0">
                <a:solidFill>
                  <a:srgbClr val="002060"/>
                </a:solidFill>
                <a:latin typeface="+mn-lt"/>
              </a:rPr>
              <a:t>Опрос жителей г. Якутска </a:t>
            </a:r>
            <a:br>
              <a:rPr lang="ru-RU" sz="4400" b="1" dirty="0">
                <a:solidFill>
                  <a:srgbClr val="002060"/>
                </a:solidFill>
                <a:latin typeface="+mn-lt"/>
              </a:rPr>
            </a:br>
            <a:r>
              <a:rPr lang="ru-RU" sz="4400" b="1" dirty="0">
                <a:solidFill>
                  <a:srgbClr val="002060"/>
                </a:solidFill>
                <a:latin typeface="+mn-lt"/>
              </a:rPr>
              <a:t>для выявления общественной активности населения </a:t>
            </a:r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7EAA9B07-4E7B-4CAF-8743-631A67A90FA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30166" y="351101"/>
            <a:ext cx="4145639" cy="615749"/>
          </a:xfrm>
          <a:prstGeom prst="rect">
            <a:avLst/>
          </a:prstGeom>
        </p:spPr>
      </p:pic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21CF3FC2-3CAF-42AF-9782-66D153194158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66" t="16832" r="37919" b="7353"/>
          <a:stretch/>
        </p:blipFill>
        <p:spPr>
          <a:xfrm>
            <a:off x="5317337" y="161244"/>
            <a:ext cx="1173445" cy="1805779"/>
          </a:xfrm>
          <a:prstGeom prst="rect">
            <a:avLst/>
          </a:prstGeom>
        </p:spPr>
      </p:pic>
      <p:pic>
        <p:nvPicPr>
          <p:cNvPr id="7" name="Picture 4" descr="https://upload.wikimedia.org/wikipedia/commons/thumb/d/d6/%D0%9E%D1%81%D1%83%D0%BE%D1%85%D0%B0%D0%B9.jpg/1280px-%D0%9E%D1%81%D1%83%D0%BE%D1%85%D0%B0%D0%B9.jpg">
            <a:extLst>
              <a:ext uri="{FF2B5EF4-FFF2-40B4-BE49-F238E27FC236}">
                <a16:creationId xmlns:a16="http://schemas.microsoft.com/office/drawing/2014/main" id="{40B7ED8F-3F8E-479B-A0DD-9DBC8AF5A60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175" r="30464"/>
          <a:stretch/>
        </p:blipFill>
        <p:spPr bwMode="auto">
          <a:xfrm>
            <a:off x="0" y="0"/>
            <a:ext cx="4167963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550486E2-90A7-4E93-8D8C-AAE0B3DA992E}"/>
              </a:ext>
            </a:extLst>
          </p:cNvPr>
          <p:cNvSpPr/>
          <p:nvPr/>
        </p:nvSpPr>
        <p:spPr>
          <a:xfrm>
            <a:off x="5092994" y="5860568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b="1" dirty="0" err="1">
                <a:solidFill>
                  <a:srgbClr val="002060"/>
                </a:solidFill>
              </a:rPr>
              <a:t>Вешникова</a:t>
            </a:r>
            <a:r>
              <a:rPr lang="ru-RU" b="1" dirty="0">
                <a:solidFill>
                  <a:srgbClr val="002060"/>
                </a:solidFill>
              </a:rPr>
              <a:t> Ольга Анатольевна – Генеральный директор НО (фонд) «Единый ресурсный центр»</a:t>
            </a:r>
          </a:p>
        </p:txBody>
      </p:sp>
    </p:spTree>
    <p:extLst>
      <p:ext uri="{BB962C8B-B14F-4D97-AF65-F5344CB8AC3E}">
        <p14:creationId xmlns:p14="http://schemas.microsoft.com/office/powerpoint/2010/main" val="35851057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F6A801B8-DAFF-4B15-859E-3CC49168F7CD}"/>
              </a:ext>
            </a:extLst>
          </p:cNvPr>
          <p:cNvSpPr/>
          <p:nvPr/>
        </p:nvSpPr>
        <p:spPr>
          <a:xfrm>
            <a:off x="2599689" y="937069"/>
            <a:ext cx="6992621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>
                <a:solidFill>
                  <a:srgbClr val="002060"/>
                </a:solidFill>
                <a:ea typeface="+mj-ea"/>
                <a:cs typeface="+mj-cs"/>
              </a:rPr>
              <a:t>Цель:</a:t>
            </a:r>
          </a:p>
          <a:p>
            <a:pPr algn="ctr"/>
            <a:r>
              <a:rPr lang="ru-RU" sz="2800" b="1" dirty="0">
                <a:solidFill>
                  <a:srgbClr val="002060"/>
                </a:solidFill>
                <a:ea typeface="+mj-ea"/>
                <a:cs typeface="+mj-cs"/>
              </a:rPr>
              <a:t>выявление общественной активности населения г. Якутска</a:t>
            </a: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6D6BA9EC-2794-4295-8671-76B8E28A64E5}"/>
              </a:ext>
            </a:extLst>
          </p:cNvPr>
          <p:cNvSpPr/>
          <p:nvPr/>
        </p:nvSpPr>
        <p:spPr>
          <a:xfrm>
            <a:off x="3740428" y="3122573"/>
            <a:ext cx="4770409" cy="9541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800" b="1" dirty="0">
                <a:solidFill>
                  <a:srgbClr val="002060"/>
                </a:solidFill>
                <a:ea typeface="+mj-ea"/>
                <a:cs typeface="+mj-cs"/>
              </a:rPr>
              <a:t>Сроки проведения: </a:t>
            </a:r>
          </a:p>
          <a:p>
            <a:pPr algn="ctr"/>
            <a:r>
              <a:rPr lang="ru-RU" sz="2800" b="1" dirty="0">
                <a:solidFill>
                  <a:srgbClr val="002060"/>
                </a:solidFill>
                <a:ea typeface="+mj-ea"/>
                <a:cs typeface="+mj-cs"/>
              </a:rPr>
              <a:t>с 01.09.2022г. по 06.09.2022г. </a:t>
            </a:r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0557C821-8F86-4082-8FF3-E6FD99F44E60}"/>
              </a:ext>
            </a:extLst>
          </p:cNvPr>
          <p:cNvSpPr/>
          <p:nvPr/>
        </p:nvSpPr>
        <p:spPr>
          <a:xfrm>
            <a:off x="2805222" y="4877189"/>
            <a:ext cx="6581554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>
                <a:solidFill>
                  <a:srgbClr val="002060"/>
                </a:solidFill>
                <a:ea typeface="+mj-ea"/>
                <a:cs typeface="+mj-cs"/>
              </a:rPr>
              <a:t>Количество респондентов:</a:t>
            </a:r>
          </a:p>
          <a:p>
            <a:pPr algn="ctr"/>
            <a:r>
              <a:rPr lang="ru-RU" sz="2800" b="1" dirty="0">
                <a:solidFill>
                  <a:srgbClr val="002060"/>
                </a:solidFill>
                <a:ea typeface="+mj-ea"/>
                <a:cs typeface="+mj-cs"/>
              </a:rPr>
              <a:t>222 жителя г. Якутска</a:t>
            </a:r>
          </a:p>
        </p:txBody>
      </p:sp>
      <p:pic>
        <p:nvPicPr>
          <p:cNvPr id="2054" name="Picture 6" descr="http://vishivka-uralsk.kz/uploads/product/500/548/uzor3_2018-06-21_12-26-57.jpg">
            <a:extLst>
              <a:ext uri="{FF2B5EF4-FFF2-40B4-BE49-F238E27FC236}">
                <a16:creationId xmlns:a16="http://schemas.microsoft.com/office/drawing/2014/main" id="{8DBA743A-8408-471C-9905-749FDA5DADBE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492" t="37786" r="7871" b="25417"/>
          <a:stretch/>
        </p:blipFill>
        <p:spPr bwMode="auto">
          <a:xfrm rot="5400000">
            <a:off x="10122155" y="1335223"/>
            <a:ext cx="3046893" cy="7617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6" descr="http://vishivka-uralsk.kz/uploads/product/500/548/uzor3_2018-06-21_12-26-57.jpg">
            <a:extLst>
              <a:ext uri="{FF2B5EF4-FFF2-40B4-BE49-F238E27FC236}">
                <a16:creationId xmlns:a16="http://schemas.microsoft.com/office/drawing/2014/main" id="{BAFCBDDE-C66D-4068-9B65-B6264D31437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492" t="37786" r="7871" b="25417"/>
          <a:stretch/>
        </p:blipFill>
        <p:spPr bwMode="auto">
          <a:xfrm rot="5400000">
            <a:off x="10122154" y="4571585"/>
            <a:ext cx="3046893" cy="7617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6" descr="http://vishivka-uralsk.kz/uploads/product/500/548/uzor3_2018-06-21_12-26-57.jpg">
            <a:extLst>
              <a:ext uri="{FF2B5EF4-FFF2-40B4-BE49-F238E27FC236}">
                <a16:creationId xmlns:a16="http://schemas.microsoft.com/office/drawing/2014/main" id="{0EEB15B8-A771-4985-9644-7E48BDC18E6F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492" t="37786" r="7871" b="25417"/>
          <a:stretch/>
        </p:blipFill>
        <p:spPr bwMode="auto">
          <a:xfrm rot="5400000">
            <a:off x="-977048" y="1335223"/>
            <a:ext cx="3046893" cy="7617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Picture 6" descr="http://vishivka-uralsk.kz/uploads/product/500/548/uzor3_2018-06-21_12-26-57.jpg">
            <a:extLst>
              <a:ext uri="{FF2B5EF4-FFF2-40B4-BE49-F238E27FC236}">
                <a16:creationId xmlns:a16="http://schemas.microsoft.com/office/drawing/2014/main" id="{253CD115-6385-4B5D-B52E-CC36504B850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492" t="37786" r="7871" b="25417"/>
          <a:stretch/>
        </p:blipFill>
        <p:spPr bwMode="auto">
          <a:xfrm rot="5400000">
            <a:off x="-977048" y="4571584"/>
            <a:ext cx="3046893" cy="7617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239021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Диаграмма 1">
            <a:extLst>
              <a:ext uri="{FF2B5EF4-FFF2-40B4-BE49-F238E27FC236}">
                <a16:creationId xmlns:a16="http://schemas.microsoft.com/office/drawing/2014/main" id="{AD5975A2-D2B8-4F4D-8367-A32F81B5F62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108025349"/>
              </p:ext>
            </p:extLst>
          </p:nvPr>
        </p:nvGraphicFramePr>
        <p:xfrm>
          <a:off x="1166037" y="345558"/>
          <a:ext cx="5064642" cy="257839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3" name="Диаграмма 2">
            <a:extLst>
              <a:ext uri="{FF2B5EF4-FFF2-40B4-BE49-F238E27FC236}">
                <a16:creationId xmlns:a16="http://schemas.microsoft.com/office/drawing/2014/main" id="{64D26346-5F12-44D4-97B9-9E75811EFC6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041174262"/>
              </p:ext>
            </p:extLst>
          </p:nvPr>
        </p:nvGraphicFramePr>
        <p:xfrm>
          <a:off x="1166037" y="3391786"/>
          <a:ext cx="5064642" cy="300230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4" name="Диаграмма 3">
            <a:extLst>
              <a:ext uri="{FF2B5EF4-FFF2-40B4-BE49-F238E27FC236}">
                <a16:creationId xmlns:a16="http://schemas.microsoft.com/office/drawing/2014/main" id="{F42C0F5C-DBFE-4877-80A1-C9306DFCCD9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833000591"/>
              </p:ext>
            </p:extLst>
          </p:nvPr>
        </p:nvGraphicFramePr>
        <p:xfrm>
          <a:off x="6383079" y="255181"/>
          <a:ext cx="5486400" cy="603929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pic>
        <p:nvPicPr>
          <p:cNvPr id="5" name="Picture 6" descr="http://vishivka-uralsk.kz/uploads/product/500/548/uzor3_2018-06-21_12-26-57.jpg">
            <a:extLst>
              <a:ext uri="{FF2B5EF4-FFF2-40B4-BE49-F238E27FC236}">
                <a16:creationId xmlns:a16="http://schemas.microsoft.com/office/drawing/2014/main" id="{FCE80D64-F1B1-4CF3-965C-E2C83EB2BE1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492" t="37786" r="7871" b="25417"/>
          <a:stretch/>
        </p:blipFill>
        <p:spPr bwMode="auto">
          <a:xfrm rot="5400000">
            <a:off x="-977048" y="1335223"/>
            <a:ext cx="3046893" cy="7617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6" descr="http://vishivka-uralsk.kz/uploads/product/500/548/uzor3_2018-06-21_12-26-57.jpg">
            <a:extLst>
              <a:ext uri="{FF2B5EF4-FFF2-40B4-BE49-F238E27FC236}">
                <a16:creationId xmlns:a16="http://schemas.microsoft.com/office/drawing/2014/main" id="{968F8258-B23F-49CD-B192-C49E2289326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492" t="37786" r="7871" b="25417"/>
          <a:stretch/>
        </p:blipFill>
        <p:spPr bwMode="auto">
          <a:xfrm rot="5400000">
            <a:off x="-977048" y="4571584"/>
            <a:ext cx="3046893" cy="7617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188413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Диаграмма 2">
            <a:extLst>
              <a:ext uri="{FF2B5EF4-FFF2-40B4-BE49-F238E27FC236}">
                <a16:creationId xmlns:a16="http://schemas.microsoft.com/office/drawing/2014/main" id="{0C4C069B-0837-45A4-A55C-AB6B0AA2C71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284359777"/>
              </p:ext>
            </p:extLst>
          </p:nvPr>
        </p:nvGraphicFramePr>
        <p:xfrm>
          <a:off x="0" y="512412"/>
          <a:ext cx="5486400" cy="583317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4" name="Диаграмма 3">
            <a:extLst>
              <a:ext uri="{FF2B5EF4-FFF2-40B4-BE49-F238E27FC236}">
                <a16:creationId xmlns:a16="http://schemas.microsoft.com/office/drawing/2014/main" id="{8EC19936-FB30-4969-BBF4-8CFB887B0E1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698550398"/>
              </p:ext>
            </p:extLst>
          </p:nvPr>
        </p:nvGraphicFramePr>
        <p:xfrm>
          <a:off x="5486400" y="512413"/>
          <a:ext cx="5486400" cy="58331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5" name="Рисунок 4" descr="Сердце">
            <a:extLst>
              <a:ext uri="{FF2B5EF4-FFF2-40B4-BE49-F238E27FC236}">
                <a16:creationId xmlns:a16="http://schemas.microsoft.com/office/drawing/2014/main" id="{B3B91B90-2ABE-4BEE-9DBF-DECF95A146C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3161000" y="2613607"/>
            <a:ext cx="914400" cy="914400"/>
          </a:xfrm>
          <a:prstGeom prst="rect">
            <a:avLst/>
          </a:prstGeom>
        </p:spPr>
      </p:pic>
      <p:pic>
        <p:nvPicPr>
          <p:cNvPr id="6" name="Picture 6" descr="http://vishivka-uralsk.kz/uploads/product/500/548/uzor3_2018-06-21_12-26-57.jpg">
            <a:extLst>
              <a:ext uri="{FF2B5EF4-FFF2-40B4-BE49-F238E27FC236}">
                <a16:creationId xmlns:a16="http://schemas.microsoft.com/office/drawing/2014/main" id="{C9726768-B74D-41BB-8AD7-9E62F220E4E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492" t="37786" r="7871" b="25417"/>
          <a:stretch/>
        </p:blipFill>
        <p:spPr bwMode="auto">
          <a:xfrm rot="5400000">
            <a:off x="10122155" y="1335223"/>
            <a:ext cx="3046893" cy="7617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6" descr="http://vishivka-uralsk.kz/uploads/product/500/548/uzor3_2018-06-21_12-26-57.jpg">
            <a:extLst>
              <a:ext uri="{FF2B5EF4-FFF2-40B4-BE49-F238E27FC236}">
                <a16:creationId xmlns:a16="http://schemas.microsoft.com/office/drawing/2014/main" id="{CEA17F4A-758A-48CE-BF14-DDD3FD6E7043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492" t="37786" r="7871" b="25417"/>
          <a:stretch/>
        </p:blipFill>
        <p:spPr bwMode="auto">
          <a:xfrm rot="5400000">
            <a:off x="10122154" y="4571585"/>
            <a:ext cx="3046893" cy="7617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923433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Диаграмма 1">
            <a:extLst>
              <a:ext uri="{FF2B5EF4-FFF2-40B4-BE49-F238E27FC236}">
                <a16:creationId xmlns:a16="http://schemas.microsoft.com/office/drawing/2014/main" id="{262EA3F6-1265-4538-91B8-91EA7915D97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987527665"/>
              </p:ext>
            </p:extLst>
          </p:nvPr>
        </p:nvGraphicFramePr>
        <p:xfrm>
          <a:off x="1268266" y="510640"/>
          <a:ext cx="5486400" cy="56764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3" name="Диаграмма 2">
            <a:extLst>
              <a:ext uri="{FF2B5EF4-FFF2-40B4-BE49-F238E27FC236}">
                <a16:creationId xmlns:a16="http://schemas.microsoft.com/office/drawing/2014/main" id="{D6DE3D22-24C9-4619-AE3D-1C8B9D10982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011997876"/>
              </p:ext>
            </p:extLst>
          </p:nvPr>
        </p:nvGraphicFramePr>
        <p:xfrm>
          <a:off x="6333507" y="510640"/>
          <a:ext cx="5486400" cy="54745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6" name="Picture 6" descr="http://vishivka-uralsk.kz/uploads/product/500/548/uzor3_2018-06-21_12-26-57.jpg">
            <a:extLst>
              <a:ext uri="{FF2B5EF4-FFF2-40B4-BE49-F238E27FC236}">
                <a16:creationId xmlns:a16="http://schemas.microsoft.com/office/drawing/2014/main" id="{AC9E7481-16EF-4C62-9CF2-D869E4E2080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492" t="37786" r="7871" b="25417"/>
          <a:stretch/>
        </p:blipFill>
        <p:spPr bwMode="auto">
          <a:xfrm rot="5400000">
            <a:off x="-977048" y="1335223"/>
            <a:ext cx="3046893" cy="7617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6" descr="http://vishivka-uralsk.kz/uploads/product/500/548/uzor3_2018-06-21_12-26-57.jpg">
            <a:extLst>
              <a:ext uri="{FF2B5EF4-FFF2-40B4-BE49-F238E27FC236}">
                <a16:creationId xmlns:a16="http://schemas.microsoft.com/office/drawing/2014/main" id="{9FEBEBE1-F630-4D06-B53F-EBABED38983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492" t="37786" r="7871" b="25417"/>
          <a:stretch/>
        </p:blipFill>
        <p:spPr bwMode="auto">
          <a:xfrm rot="5400000">
            <a:off x="-977048" y="4571584"/>
            <a:ext cx="3046893" cy="7617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Рисунок 7" descr="Знак одобрения">
            <a:extLst>
              <a:ext uri="{FF2B5EF4-FFF2-40B4-BE49-F238E27FC236}">
                <a16:creationId xmlns:a16="http://schemas.microsoft.com/office/drawing/2014/main" id="{979AAA84-C8C4-4F0B-85E0-E9AF218A57CD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9338930" y="3239531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81677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Диаграмма 1">
            <a:extLst>
              <a:ext uri="{FF2B5EF4-FFF2-40B4-BE49-F238E27FC236}">
                <a16:creationId xmlns:a16="http://schemas.microsoft.com/office/drawing/2014/main" id="{EC9A2856-3B38-46A2-98EA-5B1A8B4089D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882629374"/>
              </p:ext>
            </p:extLst>
          </p:nvPr>
        </p:nvGraphicFramePr>
        <p:xfrm>
          <a:off x="470069" y="557728"/>
          <a:ext cx="5486400" cy="55530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3" name="Диаграмма 2">
            <a:extLst>
              <a:ext uri="{FF2B5EF4-FFF2-40B4-BE49-F238E27FC236}">
                <a16:creationId xmlns:a16="http://schemas.microsoft.com/office/drawing/2014/main" id="{E3B19315-2F4B-4D67-8B25-84625D4DABC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104438318"/>
              </p:ext>
            </p:extLst>
          </p:nvPr>
        </p:nvGraphicFramePr>
        <p:xfrm>
          <a:off x="5778339" y="557727"/>
          <a:ext cx="5486400" cy="55530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4" name="Picture 6" descr="http://vishivka-uralsk.kz/uploads/product/500/548/uzor3_2018-06-21_12-26-57.jpg">
            <a:extLst>
              <a:ext uri="{FF2B5EF4-FFF2-40B4-BE49-F238E27FC236}">
                <a16:creationId xmlns:a16="http://schemas.microsoft.com/office/drawing/2014/main" id="{2E9240E9-C378-4697-97BC-E1A773AFD60B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492" t="37786" r="7871" b="25417"/>
          <a:stretch/>
        </p:blipFill>
        <p:spPr bwMode="auto">
          <a:xfrm rot="5400000">
            <a:off x="10122155" y="1335223"/>
            <a:ext cx="3046893" cy="7617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6" descr="http://vishivka-uralsk.kz/uploads/product/500/548/uzor3_2018-06-21_12-26-57.jpg">
            <a:extLst>
              <a:ext uri="{FF2B5EF4-FFF2-40B4-BE49-F238E27FC236}">
                <a16:creationId xmlns:a16="http://schemas.microsoft.com/office/drawing/2014/main" id="{56478948-3ED4-440C-96A7-9B916EA6E7B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492" t="37786" r="7871" b="25417"/>
          <a:stretch/>
        </p:blipFill>
        <p:spPr bwMode="auto">
          <a:xfrm rot="5400000">
            <a:off x="10122154" y="4571585"/>
            <a:ext cx="3046893" cy="7617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Рисунок 6" descr="Знак одобрения">
            <a:extLst>
              <a:ext uri="{FF2B5EF4-FFF2-40B4-BE49-F238E27FC236}">
                <a16:creationId xmlns:a16="http://schemas.microsoft.com/office/drawing/2014/main" id="{A7B6E60A-3D6D-4AF0-AE49-2E3B78C4F685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8339470" y="3641651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2469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4E117929-5792-4165-B7E4-35DE443424D5}"/>
              </a:ext>
            </a:extLst>
          </p:cNvPr>
          <p:cNvSpPr/>
          <p:nvPr/>
        </p:nvSpPr>
        <p:spPr>
          <a:xfrm>
            <a:off x="3025634" y="693722"/>
            <a:ext cx="198804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solidFill>
                  <a:srgbClr val="0070C0"/>
                </a:solidFill>
              </a:rPr>
              <a:t>Самым красивым</a:t>
            </a: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10E02EA4-CA40-4641-8241-77ECC32AF620}"/>
              </a:ext>
            </a:extLst>
          </p:cNvPr>
          <p:cNvSpPr/>
          <p:nvPr/>
        </p:nvSpPr>
        <p:spPr>
          <a:xfrm>
            <a:off x="6805040" y="1116082"/>
            <a:ext cx="385009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>
                <a:solidFill>
                  <a:srgbClr val="0070C0"/>
                </a:solidFill>
              </a:rPr>
              <a:t>Чистый, развитый, светлый</a:t>
            </a:r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B321366B-D7F7-4B63-BFCB-80A3EA42826A}"/>
              </a:ext>
            </a:extLst>
          </p:cNvPr>
          <p:cNvSpPr/>
          <p:nvPr/>
        </p:nvSpPr>
        <p:spPr>
          <a:xfrm>
            <a:off x="43083" y="1505645"/>
            <a:ext cx="4201333" cy="4770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500" b="1" dirty="0">
                <a:solidFill>
                  <a:srgbClr val="FF0066"/>
                </a:solidFill>
              </a:rPr>
              <a:t>Экологически чистым</a:t>
            </a:r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31089C3C-DAA0-4EB6-86AF-4DECCC69C4E8}"/>
              </a:ext>
            </a:extLst>
          </p:cNvPr>
          <p:cNvSpPr/>
          <p:nvPr/>
        </p:nvSpPr>
        <p:spPr>
          <a:xfrm>
            <a:off x="5846980" y="1999922"/>
            <a:ext cx="6096000" cy="430887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ru-RU" sz="2200" b="1" dirty="0">
                <a:solidFill>
                  <a:srgbClr val="009900"/>
                </a:solidFill>
              </a:rPr>
              <a:t>Центром экономического развития</a:t>
            </a:r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443A0880-888B-4F3B-A141-EEAB72420E42}"/>
              </a:ext>
            </a:extLst>
          </p:cNvPr>
          <p:cNvSpPr/>
          <p:nvPr/>
        </p:nvSpPr>
        <p:spPr>
          <a:xfrm>
            <a:off x="1978154" y="344921"/>
            <a:ext cx="1625510" cy="3847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900" b="1" dirty="0">
                <a:solidFill>
                  <a:srgbClr val="660066"/>
                </a:solidFill>
              </a:rPr>
              <a:t>Комфортным</a:t>
            </a:r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FBAEA9A0-5BD7-4E60-81CA-37DB0F19F4FE}"/>
              </a:ext>
            </a:extLst>
          </p:cNvPr>
          <p:cNvSpPr/>
          <p:nvPr/>
        </p:nvSpPr>
        <p:spPr>
          <a:xfrm>
            <a:off x="1284856" y="2000150"/>
            <a:ext cx="500643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solidFill>
                  <a:srgbClr val="CC0099"/>
                </a:solidFill>
              </a:rPr>
              <a:t>Современным, развитым, культурным городом</a:t>
            </a:r>
          </a:p>
        </p:txBody>
      </p:sp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id="{F3AE15BF-59BD-482C-B340-A912FE2A4ED0}"/>
              </a:ext>
            </a:extLst>
          </p:cNvPr>
          <p:cNvSpPr/>
          <p:nvPr/>
        </p:nvSpPr>
        <p:spPr>
          <a:xfrm>
            <a:off x="792722" y="5677369"/>
            <a:ext cx="1721946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200" b="1" dirty="0">
                <a:solidFill>
                  <a:srgbClr val="660066"/>
                </a:solidFill>
              </a:rPr>
              <a:t>Безопасным</a:t>
            </a:r>
          </a:p>
        </p:txBody>
      </p:sp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id="{79F3CF06-934C-4EA8-A7A0-1C91F3655E54}"/>
              </a:ext>
            </a:extLst>
          </p:cNvPr>
          <p:cNvSpPr/>
          <p:nvPr/>
        </p:nvSpPr>
        <p:spPr>
          <a:xfrm>
            <a:off x="959186" y="4736012"/>
            <a:ext cx="561743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b="1" dirty="0">
                <a:solidFill>
                  <a:srgbClr val="FFC000"/>
                </a:solidFill>
              </a:rPr>
              <a:t>Много интересных парков, музеев</a:t>
            </a:r>
          </a:p>
        </p:txBody>
      </p:sp>
      <p:sp>
        <p:nvSpPr>
          <p:cNvPr id="12" name="Прямоугольник 11">
            <a:extLst>
              <a:ext uri="{FF2B5EF4-FFF2-40B4-BE49-F238E27FC236}">
                <a16:creationId xmlns:a16="http://schemas.microsoft.com/office/drawing/2014/main" id="{FCD33C9E-317F-434B-8031-73BC7FEEEAC8}"/>
              </a:ext>
            </a:extLst>
          </p:cNvPr>
          <p:cNvSpPr/>
          <p:nvPr/>
        </p:nvSpPr>
        <p:spPr>
          <a:xfrm>
            <a:off x="9258731" y="3908773"/>
            <a:ext cx="2237407" cy="44627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300" b="1" dirty="0">
                <a:solidFill>
                  <a:srgbClr val="660066"/>
                </a:solidFill>
              </a:rPr>
              <a:t>Процветающим</a:t>
            </a:r>
          </a:p>
        </p:txBody>
      </p:sp>
      <p:sp>
        <p:nvSpPr>
          <p:cNvPr id="13" name="Прямоугольник 12">
            <a:extLst>
              <a:ext uri="{FF2B5EF4-FFF2-40B4-BE49-F238E27FC236}">
                <a16:creationId xmlns:a16="http://schemas.microsoft.com/office/drawing/2014/main" id="{E7271594-3420-49E6-95A9-72BD1E950DA9}"/>
              </a:ext>
            </a:extLst>
          </p:cNvPr>
          <p:cNvSpPr/>
          <p:nvPr/>
        </p:nvSpPr>
        <p:spPr>
          <a:xfrm>
            <a:off x="53969" y="2363291"/>
            <a:ext cx="816896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>
                <a:solidFill>
                  <a:srgbClr val="3399FF"/>
                </a:solidFill>
              </a:rPr>
              <a:t>Повернутым лицом к человеку труда, молодёжи, старикам</a:t>
            </a:r>
          </a:p>
        </p:txBody>
      </p:sp>
      <p:sp>
        <p:nvSpPr>
          <p:cNvPr id="14" name="Прямоугольник 13">
            <a:extLst>
              <a:ext uri="{FF2B5EF4-FFF2-40B4-BE49-F238E27FC236}">
                <a16:creationId xmlns:a16="http://schemas.microsoft.com/office/drawing/2014/main" id="{EF7BC115-14D8-4F2A-A189-7665A35834EB}"/>
              </a:ext>
            </a:extLst>
          </p:cNvPr>
          <p:cNvSpPr/>
          <p:nvPr/>
        </p:nvSpPr>
        <p:spPr>
          <a:xfrm>
            <a:off x="2926308" y="5629145"/>
            <a:ext cx="7998665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500" b="1" dirty="0">
                <a:solidFill>
                  <a:srgbClr val="C00000"/>
                </a:solidFill>
              </a:rPr>
              <a:t> С хорошими дорогами, велодорожками, тротуарами</a:t>
            </a:r>
          </a:p>
        </p:txBody>
      </p:sp>
      <p:sp>
        <p:nvSpPr>
          <p:cNvPr id="15" name="Прямоугольник 14">
            <a:extLst>
              <a:ext uri="{FF2B5EF4-FFF2-40B4-BE49-F238E27FC236}">
                <a16:creationId xmlns:a16="http://schemas.microsoft.com/office/drawing/2014/main" id="{96BCF188-B426-488B-AC04-2963B9121110}"/>
              </a:ext>
            </a:extLst>
          </p:cNvPr>
          <p:cNvSpPr/>
          <p:nvPr/>
        </p:nvSpPr>
        <p:spPr>
          <a:xfrm>
            <a:off x="1658123" y="3281806"/>
            <a:ext cx="646779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b="1" dirty="0">
                <a:solidFill>
                  <a:srgbClr val="FF0000"/>
                </a:solidFill>
              </a:rPr>
              <a:t>Местом, из которого не хочется уезжать</a:t>
            </a:r>
          </a:p>
        </p:txBody>
      </p:sp>
      <p:sp>
        <p:nvSpPr>
          <p:cNvPr id="16" name="Прямоугольник 15">
            <a:extLst>
              <a:ext uri="{FF2B5EF4-FFF2-40B4-BE49-F238E27FC236}">
                <a16:creationId xmlns:a16="http://schemas.microsoft.com/office/drawing/2014/main" id="{2B864965-6E0E-46A8-A7EB-DF3FA7C53686}"/>
              </a:ext>
            </a:extLst>
          </p:cNvPr>
          <p:cNvSpPr/>
          <p:nvPr/>
        </p:nvSpPr>
        <p:spPr>
          <a:xfrm>
            <a:off x="575419" y="3857747"/>
            <a:ext cx="3878498" cy="3847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900" b="1" dirty="0">
                <a:solidFill>
                  <a:srgbClr val="660066"/>
                </a:solidFill>
              </a:rPr>
              <a:t>Как Сингапур или Дубай на Севере</a:t>
            </a:r>
          </a:p>
        </p:txBody>
      </p:sp>
      <p:sp>
        <p:nvSpPr>
          <p:cNvPr id="18" name="Прямоугольник 17">
            <a:extLst>
              <a:ext uri="{FF2B5EF4-FFF2-40B4-BE49-F238E27FC236}">
                <a16:creationId xmlns:a16="http://schemas.microsoft.com/office/drawing/2014/main" id="{1F5DE745-AEA3-438B-8824-CB98C6336881}"/>
              </a:ext>
            </a:extLst>
          </p:cNvPr>
          <p:cNvSpPr/>
          <p:nvPr/>
        </p:nvSpPr>
        <p:spPr>
          <a:xfrm>
            <a:off x="5885125" y="698049"/>
            <a:ext cx="352397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b="1" dirty="0">
                <a:solidFill>
                  <a:srgbClr val="FFC000"/>
                </a:solidFill>
              </a:rPr>
              <a:t>Утопающим в зелени</a:t>
            </a:r>
          </a:p>
        </p:txBody>
      </p:sp>
      <p:sp>
        <p:nvSpPr>
          <p:cNvPr id="19" name="Прямоугольник 18">
            <a:extLst>
              <a:ext uri="{FF2B5EF4-FFF2-40B4-BE49-F238E27FC236}">
                <a16:creationId xmlns:a16="http://schemas.microsoft.com/office/drawing/2014/main" id="{3BCA936A-D854-4D0C-9AB0-D04A8A6B5663}"/>
              </a:ext>
            </a:extLst>
          </p:cNvPr>
          <p:cNvSpPr/>
          <p:nvPr/>
        </p:nvSpPr>
        <p:spPr>
          <a:xfrm>
            <a:off x="7615253" y="2879582"/>
            <a:ext cx="1602555" cy="4770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500" b="1" dirty="0">
                <a:solidFill>
                  <a:srgbClr val="FF0066"/>
                </a:solidFill>
              </a:rPr>
              <a:t>Цветущий</a:t>
            </a:r>
          </a:p>
        </p:txBody>
      </p:sp>
      <p:sp>
        <p:nvSpPr>
          <p:cNvPr id="21" name="Прямоугольник 20">
            <a:extLst>
              <a:ext uri="{FF2B5EF4-FFF2-40B4-BE49-F238E27FC236}">
                <a16:creationId xmlns:a16="http://schemas.microsoft.com/office/drawing/2014/main" id="{A21357A7-4147-4BAC-A03A-BDAD92A956A4}"/>
              </a:ext>
            </a:extLst>
          </p:cNvPr>
          <p:cNvSpPr/>
          <p:nvPr/>
        </p:nvSpPr>
        <p:spPr>
          <a:xfrm>
            <a:off x="7974686" y="3968786"/>
            <a:ext cx="92204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000" b="1" dirty="0">
                <a:solidFill>
                  <a:schemeClr val="accent2"/>
                </a:solidFill>
              </a:rPr>
              <a:t>Ярким</a:t>
            </a:r>
          </a:p>
        </p:txBody>
      </p:sp>
      <p:sp>
        <p:nvSpPr>
          <p:cNvPr id="22" name="Прямоугольник 21">
            <a:extLst>
              <a:ext uri="{FF2B5EF4-FFF2-40B4-BE49-F238E27FC236}">
                <a16:creationId xmlns:a16="http://schemas.microsoft.com/office/drawing/2014/main" id="{F5FC8E41-ABB5-4EFC-A751-4C1627A29174}"/>
              </a:ext>
            </a:extLst>
          </p:cNvPr>
          <p:cNvSpPr/>
          <p:nvPr/>
        </p:nvSpPr>
        <p:spPr>
          <a:xfrm>
            <a:off x="8427798" y="3358538"/>
            <a:ext cx="271099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b="1" dirty="0">
                <a:solidFill>
                  <a:srgbClr val="FFC000"/>
                </a:solidFill>
              </a:rPr>
              <a:t>Перспективным</a:t>
            </a:r>
          </a:p>
        </p:txBody>
      </p:sp>
      <p:sp>
        <p:nvSpPr>
          <p:cNvPr id="23" name="Прямоугольник 22">
            <a:extLst>
              <a:ext uri="{FF2B5EF4-FFF2-40B4-BE49-F238E27FC236}">
                <a16:creationId xmlns:a16="http://schemas.microsoft.com/office/drawing/2014/main" id="{7B5A4856-6667-49D5-998F-381B8A5EA872}"/>
              </a:ext>
            </a:extLst>
          </p:cNvPr>
          <p:cNvSpPr/>
          <p:nvPr/>
        </p:nvSpPr>
        <p:spPr>
          <a:xfrm>
            <a:off x="6553498" y="6143026"/>
            <a:ext cx="247696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>
                <a:solidFill>
                  <a:srgbClr val="0070C0"/>
                </a:solidFill>
              </a:rPr>
              <a:t>Инновационным</a:t>
            </a:r>
          </a:p>
        </p:txBody>
      </p:sp>
      <p:sp>
        <p:nvSpPr>
          <p:cNvPr id="24" name="Прямоугольник 23">
            <a:extLst>
              <a:ext uri="{FF2B5EF4-FFF2-40B4-BE49-F238E27FC236}">
                <a16:creationId xmlns:a16="http://schemas.microsoft.com/office/drawing/2014/main" id="{28C2A67C-DFF6-48C5-9AF5-ED8DE0458F5C}"/>
              </a:ext>
            </a:extLst>
          </p:cNvPr>
          <p:cNvSpPr/>
          <p:nvPr/>
        </p:nvSpPr>
        <p:spPr>
          <a:xfrm>
            <a:off x="4025990" y="4313378"/>
            <a:ext cx="7333867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b="1" dirty="0">
                <a:solidFill>
                  <a:srgbClr val="CC0099"/>
                </a:solidFill>
              </a:rPr>
              <a:t>Развитым центром на Дальнем Востоке</a:t>
            </a:r>
          </a:p>
        </p:txBody>
      </p:sp>
      <p:sp>
        <p:nvSpPr>
          <p:cNvPr id="25" name="Прямоугольник 24">
            <a:extLst>
              <a:ext uri="{FF2B5EF4-FFF2-40B4-BE49-F238E27FC236}">
                <a16:creationId xmlns:a16="http://schemas.microsoft.com/office/drawing/2014/main" id="{4FAB4F95-E764-4A76-AA46-0FE89AE9057A}"/>
              </a:ext>
            </a:extLst>
          </p:cNvPr>
          <p:cNvSpPr/>
          <p:nvPr/>
        </p:nvSpPr>
        <p:spPr>
          <a:xfrm>
            <a:off x="8518234" y="2437238"/>
            <a:ext cx="102444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>
                <a:solidFill>
                  <a:srgbClr val="0070C0"/>
                </a:solidFill>
              </a:rPr>
              <a:t>Тихим</a:t>
            </a:r>
          </a:p>
        </p:txBody>
      </p:sp>
      <p:sp>
        <p:nvSpPr>
          <p:cNvPr id="26" name="Прямоугольник 25">
            <a:extLst>
              <a:ext uri="{FF2B5EF4-FFF2-40B4-BE49-F238E27FC236}">
                <a16:creationId xmlns:a16="http://schemas.microsoft.com/office/drawing/2014/main" id="{F84D18DA-48FB-452B-B0DF-04D30EBE04CC}"/>
              </a:ext>
            </a:extLst>
          </p:cNvPr>
          <p:cNvSpPr/>
          <p:nvPr/>
        </p:nvSpPr>
        <p:spPr>
          <a:xfrm>
            <a:off x="712775" y="583633"/>
            <a:ext cx="203158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b="1" dirty="0">
                <a:solidFill>
                  <a:srgbClr val="FFC000"/>
                </a:solidFill>
              </a:rPr>
              <a:t>Спокойным</a:t>
            </a:r>
          </a:p>
        </p:txBody>
      </p:sp>
      <p:sp>
        <p:nvSpPr>
          <p:cNvPr id="27" name="Прямоугольник 26">
            <a:extLst>
              <a:ext uri="{FF2B5EF4-FFF2-40B4-BE49-F238E27FC236}">
                <a16:creationId xmlns:a16="http://schemas.microsoft.com/office/drawing/2014/main" id="{97F94146-60F6-419E-BCC9-001E237F29E5}"/>
              </a:ext>
            </a:extLst>
          </p:cNvPr>
          <p:cNvSpPr/>
          <p:nvPr/>
        </p:nvSpPr>
        <p:spPr>
          <a:xfrm>
            <a:off x="354732" y="4331719"/>
            <a:ext cx="3286028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600" b="1" dirty="0">
                <a:solidFill>
                  <a:srgbClr val="C00000"/>
                </a:solidFill>
              </a:rPr>
              <a:t>Меккой для туристов</a:t>
            </a:r>
          </a:p>
        </p:txBody>
      </p:sp>
      <p:sp>
        <p:nvSpPr>
          <p:cNvPr id="28" name="Прямоугольник 27">
            <a:extLst>
              <a:ext uri="{FF2B5EF4-FFF2-40B4-BE49-F238E27FC236}">
                <a16:creationId xmlns:a16="http://schemas.microsoft.com/office/drawing/2014/main" id="{788AF8EC-67E9-446C-A90A-00EE052D8E42}"/>
              </a:ext>
            </a:extLst>
          </p:cNvPr>
          <p:cNvSpPr/>
          <p:nvPr/>
        </p:nvSpPr>
        <p:spPr>
          <a:xfrm>
            <a:off x="409224" y="1000176"/>
            <a:ext cx="466345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b="1" dirty="0">
                <a:solidFill>
                  <a:srgbClr val="00B050"/>
                </a:solidFill>
              </a:rPr>
              <a:t>С чистой питьевой водой</a:t>
            </a:r>
          </a:p>
        </p:txBody>
      </p:sp>
      <p:sp>
        <p:nvSpPr>
          <p:cNvPr id="29" name="Прямоугольник 28">
            <a:extLst>
              <a:ext uri="{FF2B5EF4-FFF2-40B4-BE49-F238E27FC236}">
                <a16:creationId xmlns:a16="http://schemas.microsoft.com/office/drawing/2014/main" id="{83E3C206-BD7C-4FB8-A569-14D0F00932C4}"/>
              </a:ext>
            </a:extLst>
          </p:cNvPr>
          <p:cNvSpPr/>
          <p:nvPr/>
        </p:nvSpPr>
        <p:spPr>
          <a:xfrm>
            <a:off x="7027646" y="5209246"/>
            <a:ext cx="453765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>
                <a:solidFill>
                  <a:srgbClr val="0070C0"/>
                </a:solidFill>
              </a:rPr>
              <a:t>С благоустроенным пригородом</a:t>
            </a:r>
          </a:p>
        </p:txBody>
      </p:sp>
      <p:sp>
        <p:nvSpPr>
          <p:cNvPr id="30" name="Прямоугольник 29">
            <a:extLst>
              <a:ext uri="{FF2B5EF4-FFF2-40B4-BE49-F238E27FC236}">
                <a16:creationId xmlns:a16="http://schemas.microsoft.com/office/drawing/2014/main" id="{A410AA2E-EEE0-4F7A-944A-415DE207B158}"/>
              </a:ext>
            </a:extLst>
          </p:cNvPr>
          <p:cNvSpPr/>
          <p:nvPr/>
        </p:nvSpPr>
        <p:spPr>
          <a:xfrm>
            <a:off x="7607816" y="285419"/>
            <a:ext cx="2020553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600" b="1" dirty="0">
                <a:solidFill>
                  <a:srgbClr val="C00000"/>
                </a:solidFill>
              </a:rPr>
              <a:t>Креативным</a:t>
            </a:r>
          </a:p>
        </p:txBody>
      </p:sp>
      <p:sp>
        <p:nvSpPr>
          <p:cNvPr id="31" name="Прямоугольник 30">
            <a:extLst>
              <a:ext uri="{FF2B5EF4-FFF2-40B4-BE49-F238E27FC236}">
                <a16:creationId xmlns:a16="http://schemas.microsoft.com/office/drawing/2014/main" id="{48F20F65-F431-476E-8208-421E49A6E26F}"/>
              </a:ext>
            </a:extLst>
          </p:cNvPr>
          <p:cNvSpPr/>
          <p:nvPr/>
        </p:nvSpPr>
        <p:spPr>
          <a:xfrm>
            <a:off x="234473" y="2862062"/>
            <a:ext cx="7107202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600" b="1" dirty="0">
                <a:solidFill>
                  <a:srgbClr val="C00000"/>
                </a:solidFill>
              </a:rPr>
              <a:t> Большой многонациональный дружный город</a:t>
            </a:r>
          </a:p>
        </p:txBody>
      </p:sp>
      <p:sp>
        <p:nvSpPr>
          <p:cNvPr id="32" name="Прямоугольник 31">
            <a:extLst>
              <a:ext uri="{FF2B5EF4-FFF2-40B4-BE49-F238E27FC236}">
                <a16:creationId xmlns:a16="http://schemas.microsoft.com/office/drawing/2014/main" id="{A1930DD1-2C8B-419E-9A2F-9EAB4314BCA7}"/>
              </a:ext>
            </a:extLst>
          </p:cNvPr>
          <p:cNvSpPr/>
          <p:nvPr/>
        </p:nvSpPr>
        <p:spPr>
          <a:xfrm>
            <a:off x="4668185" y="3756454"/>
            <a:ext cx="3024739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b="1" dirty="0">
                <a:solidFill>
                  <a:srgbClr val="00B050"/>
                </a:solidFill>
              </a:rPr>
              <a:t>Якутск наш дом</a:t>
            </a:r>
          </a:p>
        </p:txBody>
      </p:sp>
      <p:sp>
        <p:nvSpPr>
          <p:cNvPr id="33" name="Прямоугольник 32">
            <a:extLst>
              <a:ext uri="{FF2B5EF4-FFF2-40B4-BE49-F238E27FC236}">
                <a16:creationId xmlns:a16="http://schemas.microsoft.com/office/drawing/2014/main" id="{5F8F5E00-4D78-4942-90CF-E438C74E751A}"/>
              </a:ext>
            </a:extLst>
          </p:cNvPr>
          <p:cNvSpPr/>
          <p:nvPr/>
        </p:nvSpPr>
        <p:spPr>
          <a:xfrm>
            <a:off x="9960802" y="2460838"/>
            <a:ext cx="157126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solidFill>
                  <a:srgbClr val="FF3300"/>
                </a:solidFill>
              </a:rPr>
              <a:t>Динамичным</a:t>
            </a:r>
          </a:p>
        </p:txBody>
      </p:sp>
      <p:sp>
        <p:nvSpPr>
          <p:cNvPr id="34" name="Прямоугольник 33">
            <a:extLst>
              <a:ext uri="{FF2B5EF4-FFF2-40B4-BE49-F238E27FC236}">
                <a16:creationId xmlns:a16="http://schemas.microsoft.com/office/drawing/2014/main" id="{5855833C-5826-4CB7-8BB0-72D7B1F12953}"/>
              </a:ext>
            </a:extLst>
          </p:cNvPr>
          <p:cNvSpPr/>
          <p:nvPr/>
        </p:nvSpPr>
        <p:spPr>
          <a:xfrm>
            <a:off x="536839" y="6136065"/>
            <a:ext cx="5054012" cy="4770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500" b="1" dirty="0">
                <a:solidFill>
                  <a:srgbClr val="FF0066"/>
                </a:solidFill>
              </a:rPr>
              <a:t>Современным для учёбы и работы</a:t>
            </a:r>
          </a:p>
        </p:txBody>
      </p:sp>
      <p:sp>
        <p:nvSpPr>
          <p:cNvPr id="35" name="Прямоугольник 34">
            <a:extLst>
              <a:ext uri="{FF2B5EF4-FFF2-40B4-BE49-F238E27FC236}">
                <a16:creationId xmlns:a16="http://schemas.microsoft.com/office/drawing/2014/main" id="{ADC6F6B2-4FEA-41FA-B26C-914EEB75DA10}"/>
              </a:ext>
            </a:extLst>
          </p:cNvPr>
          <p:cNvSpPr/>
          <p:nvPr/>
        </p:nvSpPr>
        <p:spPr>
          <a:xfrm>
            <a:off x="4668185" y="1559231"/>
            <a:ext cx="7050969" cy="44627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300" b="1" dirty="0">
                <a:solidFill>
                  <a:srgbClr val="002060"/>
                </a:solidFill>
              </a:rPr>
              <a:t>Много различных мест отдыха для семьи, молодежи</a:t>
            </a:r>
          </a:p>
        </p:txBody>
      </p:sp>
      <p:sp>
        <p:nvSpPr>
          <p:cNvPr id="36" name="Прямоугольник 35">
            <a:extLst>
              <a:ext uri="{FF2B5EF4-FFF2-40B4-BE49-F238E27FC236}">
                <a16:creationId xmlns:a16="http://schemas.microsoft.com/office/drawing/2014/main" id="{BBE2A649-7CAC-4D0E-97DB-28CCF181F82B}"/>
              </a:ext>
            </a:extLst>
          </p:cNvPr>
          <p:cNvSpPr/>
          <p:nvPr/>
        </p:nvSpPr>
        <p:spPr>
          <a:xfrm>
            <a:off x="234473" y="5277259"/>
            <a:ext cx="684860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000" b="1" dirty="0">
                <a:solidFill>
                  <a:schemeClr val="accent2"/>
                </a:solidFill>
              </a:rPr>
              <a:t>Скамейки для отдыха на набережной, центральных улицах</a:t>
            </a:r>
          </a:p>
        </p:txBody>
      </p:sp>
      <p:sp>
        <p:nvSpPr>
          <p:cNvPr id="37" name="Прямоугольник 36">
            <a:extLst>
              <a:ext uri="{FF2B5EF4-FFF2-40B4-BE49-F238E27FC236}">
                <a16:creationId xmlns:a16="http://schemas.microsoft.com/office/drawing/2014/main" id="{1D94431F-5628-4622-BBA3-48DEDFB60024}"/>
              </a:ext>
            </a:extLst>
          </p:cNvPr>
          <p:cNvSpPr/>
          <p:nvPr/>
        </p:nvSpPr>
        <p:spPr>
          <a:xfrm>
            <a:off x="7383390" y="4744611"/>
            <a:ext cx="160774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b="1" dirty="0">
                <a:solidFill>
                  <a:srgbClr val="7030A0"/>
                </a:solidFill>
              </a:rPr>
              <a:t>Уютный</a:t>
            </a:r>
          </a:p>
        </p:txBody>
      </p:sp>
      <p:sp>
        <p:nvSpPr>
          <p:cNvPr id="38" name="Прямоугольник 37">
            <a:extLst>
              <a:ext uri="{FF2B5EF4-FFF2-40B4-BE49-F238E27FC236}">
                <a16:creationId xmlns:a16="http://schemas.microsoft.com/office/drawing/2014/main" id="{0D3F4D23-4F0B-4BE2-8CC8-5FE9ED3FDDDE}"/>
              </a:ext>
            </a:extLst>
          </p:cNvPr>
          <p:cNvSpPr/>
          <p:nvPr/>
        </p:nvSpPr>
        <p:spPr>
          <a:xfrm>
            <a:off x="10240262" y="2939161"/>
            <a:ext cx="111761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solidFill>
                  <a:schemeClr val="bg2">
                    <a:lumMod val="50000"/>
                  </a:schemeClr>
                </a:solidFill>
              </a:rPr>
              <a:t>Без пыли</a:t>
            </a:r>
          </a:p>
        </p:txBody>
      </p:sp>
      <p:sp>
        <p:nvSpPr>
          <p:cNvPr id="39" name="Прямоугольник 38">
            <a:extLst>
              <a:ext uri="{FF2B5EF4-FFF2-40B4-BE49-F238E27FC236}">
                <a16:creationId xmlns:a16="http://schemas.microsoft.com/office/drawing/2014/main" id="{CB6FEED2-27E0-4BAD-9DBB-1099E1055C01}"/>
              </a:ext>
            </a:extLst>
          </p:cNvPr>
          <p:cNvSpPr/>
          <p:nvPr/>
        </p:nvSpPr>
        <p:spPr>
          <a:xfrm>
            <a:off x="4052627" y="273426"/>
            <a:ext cx="340676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000" b="1" dirty="0">
                <a:solidFill>
                  <a:srgbClr val="FF0000"/>
                </a:solidFill>
              </a:rPr>
              <a:t>С развитой инфраструктурой</a:t>
            </a:r>
          </a:p>
        </p:txBody>
      </p:sp>
      <p:sp>
        <p:nvSpPr>
          <p:cNvPr id="40" name="Прямоугольник 39">
            <a:extLst>
              <a:ext uri="{FF2B5EF4-FFF2-40B4-BE49-F238E27FC236}">
                <a16:creationId xmlns:a16="http://schemas.microsoft.com/office/drawing/2014/main" id="{CF1B64C9-B3E7-41FF-9A0A-C3AE54D8611A}"/>
              </a:ext>
            </a:extLst>
          </p:cNvPr>
          <p:cNvSpPr/>
          <p:nvPr/>
        </p:nvSpPr>
        <p:spPr>
          <a:xfrm>
            <a:off x="9625358" y="597168"/>
            <a:ext cx="2088136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600" b="1" dirty="0">
                <a:solidFill>
                  <a:srgbClr val="002060"/>
                </a:solidFill>
              </a:rPr>
              <a:t>Ухоженные водоемы</a:t>
            </a:r>
          </a:p>
        </p:txBody>
      </p:sp>
    </p:spTree>
    <p:extLst>
      <p:ext uri="{BB962C8B-B14F-4D97-AF65-F5344CB8AC3E}">
        <p14:creationId xmlns:p14="http://schemas.microsoft.com/office/powerpoint/2010/main" val="15736387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349077" y="311258"/>
            <a:ext cx="4144387" cy="616477"/>
          </a:xfrm>
          <a:prstGeom prst="rect">
            <a:avLst/>
          </a:prstGeom>
        </p:spPr>
      </p:pic>
      <p:sp>
        <p:nvSpPr>
          <p:cNvPr id="4" name="TextBox 4"/>
          <p:cNvSpPr txBox="1"/>
          <p:nvPr/>
        </p:nvSpPr>
        <p:spPr>
          <a:xfrm>
            <a:off x="6486550" y="72126"/>
            <a:ext cx="5531215" cy="50295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480"/>
              </a:lnSpc>
            </a:pPr>
            <a:r>
              <a:rPr lang="en-US" sz="2400" b="1" dirty="0">
                <a:solidFill>
                  <a:srgbClr val="D22C58"/>
                </a:solidFill>
                <a:latin typeface="Yellow Peas Bold"/>
              </a:rPr>
              <a:t>КОНТАКТНАЯ ИНФОРМАЦИЯ</a:t>
            </a:r>
          </a:p>
        </p:txBody>
      </p:sp>
      <p:sp>
        <p:nvSpPr>
          <p:cNvPr id="5" name="TextBox 5"/>
          <p:cNvSpPr txBox="1"/>
          <p:nvPr/>
        </p:nvSpPr>
        <p:spPr>
          <a:xfrm>
            <a:off x="6855824" y="743001"/>
            <a:ext cx="4792666" cy="105516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799"/>
              </a:lnSpc>
            </a:pPr>
            <a:r>
              <a:rPr lang="en-US" sz="2000" b="1" dirty="0" err="1">
                <a:solidFill>
                  <a:srgbClr val="008E9C"/>
                </a:solidFill>
                <a:latin typeface="Yellow Peas Bold"/>
              </a:rPr>
              <a:t>Адрес</a:t>
            </a:r>
            <a:r>
              <a:rPr lang="en-US" sz="2000" b="1" dirty="0">
                <a:solidFill>
                  <a:srgbClr val="008E9C"/>
                </a:solidFill>
                <a:latin typeface="Yellow Peas Bold"/>
              </a:rPr>
              <a:t>: 677000, </a:t>
            </a:r>
            <a:r>
              <a:rPr lang="en-US" sz="2000" b="1" dirty="0" err="1">
                <a:solidFill>
                  <a:srgbClr val="008E9C"/>
                </a:solidFill>
                <a:latin typeface="Yellow Peas Bold"/>
              </a:rPr>
              <a:t>Республика</a:t>
            </a:r>
            <a:r>
              <a:rPr lang="en-US" sz="2000" b="1" dirty="0">
                <a:solidFill>
                  <a:srgbClr val="008E9C"/>
                </a:solidFill>
                <a:latin typeface="Yellow Peas Bold"/>
              </a:rPr>
              <a:t> </a:t>
            </a:r>
            <a:r>
              <a:rPr lang="en-US" sz="2000" b="1" dirty="0" err="1">
                <a:solidFill>
                  <a:srgbClr val="008E9C"/>
                </a:solidFill>
                <a:latin typeface="Yellow Peas Bold"/>
              </a:rPr>
              <a:t>Саха</a:t>
            </a:r>
            <a:r>
              <a:rPr lang="en-US" sz="2000" b="1" dirty="0">
                <a:solidFill>
                  <a:srgbClr val="008E9C"/>
                </a:solidFill>
                <a:latin typeface="Yellow Peas Bold"/>
              </a:rPr>
              <a:t> (</a:t>
            </a:r>
            <a:r>
              <a:rPr lang="en-US" sz="2000" b="1" dirty="0" err="1">
                <a:solidFill>
                  <a:srgbClr val="008E9C"/>
                </a:solidFill>
                <a:latin typeface="Yellow Peas Bold"/>
              </a:rPr>
              <a:t>Якутия</a:t>
            </a:r>
            <a:r>
              <a:rPr lang="en-US" sz="2000" b="1" dirty="0">
                <a:solidFill>
                  <a:srgbClr val="008E9C"/>
                </a:solidFill>
                <a:latin typeface="Yellow Peas Bold"/>
              </a:rPr>
              <a:t>), </a:t>
            </a:r>
          </a:p>
          <a:p>
            <a:pPr algn="ctr">
              <a:lnSpc>
                <a:spcPts val="2799"/>
              </a:lnSpc>
              <a:spcBef>
                <a:spcPct val="0"/>
              </a:spcBef>
            </a:pPr>
            <a:r>
              <a:rPr lang="en-US" sz="2000" b="1" dirty="0" err="1">
                <a:solidFill>
                  <a:srgbClr val="008E9C"/>
                </a:solidFill>
                <a:latin typeface="Yellow Peas Bold"/>
              </a:rPr>
              <a:t>город</a:t>
            </a:r>
            <a:r>
              <a:rPr lang="en-US" sz="2000" b="1" dirty="0">
                <a:solidFill>
                  <a:srgbClr val="008E9C"/>
                </a:solidFill>
                <a:latin typeface="Yellow Peas Bold"/>
              </a:rPr>
              <a:t> </a:t>
            </a:r>
            <a:r>
              <a:rPr lang="en-US" sz="2000" b="1" dirty="0" err="1">
                <a:solidFill>
                  <a:srgbClr val="008E9C"/>
                </a:solidFill>
                <a:latin typeface="Yellow Peas Bold"/>
              </a:rPr>
              <a:t>Якутск</a:t>
            </a:r>
            <a:r>
              <a:rPr lang="en-US" sz="2000" b="1" dirty="0">
                <a:solidFill>
                  <a:srgbClr val="008E9C"/>
                </a:solidFill>
                <a:latin typeface="Yellow Peas Bold"/>
              </a:rPr>
              <a:t>, </a:t>
            </a:r>
            <a:r>
              <a:rPr lang="en-US" sz="2000" b="1" dirty="0" err="1">
                <a:solidFill>
                  <a:srgbClr val="008E9C"/>
                </a:solidFill>
                <a:latin typeface="Yellow Peas Bold"/>
              </a:rPr>
              <a:t>ул</a:t>
            </a:r>
            <a:r>
              <a:rPr lang="en-US" sz="2000" b="1" dirty="0">
                <a:solidFill>
                  <a:srgbClr val="008E9C"/>
                </a:solidFill>
                <a:latin typeface="Yellow Peas Bold"/>
              </a:rPr>
              <a:t>. </a:t>
            </a:r>
            <a:r>
              <a:rPr lang="en-US" sz="2000" b="1" dirty="0" err="1">
                <a:solidFill>
                  <a:srgbClr val="008E9C"/>
                </a:solidFill>
                <a:latin typeface="Yellow Peas Bold"/>
              </a:rPr>
              <a:t>Курашова</a:t>
            </a:r>
            <a:r>
              <a:rPr lang="en-US" sz="2000" b="1" dirty="0">
                <a:solidFill>
                  <a:srgbClr val="008E9C"/>
                </a:solidFill>
                <a:latin typeface="Yellow Peas Bold"/>
              </a:rPr>
              <a:t> 24, </a:t>
            </a:r>
            <a:endParaRPr lang="ru-RU" sz="2000" b="1" dirty="0">
              <a:solidFill>
                <a:srgbClr val="008E9C"/>
              </a:solidFill>
              <a:latin typeface="Yellow Peas Bold"/>
            </a:endParaRPr>
          </a:p>
          <a:p>
            <a:pPr algn="ctr">
              <a:lnSpc>
                <a:spcPts val="2799"/>
              </a:lnSpc>
              <a:spcBef>
                <a:spcPct val="0"/>
              </a:spcBef>
            </a:pPr>
            <a:r>
              <a:rPr lang="en-US" sz="2000" b="1" dirty="0" err="1">
                <a:solidFill>
                  <a:srgbClr val="008E9C"/>
                </a:solidFill>
                <a:latin typeface="Yellow Peas Bold"/>
              </a:rPr>
              <a:t>Офис</a:t>
            </a:r>
            <a:r>
              <a:rPr lang="en-US" sz="2000" b="1" dirty="0">
                <a:solidFill>
                  <a:srgbClr val="008E9C"/>
                </a:solidFill>
                <a:latin typeface="Yellow Peas Bold"/>
              </a:rPr>
              <a:t> 702-703</a:t>
            </a:r>
          </a:p>
        </p:txBody>
      </p:sp>
      <p:sp>
        <p:nvSpPr>
          <p:cNvPr id="6" name="TextBox 6"/>
          <p:cNvSpPr txBox="1"/>
          <p:nvPr/>
        </p:nvSpPr>
        <p:spPr>
          <a:xfrm>
            <a:off x="7780095" y="1747088"/>
            <a:ext cx="4402015" cy="95699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920"/>
              </a:lnSpc>
            </a:pPr>
            <a:r>
              <a:rPr lang="en-US" sz="2400" b="1" dirty="0" err="1">
                <a:solidFill>
                  <a:srgbClr val="D22C58"/>
                </a:solidFill>
                <a:latin typeface="Yellow Peas Bold"/>
              </a:rPr>
              <a:t>Электронная</a:t>
            </a:r>
            <a:r>
              <a:rPr lang="en-US" sz="2400" b="1" dirty="0">
                <a:solidFill>
                  <a:srgbClr val="D22C58"/>
                </a:solidFill>
                <a:latin typeface="Yellow Peas Bold"/>
              </a:rPr>
              <a:t> </a:t>
            </a:r>
            <a:r>
              <a:rPr lang="en-US" sz="2400" b="1" dirty="0" err="1">
                <a:solidFill>
                  <a:srgbClr val="D22C58"/>
                </a:solidFill>
                <a:latin typeface="Yellow Peas Bold"/>
              </a:rPr>
              <a:t>почта</a:t>
            </a:r>
            <a:r>
              <a:rPr lang="en-US" sz="2400" b="1" dirty="0">
                <a:solidFill>
                  <a:srgbClr val="D22C58"/>
                </a:solidFill>
                <a:latin typeface="Yellow Peas Bold"/>
              </a:rPr>
              <a:t>:</a:t>
            </a:r>
            <a:r>
              <a:rPr lang="en-US" sz="2400" b="1" dirty="0">
                <a:solidFill>
                  <a:srgbClr val="008E9C"/>
                </a:solidFill>
                <a:latin typeface="Yellow Peas Bold"/>
              </a:rPr>
              <a:t> </a:t>
            </a:r>
          </a:p>
          <a:p>
            <a:pPr algn="ctr">
              <a:lnSpc>
                <a:spcPts val="3920"/>
              </a:lnSpc>
              <a:spcBef>
                <a:spcPct val="0"/>
              </a:spcBef>
            </a:pPr>
            <a:r>
              <a:rPr lang="en-US" sz="2799" dirty="0">
                <a:solidFill>
                  <a:srgbClr val="008E9C"/>
                </a:solidFill>
                <a:latin typeface="Yellow Peas Bold"/>
              </a:rPr>
              <a:t>resursnko@gmail.com </a:t>
            </a:r>
          </a:p>
        </p:txBody>
      </p:sp>
      <p:sp>
        <p:nvSpPr>
          <p:cNvPr id="7" name="TextBox 7"/>
          <p:cNvSpPr txBox="1"/>
          <p:nvPr/>
        </p:nvSpPr>
        <p:spPr>
          <a:xfrm>
            <a:off x="7828849" y="3280737"/>
            <a:ext cx="4402015" cy="85946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546"/>
              </a:lnSpc>
            </a:pPr>
            <a:r>
              <a:rPr lang="en-US" sz="2533" b="1" dirty="0" err="1">
                <a:solidFill>
                  <a:srgbClr val="D22C58"/>
                </a:solidFill>
                <a:latin typeface="Yellow Peas Bold"/>
              </a:rPr>
              <a:t>Контактный</a:t>
            </a:r>
            <a:r>
              <a:rPr lang="en-US" sz="2533" b="1" dirty="0">
                <a:solidFill>
                  <a:srgbClr val="D22C58"/>
                </a:solidFill>
                <a:latin typeface="Yellow Peas Bold"/>
              </a:rPr>
              <a:t> </a:t>
            </a:r>
            <a:r>
              <a:rPr lang="en-US" sz="2533" b="1" dirty="0" err="1">
                <a:solidFill>
                  <a:srgbClr val="D22C58"/>
                </a:solidFill>
                <a:latin typeface="Yellow Peas Bold"/>
              </a:rPr>
              <a:t>телефон</a:t>
            </a:r>
            <a:r>
              <a:rPr lang="en-US" sz="2533" b="1" dirty="0">
                <a:solidFill>
                  <a:srgbClr val="D22C58"/>
                </a:solidFill>
                <a:latin typeface="Yellow Peas Bold"/>
              </a:rPr>
              <a:t>: </a:t>
            </a:r>
          </a:p>
          <a:p>
            <a:pPr algn="ctr">
              <a:lnSpc>
                <a:spcPts val="3546"/>
              </a:lnSpc>
              <a:spcBef>
                <a:spcPct val="0"/>
              </a:spcBef>
            </a:pPr>
            <a:r>
              <a:rPr lang="en-US" sz="2533" dirty="0">
                <a:solidFill>
                  <a:srgbClr val="008E9C"/>
                </a:solidFill>
                <a:latin typeface="Yellow Peas Bold"/>
              </a:rPr>
              <a:t>+79142701082</a:t>
            </a:r>
          </a:p>
        </p:txBody>
      </p:sp>
      <p:sp>
        <p:nvSpPr>
          <p:cNvPr id="8" name="TextBox 8"/>
          <p:cNvSpPr txBox="1"/>
          <p:nvPr/>
        </p:nvSpPr>
        <p:spPr>
          <a:xfrm>
            <a:off x="8102009" y="4675199"/>
            <a:ext cx="3404191" cy="41152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3577"/>
              </a:lnSpc>
              <a:spcBef>
                <a:spcPct val="0"/>
              </a:spcBef>
            </a:pPr>
            <a:r>
              <a:rPr lang="en-US" sz="2235" b="1" spc="223" dirty="0">
                <a:solidFill>
                  <a:srgbClr val="D22C58"/>
                </a:solidFill>
                <a:latin typeface="Raleway Bold"/>
              </a:rPr>
              <a:t>ERC-PORTAL.RU</a:t>
            </a:r>
          </a:p>
        </p:txBody>
      </p:sp>
      <p:sp>
        <p:nvSpPr>
          <p:cNvPr id="9" name="TextBox 9"/>
          <p:cNvSpPr txBox="1"/>
          <p:nvPr/>
        </p:nvSpPr>
        <p:spPr>
          <a:xfrm>
            <a:off x="8639353" y="5749104"/>
            <a:ext cx="2781006" cy="54040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239"/>
              </a:lnSpc>
            </a:pPr>
            <a:r>
              <a:rPr lang="en-US" sz="1600" dirty="0">
                <a:solidFill>
                  <a:srgbClr val="008E9C"/>
                </a:solidFill>
                <a:latin typeface="Yellow Peas"/>
              </a:rPr>
              <a:t>ЕДИНЫЙ РЕСУРСНЫЙ ЦЕНТР - 2022</a:t>
            </a:r>
          </a:p>
        </p:txBody>
      </p:sp>
      <p:sp>
        <p:nvSpPr>
          <p:cNvPr id="11" name="AutoShape 2" descr="blob:https://web.whatsapp.com/cbedb1c9-f730-4d90-87d8-32c0689f6bbb">
            <a:extLst>
              <a:ext uri="{FF2B5EF4-FFF2-40B4-BE49-F238E27FC236}">
                <a16:creationId xmlns:a16="http://schemas.microsoft.com/office/drawing/2014/main" id="{9F03014F-B4ED-4445-B3B6-C740EA3098B2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94400" y="3327400"/>
            <a:ext cx="203200" cy="203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60960" tIns="30480" rIns="60960" bIns="30480" numCol="1" anchor="t" anchorCtr="0" compatLnSpc="1">
            <a:prstTxWarp prst="textNoShape">
              <a:avLst/>
            </a:prstTxWarp>
          </a:bodyPr>
          <a:lstStyle/>
          <a:p>
            <a:endParaRPr lang="ru-RU" sz="1200"/>
          </a:p>
        </p:txBody>
      </p:sp>
      <p:pic>
        <p:nvPicPr>
          <p:cNvPr id="14" name="Рисунок 13">
            <a:extLst>
              <a:ext uri="{FF2B5EF4-FFF2-40B4-BE49-F238E27FC236}">
                <a16:creationId xmlns:a16="http://schemas.microsoft.com/office/drawing/2014/main" id="{03DD8E35-AA93-4ED7-AA08-B94C9A73601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010" y="2012950"/>
            <a:ext cx="2584449" cy="2584449"/>
          </a:xfrm>
          <a:prstGeom prst="rect">
            <a:avLst/>
          </a:prstGeom>
        </p:spPr>
      </p:pic>
      <p:pic>
        <p:nvPicPr>
          <p:cNvPr id="16" name="Рисунок 15">
            <a:extLst>
              <a:ext uri="{FF2B5EF4-FFF2-40B4-BE49-F238E27FC236}">
                <a16:creationId xmlns:a16="http://schemas.microsoft.com/office/drawing/2014/main" id="{991F07D5-87D7-4EAC-B335-18911A8F801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92993" y="2034454"/>
            <a:ext cx="2566035" cy="2566035"/>
          </a:xfrm>
          <a:prstGeom prst="rect">
            <a:avLst/>
          </a:prstGeom>
        </p:spPr>
      </p:pic>
      <p:pic>
        <p:nvPicPr>
          <p:cNvPr id="18" name="Рисунок 17">
            <a:extLst>
              <a:ext uri="{FF2B5EF4-FFF2-40B4-BE49-F238E27FC236}">
                <a16:creationId xmlns:a16="http://schemas.microsoft.com/office/drawing/2014/main" id="{01A7EB47-0FD0-4068-B76C-7F41D5FC9958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57817" y="2057401"/>
            <a:ext cx="2539999" cy="2539999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750</TotalTime>
  <Words>321</Words>
  <Application>Microsoft Office PowerPoint</Application>
  <PresentationFormat>Широкоэкранный</PresentationFormat>
  <Paragraphs>62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5" baseType="lpstr">
      <vt:lpstr>Arial</vt:lpstr>
      <vt:lpstr>Calibri</vt:lpstr>
      <vt:lpstr>Calibri Light</vt:lpstr>
      <vt:lpstr>Raleway Bold</vt:lpstr>
      <vt:lpstr>Yellow Peas</vt:lpstr>
      <vt:lpstr>Yellow Peas Bold</vt:lpstr>
      <vt:lpstr>Тема Office</vt:lpstr>
      <vt:lpstr>Опрос жителей г. Якутска  для выявления общественной активности населения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ЕРЦ</dc:creator>
  <cp:lastModifiedBy>ЕРЦ</cp:lastModifiedBy>
  <cp:revision>22</cp:revision>
  <cp:lastPrinted>2022-09-07T11:37:48Z</cp:lastPrinted>
  <dcterms:created xsi:type="dcterms:W3CDTF">2022-09-06T10:40:20Z</dcterms:created>
  <dcterms:modified xsi:type="dcterms:W3CDTF">2022-09-07T11:49:29Z</dcterms:modified>
</cp:coreProperties>
</file>