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9" r:id="rId4"/>
    <p:sldId id="286" r:id="rId5"/>
    <p:sldId id="287" r:id="rId6"/>
    <p:sldId id="280" r:id="rId7"/>
    <p:sldId id="278" r:id="rId8"/>
    <p:sldId id="263" r:id="rId9"/>
    <p:sldId id="258" r:id="rId10"/>
    <p:sldId id="259" r:id="rId11"/>
    <p:sldId id="260" r:id="rId12"/>
    <p:sldId id="261" r:id="rId13"/>
    <p:sldId id="274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/>
              <a:t>Количество НКО в регионах ДФО </a:t>
            </a:r>
          </a:p>
          <a:p>
            <a:pPr>
              <a:defRPr sz="1600"/>
            </a:pPr>
            <a:r>
              <a:rPr lang="ru-RU" sz="1600" dirty="0"/>
              <a:t>в 2022 г. (ед.)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0B38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Чукотский АО</c:v>
                </c:pt>
                <c:pt idx="1">
                  <c:v>Еврейская автономная область</c:v>
                </c:pt>
                <c:pt idx="2">
                  <c:v>Магаданская область</c:v>
                </c:pt>
                <c:pt idx="3">
                  <c:v>Амурская область</c:v>
                </c:pt>
                <c:pt idx="4">
                  <c:v>Забайкальский край</c:v>
                </c:pt>
                <c:pt idx="5">
                  <c:v>Камчатский край</c:v>
                </c:pt>
                <c:pt idx="6">
                  <c:v>Сахалинская область</c:v>
                </c:pt>
                <c:pt idx="7">
                  <c:v>Республика Бурятия</c:v>
                </c:pt>
                <c:pt idx="8">
                  <c:v>Хабаровский край</c:v>
                </c:pt>
                <c:pt idx="9">
                  <c:v>Республика Саха (Якутия)</c:v>
                </c:pt>
                <c:pt idx="10">
                  <c:v>Приморский край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192</c:v>
                </c:pt>
                <c:pt idx="1">
                  <c:v>292</c:v>
                </c:pt>
                <c:pt idx="2">
                  <c:v>365</c:v>
                </c:pt>
                <c:pt idx="3">
                  <c:v>934</c:v>
                </c:pt>
                <c:pt idx="4">
                  <c:v>1000</c:v>
                </c:pt>
                <c:pt idx="5">
                  <c:v>1039</c:v>
                </c:pt>
                <c:pt idx="6">
                  <c:v>1139</c:v>
                </c:pt>
                <c:pt idx="7">
                  <c:v>1493</c:v>
                </c:pt>
                <c:pt idx="8">
                  <c:v>2318</c:v>
                </c:pt>
                <c:pt idx="9">
                  <c:v>2352</c:v>
                </c:pt>
                <c:pt idx="10">
                  <c:v>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1-4A2A-B349-AEBFE490C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096015"/>
        <c:axId val="35089759"/>
      </c:barChart>
      <c:catAx>
        <c:axId val="118096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35089759"/>
        <c:crosses val="autoZero"/>
        <c:auto val="1"/>
        <c:lblAlgn val="ctr"/>
        <c:lblOffset val="100"/>
        <c:noMultiLvlLbl val="0"/>
      </c:catAx>
      <c:valAx>
        <c:axId val="35089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096015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prstGeom prst="rect">
      <a:avLst/>
    </a:prstGeom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b="1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Как Вы считаете, что нужно сделать, чтобы улучшить жизнь в городе (округе/пригороде)?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Повышение патриотизма горожан</c:v>
                </c:pt>
                <c:pt idx="1">
                  <c:v>Улучшение работы транспорта</c:v>
                </c:pt>
                <c:pt idx="2">
                  <c:v>Улучшение системы образования</c:v>
                </c:pt>
                <c:pt idx="3">
                  <c:v>Улучшение системы здравоохранения</c:v>
                </c:pt>
                <c:pt idx="4">
                  <c:v>Улучшение имиджа города, создание туристического продукта</c:v>
                </c:pt>
                <c:pt idx="5">
                  <c:v>Экологическое воспитание горожан</c:v>
                </c:pt>
                <c:pt idx="6">
                  <c:v>Санитарная отчистка города</c:v>
                </c:pt>
                <c:pt idx="7">
                  <c:v>Создание мест для отдыха и досуга</c:v>
                </c:pt>
                <c:pt idx="8">
                  <c:v>Улучшение состояния коммунальной и инженерной инфраструктуры</c:v>
                </c:pt>
                <c:pt idx="9">
                  <c:v>Ремонт дорог и тротуаров</c:v>
                </c:pt>
                <c:pt idx="10">
                  <c:v>Благоустройство и озеленение города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</c:v>
                </c:pt>
                <c:pt idx="1">
                  <c:v>22</c:v>
                </c:pt>
                <c:pt idx="2">
                  <c:v>27</c:v>
                </c:pt>
                <c:pt idx="3">
                  <c:v>36</c:v>
                </c:pt>
                <c:pt idx="4">
                  <c:v>41</c:v>
                </c:pt>
                <c:pt idx="5">
                  <c:v>41</c:v>
                </c:pt>
                <c:pt idx="6">
                  <c:v>51</c:v>
                </c:pt>
                <c:pt idx="7">
                  <c:v>56</c:v>
                </c:pt>
                <c:pt idx="8">
                  <c:v>59</c:v>
                </c:pt>
                <c:pt idx="9">
                  <c:v>81</c:v>
                </c:pt>
                <c:pt idx="1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9-4F14-9BFB-18FCD2EB7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4104640"/>
        <c:axId val="128344016"/>
      </c:barChart>
      <c:catAx>
        <c:axId val="210410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44016"/>
        <c:crosses val="autoZero"/>
        <c:auto val="1"/>
        <c:lblAlgn val="ctr"/>
        <c:lblOffset val="100"/>
        <c:noMultiLvlLbl val="0"/>
      </c:catAx>
      <c:valAx>
        <c:axId val="12834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410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От кого, по Вашему мнению, зависит благополучие г. Якутска?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 некоммерческих (общественных) организаций;</c:v>
                </c:pt>
                <c:pt idx="1">
                  <c:v>От малого и микробизнеса;</c:v>
                </c:pt>
                <c:pt idx="2">
                  <c:v>От крупных предприятий</c:v>
                </c:pt>
                <c:pt idx="3">
                  <c:v>Всех вышеперечисленных </c:v>
                </c:pt>
                <c:pt idx="4">
                  <c:v>От меня;</c:v>
                </c:pt>
                <c:pt idx="5">
                  <c:v>От федеральной власти;</c:v>
                </c:pt>
                <c:pt idx="6">
                  <c:v>Затрудняюсь ответить</c:v>
                </c:pt>
                <c:pt idx="7">
                  <c:v>От республиканской власти;</c:v>
                </c:pt>
                <c:pt idx="8">
                  <c:v>От местной (муниципальной власти);</c:v>
                </c:pt>
                <c:pt idx="9">
                  <c:v>От жителей города;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13</c:v>
                </c:pt>
                <c:pt idx="7">
                  <c:v>36</c:v>
                </c:pt>
                <c:pt idx="8">
                  <c:v>77</c:v>
                </c:pt>
                <c:pt idx="9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E-42BF-B396-63B8B4B8D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679184"/>
        <c:axId val="306169488"/>
      </c:barChart>
      <c:catAx>
        <c:axId val="13867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169488"/>
        <c:crosses val="autoZero"/>
        <c:auto val="1"/>
        <c:lblAlgn val="ctr"/>
        <c:lblOffset val="100"/>
        <c:noMultiLvlLbl val="0"/>
      </c:catAx>
      <c:valAx>
        <c:axId val="30616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67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Готовы ли вы лично принять участие в общественной жизни Вашего округа/пригорода?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0-4D3A-B92B-8F071CE2AE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0-4D3A-B92B-8F071CE2AE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0-4D3A-B92B-8F071CE2AE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Уже участвую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</c:v>
                </c:pt>
                <c:pt idx="1">
                  <c:v>28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30-4D3A-B92B-8F071CE2A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В каких мероприятиях и общественных проектах Вы готовы участвовать?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Реализация своей общественной инициативы;</c:v>
                </c:pt>
                <c:pt idx="2">
                  <c:v>В проектах туелбэ, ТОС (территориально общественные самоуправления), ТСЖ, инициативных групп;</c:v>
                </c:pt>
                <c:pt idx="3">
                  <c:v>Лекции, мастер-классы, тренинги;</c:v>
                </c:pt>
                <c:pt idx="4">
                  <c:v>В спортивных мероприятиях и мероприятиях ЗОЖ;</c:v>
                </c:pt>
                <c:pt idx="5">
                  <c:v>Добровольчество (волонтерство);</c:v>
                </c:pt>
                <c:pt idx="6">
                  <c:v>Благоустройство населенного пункта;</c:v>
                </c:pt>
                <c:pt idx="7">
                  <c:v>В досуговых мероприятиях (концерты,фестивали, выставки, кружки по интересам и т.д.);</c:v>
                </c:pt>
                <c:pt idx="8">
                  <c:v>Субботники, экологические акции;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</c:v>
                </c:pt>
                <c:pt idx="1">
                  <c:v>15</c:v>
                </c:pt>
                <c:pt idx="2">
                  <c:v>17</c:v>
                </c:pt>
                <c:pt idx="3">
                  <c:v>21</c:v>
                </c:pt>
                <c:pt idx="4">
                  <c:v>23</c:v>
                </c:pt>
                <c:pt idx="5">
                  <c:v>33</c:v>
                </c:pt>
                <c:pt idx="6">
                  <c:v>46</c:v>
                </c:pt>
                <c:pt idx="7">
                  <c:v>53</c:v>
                </c:pt>
                <c:pt idx="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E-44FA-BAC8-7F0206F63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4347760"/>
        <c:axId val="162030416"/>
      </c:barChart>
      <c:catAx>
        <c:axId val="210434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30416"/>
        <c:crosses val="autoZero"/>
        <c:auto val="1"/>
        <c:lblAlgn val="ctr"/>
        <c:lblOffset val="100"/>
        <c:noMultiLvlLbl val="0"/>
      </c:catAx>
      <c:valAx>
        <c:axId val="16203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434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Как вы считаете, есть ли необходимость в создании общественного пространства для жителей в вашем округе/пригороде?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56-4B8B-8418-C1E146721A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56-4B8B-8418-C1E146721A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6-4B8B-8418-C1E146721A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есть необходимость</c:v>
                </c:pt>
                <c:pt idx="1">
                  <c:v>Нет, нет необходимости</c:v>
                </c:pt>
                <c:pt idx="2">
                  <c:v>Уже создано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56-4B8B-8418-C1E146721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Количество некоммерческих организаций </a:t>
            </a:r>
          </a:p>
          <a:p>
            <a:pPr>
              <a:defRPr sz="1600"/>
            </a:pPr>
            <a:r>
              <a:rPr lang="ru-RU" sz="1600" dirty="0"/>
              <a:t>в Республике Саха (Якутия) 2017-2022 гг. (ед.)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2158</c:v>
                </c:pt>
                <c:pt idx="1">
                  <c:v>2128</c:v>
                </c:pt>
                <c:pt idx="2">
                  <c:v>2234</c:v>
                </c:pt>
                <c:pt idx="3">
                  <c:v>2247</c:v>
                </c:pt>
                <c:pt idx="4">
                  <c:v>2277</c:v>
                </c:pt>
                <c:pt idx="5">
                  <c:v>2352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D-4964-8B13-9B5908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5295"/>
        <c:axId val="35089343"/>
      </c:barChart>
      <c:catAx>
        <c:axId val="3362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089343"/>
        <c:crosses val="autoZero"/>
        <c:auto val="1"/>
        <c:lblAlgn val="ctr"/>
        <c:lblOffset val="100"/>
        <c:noMultiLvlLbl val="0"/>
      </c:catAx>
      <c:valAx>
        <c:axId val="35089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25295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prstGeom prst="rect">
      <a:avLst/>
    </a:prstGeom>
    <a:solidFill>
      <a:schemeClr val="bg1"/>
    </a:solidFill>
    <a:ln w="9525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ru-RU" sz="1200" dirty="0"/>
              <a:t>Количество местных сообществ в муниципальных образованиях, по данным органов МСУ (ед.)</a:t>
            </a:r>
          </a:p>
        </c:rich>
      </c:tx>
      <c:layout>
        <c:manualLayout>
          <c:xMode val="edge"/>
          <c:yMode val="edge"/>
          <c:x val="0.13624548073043383"/>
          <c:y val="1.1594202898550725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105924424895985"/>
          <c:y val="0.10471377172048754"/>
          <c:w val="0.73610744635866154"/>
          <c:h val="0.881613261503582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Лист1!$A$2:$A$37</c:f>
              <c:strCache>
                <c:ptCount val="36"/>
                <c:pt idx="0">
                  <c:v>Нижнеколымский</c:v>
                </c:pt>
                <c:pt idx="1">
                  <c:v>Усть-Майский</c:v>
                </c:pt>
                <c:pt idx="2">
                  <c:v>ГО "п. Жатай"</c:v>
                </c:pt>
                <c:pt idx="3">
                  <c:v>Аллаиховский</c:v>
                </c:pt>
                <c:pt idx="4">
                  <c:v>Верхнеколымский</c:v>
                </c:pt>
                <c:pt idx="5">
                  <c:v>Булунский</c:v>
                </c:pt>
                <c:pt idx="6">
                  <c:v>Абыйский</c:v>
                </c:pt>
                <c:pt idx="7">
                  <c:v>Эвено-Бытантайский</c:v>
                </c:pt>
                <c:pt idx="8">
                  <c:v>Оймяконский</c:v>
                </c:pt>
                <c:pt idx="9">
                  <c:v>Оленекский</c:v>
                </c:pt>
                <c:pt idx="10">
                  <c:v>Томпонский</c:v>
                </c:pt>
                <c:pt idx="11">
                  <c:v>Олекминский</c:v>
                </c:pt>
                <c:pt idx="12">
                  <c:v>Анабарский</c:v>
                </c:pt>
                <c:pt idx="13">
                  <c:v>Амгинский</c:v>
                </c:pt>
                <c:pt idx="14">
                  <c:v>Усть-Янский</c:v>
                </c:pt>
                <c:pt idx="15">
                  <c:v>Кобяйский</c:v>
                </c:pt>
                <c:pt idx="16">
                  <c:v>Момский</c:v>
                </c:pt>
                <c:pt idx="17">
                  <c:v>Жиганский</c:v>
                </c:pt>
                <c:pt idx="18">
                  <c:v>Среднеколымский</c:v>
                </c:pt>
                <c:pt idx="19">
                  <c:v>Нерюнгринский</c:v>
                </c:pt>
                <c:pt idx="20">
                  <c:v>Ленский</c:v>
                </c:pt>
                <c:pt idx="21">
                  <c:v>Мирнинский</c:v>
                </c:pt>
                <c:pt idx="22">
                  <c:v>Алданский</c:v>
                </c:pt>
                <c:pt idx="23">
                  <c:v>Усть-Алданский</c:v>
                </c:pt>
                <c:pt idx="24">
                  <c:v>Намский</c:v>
                </c:pt>
                <c:pt idx="25">
                  <c:v>Якутск</c:v>
                </c:pt>
                <c:pt idx="26">
                  <c:v>Горный </c:v>
                </c:pt>
                <c:pt idx="27">
                  <c:v>Верхоянский</c:v>
                </c:pt>
                <c:pt idx="28">
                  <c:v>Верхневилюйский</c:v>
                </c:pt>
                <c:pt idx="29">
                  <c:v>Мегино-Кангаласский</c:v>
                </c:pt>
                <c:pt idx="30">
                  <c:v>Чурапчинский</c:v>
                </c:pt>
                <c:pt idx="31">
                  <c:v>Вилюйский</c:v>
                </c:pt>
                <c:pt idx="32">
                  <c:v>Хангаласский</c:v>
                </c:pt>
                <c:pt idx="33">
                  <c:v>Сунтарский</c:v>
                </c:pt>
                <c:pt idx="34">
                  <c:v>Нюрбинский</c:v>
                </c:pt>
                <c:pt idx="35">
                  <c:v>Таттинский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19</c:v>
                </c:pt>
                <c:pt idx="12">
                  <c:v>21</c:v>
                </c:pt>
                <c:pt idx="13">
                  <c:v>28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36</c:v>
                </c:pt>
                <c:pt idx="18">
                  <c:v>42</c:v>
                </c:pt>
                <c:pt idx="19">
                  <c:v>43</c:v>
                </c:pt>
                <c:pt idx="20">
                  <c:v>47</c:v>
                </c:pt>
                <c:pt idx="21">
                  <c:v>58</c:v>
                </c:pt>
                <c:pt idx="22">
                  <c:v>60</c:v>
                </c:pt>
                <c:pt idx="23">
                  <c:v>83</c:v>
                </c:pt>
                <c:pt idx="24">
                  <c:v>87</c:v>
                </c:pt>
                <c:pt idx="25">
                  <c:v>99</c:v>
                </c:pt>
                <c:pt idx="26">
                  <c:v>110</c:v>
                </c:pt>
                <c:pt idx="27">
                  <c:v>113</c:v>
                </c:pt>
                <c:pt idx="28">
                  <c:v>117</c:v>
                </c:pt>
                <c:pt idx="29">
                  <c:v>133</c:v>
                </c:pt>
                <c:pt idx="30">
                  <c:v>165</c:v>
                </c:pt>
                <c:pt idx="31">
                  <c:v>167</c:v>
                </c:pt>
                <c:pt idx="32">
                  <c:v>175</c:v>
                </c:pt>
                <c:pt idx="33">
                  <c:v>178</c:v>
                </c:pt>
                <c:pt idx="34">
                  <c:v>197</c:v>
                </c:pt>
                <c:pt idx="35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2-4EE4-9921-2FB1C7AB1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189696"/>
        <c:axId val="1092878640"/>
      </c:barChart>
      <c:valAx>
        <c:axId val="109287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1189696"/>
        <c:crosses val="autoZero"/>
        <c:crossBetween val="between"/>
      </c:valAx>
      <c:catAx>
        <c:axId val="1251189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092878640"/>
        <c:crosses val="autoZero"/>
        <c:auto val="1"/>
        <c:lblAlgn val="ctr"/>
        <c:lblOffset val="100"/>
        <c:noMultiLvlLbl val="0"/>
      </c:cat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prstGeom prst="rect">
      <a:avLst/>
    </a:prstGeom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effectLst/>
              </a:rPr>
              <a:t>Виды деятельности местных сообщетсв ГО "г. Якутск"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377054734410144"/>
          <c:y val="0.11756698107702261"/>
          <c:w val="0.47622945265589856"/>
          <c:h val="0.854084108570267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Экология, охрана природы </c:v>
                </c:pt>
                <c:pt idx="1">
                  <c:v>Помощь школам дет.садам больницам и поликлиникам </c:v>
                </c:pt>
                <c:pt idx="2">
                  <c:v>Занятость самозанятость граждан </c:v>
                </c:pt>
                <c:pt idx="3">
                  <c:v>Другое</c:v>
                </c:pt>
                <c:pt idx="4">
                  <c:v>Физическая культура и спорт </c:v>
                </c:pt>
                <c:pt idx="5">
                  <c:v>Культурно-просветительская деятельность </c:v>
                </c:pt>
                <c:pt idx="6">
                  <c:v>Волонтерская деятельность </c:v>
                </c:pt>
                <c:pt idx="7">
                  <c:v>Благотворительность </c:v>
                </c:pt>
                <c:pt idx="8">
                  <c:v>Сохранение традиций истории и культуры </c:v>
                </c:pt>
                <c:pt idx="9">
                  <c:v>Социально-бытовые потребности </c:v>
                </c:pt>
                <c:pt idx="10">
                  <c:v>Контроль за уборкой территорий </c:v>
                </c:pt>
                <c:pt idx="11">
                  <c:v>Повышение безопастности жизни граждан </c:v>
                </c:pt>
                <c:pt idx="12">
                  <c:v>Внесение предложений в ОМС</c:v>
                </c:pt>
                <c:pt idx="13">
                  <c:v>Субботники и акции </c:v>
                </c:pt>
                <c:pt idx="14">
                  <c:v>Адресная помощь </c:v>
                </c:pt>
                <c:pt idx="15">
                  <c:v>ЗОЖ</c:v>
                </c:pt>
                <c:pt idx="16">
                  <c:v>Воспитание детей и молодежи </c:v>
                </c:pt>
                <c:pt idx="17">
                  <c:v>Благоустройство</c:v>
                </c:pt>
                <c:pt idx="18">
                  <c:v>Досуг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11</c:v>
                </c:pt>
                <c:pt idx="17">
                  <c:v>14</c:v>
                </c:pt>
                <c:pt idx="1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F-4A6C-8961-3AA0836C5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3133631"/>
        <c:axId val="1709278351"/>
      </c:barChart>
      <c:catAx>
        <c:axId val="187313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278351"/>
        <c:crosses val="autoZero"/>
        <c:auto val="1"/>
        <c:lblAlgn val="ctr"/>
        <c:lblOffset val="100"/>
        <c:noMultiLvlLbl val="0"/>
      </c:catAx>
      <c:valAx>
        <c:axId val="1709278351"/>
        <c:scaling>
          <c:orientation val="minMax"/>
          <c:max val="1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87313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effectLst/>
              </a:rPr>
              <a:t>Потребность в ресурсах (%)</a:t>
            </a:r>
            <a:endParaRPr lang="ru-RU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Материальные ресурсы </c:v>
                </c:pt>
                <c:pt idx="1">
                  <c:v>Административные ресурсы </c:v>
                </c:pt>
                <c:pt idx="2">
                  <c:v>Информационные ресурсы </c:v>
                </c:pt>
                <c:pt idx="3">
                  <c:v>Другое </c:v>
                </c:pt>
                <c:pt idx="4">
                  <c:v>Человеческие ресурсы </c:v>
                </c:pt>
                <c:pt idx="5">
                  <c:v>Финансовые ресурсы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  <c:pt idx="4">
                  <c:v>21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4-4B07-AFE8-78C680823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4114767"/>
        <c:axId val="1868045407"/>
      </c:barChart>
      <c:catAx>
        <c:axId val="244114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045407"/>
        <c:crosses val="autoZero"/>
        <c:auto val="1"/>
        <c:lblAlgn val="ctr"/>
        <c:lblOffset val="100"/>
        <c:noMultiLvlLbl val="0"/>
      </c:catAx>
      <c:valAx>
        <c:axId val="18680454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11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Возрастной состав респондентов (чел.)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18-35 лет</c:v>
                </c:pt>
                <c:pt idx="1">
                  <c:v>36-45 лет</c:v>
                </c:pt>
                <c:pt idx="2">
                  <c:v>46-60 лет</c:v>
                </c:pt>
                <c:pt idx="3">
                  <c:v>60+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68</c:v>
                </c:pt>
                <c:pt idx="2">
                  <c:v>64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E-4A48-9791-D526313BD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4098240"/>
        <c:axId val="306177808"/>
      </c:barChart>
      <c:catAx>
        <c:axId val="21040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177808"/>
        <c:crosses val="autoZero"/>
        <c:auto val="1"/>
        <c:lblAlgn val="ctr"/>
        <c:lblOffset val="100"/>
        <c:noMultiLvlLbl val="0"/>
      </c:catAx>
      <c:valAx>
        <c:axId val="306177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409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Укажите сколько лет Вы проживаете в Якутске?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5-15 лет</c:v>
                </c:pt>
                <c:pt idx="2">
                  <c:v>15-25 лет</c:v>
                </c:pt>
                <c:pt idx="3">
                  <c:v>Более 25 лет</c:v>
                </c:pt>
                <c:pt idx="4">
                  <c:v>Всю жизнь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42</c:v>
                </c:pt>
                <c:pt idx="2">
                  <c:v>33</c:v>
                </c:pt>
                <c:pt idx="3">
                  <c:v>48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2-4637-8235-18004E378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69840"/>
        <c:axId val="306189872"/>
      </c:barChart>
      <c:catAx>
        <c:axId val="1690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189872"/>
        <c:crosses val="autoZero"/>
        <c:auto val="1"/>
        <c:lblAlgn val="ctr"/>
        <c:lblOffset val="100"/>
        <c:noMultiLvlLbl val="0"/>
      </c:catAx>
      <c:valAx>
        <c:axId val="306189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В каком округе/прирогоде Вы проживаете в настоящее время?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Табага</c:v>
                </c:pt>
                <c:pt idx="1">
                  <c:v>Маган</c:v>
                </c:pt>
                <c:pt idx="2">
                  <c:v>Пригородный</c:v>
                </c:pt>
                <c:pt idx="3">
                  <c:v>Хатассы</c:v>
                </c:pt>
                <c:pt idx="4">
                  <c:v>Промышленный округ</c:v>
                </c:pt>
                <c:pt idx="5">
                  <c:v>Гагаринский округ</c:v>
                </c:pt>
                <c:pt idx="6">
                  <c:v>Марха</c:v>
                </c:pt>
                <c:pt idx="7">
                  <c:v>Губинский округ</c:v>
                </c:pt>
                <c:pt idx="8">
                  <c:v>Сайсарский округ</c:v>
                </c:pt>
                <c:pt idx="9">
                  <c:v>Октябрьский округ</c:v>
                </c:pt>
                <c:pt idx="10">
                  <c:v>Центральный округ</c:v>
                </c:pt>
                <c:pt idx="11">
                  <c:v>Строительный округ</c:v>
                </c:pt>
                <c:pt idx="12">
                  <c:v>Автодорожный округ</c:v>
                </c:pt>
                <c:pt idx="13">
                  <c:v>Тулагино-Кильдямцы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15</c:v>
                </c:pt>
                <c:pt idx="8">
                  <c:v>16</c:v>
                </c:pt>
                <c:pt idx="9">
                  <c:v>23</c:v>
                </c:pt>
                <c:pt idx="10">
                  <c:v>23</c:v>
                </c:pt>
                <c:pt idx="11">
                  <c:v>24</c:v>
                </c:pt>
                <c:pt idx="12">
                  <c:v>47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8-4FEF-A5C6-CEC6D3139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4410560"/>
        <c:axId val="306207760"/>
      </c:barChart>
      <c:catAx>
        <c:axId val="210441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07760"/>
        <c:crosses val="autoZero"/>
        <c:auto val="1"/>
        <c:lblAlgn val="ctr"/>
        <c:lblOffset val="100"/>
        <c:noMultiLvlLbl val="0"/>
      </c:catAx>
      <c:valAx>
        <c:axId val="306207760"/>
        <c:scaling>
          <c:orientation val="minMax"/>
          <c:max val="52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210441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Как Вы относитесь к г. </a:t>
            </a:r>
            <a:r>
              <a:rPr lang="ru-RU" sz="1600" b="1" dirty="0"/>
              <a:t>Якутску?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8-4BAD-98D5-AF1C87E6CC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08-4BAD-98D5-AF1C87E6CC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08-4BAD-98D5-AF1C87E6CC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08-4BAD-98D5-AF1C87E6CC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08-4BAD-98D5-AF1C87E6C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я люблю свой город</c:v>
                </c:pt>
                <c:pt idx="1">
                  <c:v>мне нравится мой город </c:v>
                </c:pt>
                <c:pt idx="2">
                  <c:v>безразлично</c:v>
                </c:pt>
                <c:pt idx="3">
                  <c:v>мне не нравится мой город 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</c:v>
                </c:pt>
                <c:pt idx="1">
                  <c:v>81</c:v>
                </c:pt>
                <c:pt idx="2">
                  <c:v>2</c:v>
                </c:pt>
                <c:pt idx="3">
                  <c:v>14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08-4BAD-98D5-AF1C87E6C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9385-FDB5-4BB3-904F-479B8677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433107-BECD-45C3-89BB-30F82A3E1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76EEB8-A6F2-45E0-8033-4C1BEDD4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67CB4-84E6-4A51-8949-AB22D5B3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CDAD-32BF-4F86-9542-9D029608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2F65D-2746-491C-800D-F07D9425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4F2338-26BD-45A8-88C2-0614E6CD9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E8768-A9A8-4EC3-9E09-647A12A3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B676F-1406-41E3-92F5-06287279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457AC-E8E0-45A0-AC87-0BFBB3D7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2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9DE6B4-B0DC-4AC0-889A-569A2FCB8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9DA79D-AD04-45CE-BE47-22F40F417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A0A81-5EAB-4CD7-9CA0-2C8388E9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42F9D-5F72-4E2F-AE40-E8A57B45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92F0F-35A2-49F3-97EB-274BA5E5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317C6-B55E-4D8F-B581-EDA0C92A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30818-6DB3-42FB-AA24-8E9E67D0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9BBFB-7DE3-4848-B413-06EDE598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8E375-C6A1-4548-A027-E3B8D4A9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5B8D9-9BAB-4A69-BB3E-0A35D018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1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5477E-99E2-4175-B219-964FABF1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DD058-EB66-4BA8-901A-670E9607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37355-702D-4F29-9217-E0CB0CF6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41957-755A-40E0-8A06-7E134720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1185C-8788-4AEA-B9B4-23A3E542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1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13AA-E08A-4787-A74C-ADC05B46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BEE8F-E2E6-448B-9721-C8674BE7F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F730F0-0062-45B8-86B5-F272F4E76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518E3C-DA6A-4E14-A86A-7B9182DB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5A3B5-4BA4-43E1-8531-E922A65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46FA1-EC29-4DD9-843D-1AB808DF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83B6C-26C3-40EA-AC1A-75B781C5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19C28-F7E7-472B-8688-E896A843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AEEC7-534F-4297-9FC6-1A5D8D466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DE044D-9A6A-4115-A7C3-0F6705A9B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23896E-770B-4670-83D0-8E74717F4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3514CA-0EE4-444A-AF00-026D8BE5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A424F1-9153-4014-B265-DFE404AA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73183D-AD9F-4909-A972-E9FD11CA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2851-3055-4D01-87AE-918AA3D1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C596BA-48BF-463C-964C-CF8E3DB5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0C7A-DE9C-4BCA-ABB8-1B1F18B3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8DE125-8437-451D-AF65-E99CF203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8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0CB35D-D512-4DEA-877F-AC2E1370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5CAE86-75EC-4369-A288-0B0ADB98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FEC2CB-83C4-49B0-ACC0-63E53D6A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8E8F4-8C31-4A82-B074-673F1282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39B3F-3979-438D-A59D-B76DF6FF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46C9D2-D233-4E65-BC91-0033DFABD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8E8C-24E7-40FC-A3B5-504EACEF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3D3A4-2B20-4E39-B8A9-6C302366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18926-676B-4305-B990-F868F93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89CAA-6999-4784-9F65-AE2A3F0A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D71E4F-B4D1-44D2-AC89-D58201A93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6861A-9A1A-45CF-9DB5-3A2AD183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0C1F23-8227-41D4-A063-8A9F0B6B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42569-A9A6-4690-B0EA-D8939121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9C464-7452-438F-8F44-117E8753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1BA0A-9488-4E27-8ED0-0E2970A7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FA0121-CE44-46CF-8DDF-3A596781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8811F-F13A-4AE6-8F8D-AC2C90BFB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E0D4-7B52-454C-89BA-497C89C86C9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12DBB-E712-41D5-A41C-861962623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31F00-1D04-4579-94CE-6A6C40BEE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0B76-F012-4237-8FA3-3C9B5C7F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fif"/><Relationship Id="rId4" Type="http://schemas.openxmlformats.org/officeDocument/2006/relationships/image" Target="../media/image40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sv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341F1-5F31-454E-AD55-D3C9C595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691" y="2656539"/>
            <a:ext cx="6946605" cy="251451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Якутск – город идей и возможностей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для каждого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br>
              <a:rPr lang="ru-RU" sz="4400" b="1" dirty="0">
                <a:solidFill>
                  <a:srgbClr val="002060"/>
                </a:solidFill>
                <a:latin typeface="+mn-lt"/>
              </a:rPr>
            </a:br>
            <a:r>
              <a:rPr lang="ru-RU" sz="4400" b="1" dirty="0">
                <a:solidFill>
                  <a:srgbClr val="002060"/>
                </a:solidFill>
                <a:latin typeface="+mn-lt"/>
              </a:rPr>
              <a:t>ОБЩЕСТВЕННЫЙ </a:t>
            </a:r>
            <a:br>
              <a:rPr lang="ru-RU" sz="4400" b="1" dirty="0">
                <a:solidFill>
                  <a:srgbClr val="002060"/>
                </a:solidFill>
                <a:latin typeface="+mn-lt"/>
              </a:rPr>
            </a:br>
            <a:r>
              <a:rPr lang="ru-RU" sz="4400" b="1" dirty="0">
                <a:solidFill>
                  <a:srgbClr val="002060"/>
                </a:solidFill>
                <a:latin typeface="+mn-lt"/>
              </a:rPr>
              <a:t>ПОТЕНЦИАЛ ЖИТЕЛЕЙ </a:t>
            </a:r>
            <a:br>
              <a:rPr lang="ru-RU" sz="4400" b="1" dirty="0">
                <a:solidFill>
                  <a:srgbClr val="002060"/>
                </a:solidFill>
                <a:latin typeface="+mn-lt"/>
              </a:rPr>
            </a:br>
            <a:r>
              <a:rPr lang="ru-RU" sz="4400" b="1" dirty="0">
                <a:solidFill>
                  <a:srgbClr val="002060"/>
                </a:solidFill>
                <a:latin typeface="+mn-lt"/>
              </a:rPr>
              <a:t>г. ЯКУТСКА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A9B07-4E7B-4CAF-8743-631A67A9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166" y="351101"/>
            <a:ext cx="4145639" cy="61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F3FC2-3CAF-42AF-9782-66D153194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16832" r="37919" b="7353"/>
          <a:stretch/>
        </p:blipFill>
        <p:spPr>
          <a:xfrm>
            <a:off x="5317337" y="161244"/>
            <a:ext cx="1173445" cy="1805779"/>
          </a:xfrm>
          <a:prstGeom prst="rect">
            <a:avLst/>
          </a:prstGeom>
        </p:spPr>
      </p:pic>
      <p:pic>
        <p:nvPicPr>
          <p:cNvPr id="7" name="Picture 4" descr="https://upload.wikimedia.org/wikipedia/commons/thumb/d/d6/%D0%9E%D1%81%D1%83%D0%BE%D1%85%D0%B0%D0%B9.jpg/1280px-%D0%9E%D1%81%D1%83%D0%BE%D1%85%D0%B0%D0%B9.jpg">
            <a:extLst>
              <a:ext uri="{FF2B5EF4-FFF2-40B4-BE49-F238E27FC236}">
                <a16:creationId xmlns:a16="http://schemas.microsoft.com/office/drawing/2014/main" id="{40B7ED8F-3F8E-479B-A0DD-9DBC8AF5A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r="30464"/>
          <a:stretch/>
        </p:blipFill>
        <p:spPr bwMode="auto">
          <a:xfrm>
            <a:off x="0" y="0"/>
            <a:ext cx="4167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0486E2-90A7-4E93-8D8C-AAE0B3DA992E}"/>
              </a:ext>
            </a:extLst>
          </p:cNvPr>
          <p:cNvSpPr/>
          <p:nvPr/>
        </p:nvSpPr>
        <p:spPr>
          <a:xfrm>
            <a:off x="5092994" y="5860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Вешникова</a:t>
            </a:r>
            <a:r>
              <a:rPr lang="ru-RU" b="1" dirty="0">
                <a:solidFill>
                  <a:srgbClr val="002060"/>
                </a:solidFill>
              </a:rPr>
              <a:t> Ольга Анатольевна – Генеральный директор НО (фонд) «Единый ресурсный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58510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62EA3F6-1265-4538-91B8-91EA7915D976}"/>
              </a:ext>
            </a:extLst>
          </p:cNvPr>
          <p:cNvGraphicFramePr/>
          <p:nvPr>
            <p:extLst/>
          </p:nvPr>
        </p:nvGraphicFramePr>
        <p:xfrm>
          <a:off x="1268266" y="510640"/>
          <a:ext cx="5486400" cy="567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6DE3D22-24C9-4619-AE3D-1C8B9D109824}"/>
              </a:ext>
            </a:extLst>
          </p:cNvPr>
          <p:cNvGraphicFramePr/>
          <p:nvPr>
            <p:extLst/>
          </p:nvPr>
        </p:nvGraphicFramePr>
        <p:xfrm>
          <a:off x="6333507" y="510640"/>
          <a:ext cx="5486400" cy="547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AC9E7481-16EF-4C62-9CF2-D869E4E20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-977048" y="1335223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9FEBEBE1-F630-4D06-B53F-EBABED389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-977048" y="4571584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Знак одобрения">
            <a:extLst>
              <a:ext uri="{FF2B5EF4-FFF2-40B4-BE49-F238E27FC236}">
                <a16:creationId xmlns:a16="http://schemas.microsoft.com/office/drawing/2014/main" id="{979AAA84-C8C4-4F0B-85E0-E9AF218A5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8930" y="32395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C9A2856-3B38-46A2-98EA-5B1A8B4089DC}"/>
              </a:ext>
            </a:extLst>
          </p:cNvPr>
          <p:cNvGraphicFramePr/>
          <p:nvPr>
            <p:extLst/>
          </p:nvPr>
        </p:nvGraphicFramePr>
        <p:xfrm>
          <a:off x="470069" y="557728"/>
          <a:ext cx="54864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3B19315-2F4B-4D67-8B25-84625D4DABC6}"/>
              </a:ext>
            </a:extLst>
          </p:cNvPr>
          <p:cNvGraphicFramePr/>
          <p:nvPr>
            <p:extLst/>
          </p:nvPr>
        </p:nvGraphicFramePr>
        <p:xfrm>
          <a:off x="5778339" y="557727"/>
          <a:ext cx="54864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2E9240E9-C378-4697-97BC-E1A773AFD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10122155" y="1335223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56478948-3ED4-440C-96A7-9B916EA6E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10122154" y="4571585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нак одобрения">
            <a:extLst>
              <a:ext uri="{FF2B5EF4-FFF2-40B4-BE49-F238E27FC236}">
                <a16:creationId xmlns:a16="http://schemas.microsoft.com/office/drawing/2014/main" id="{A7B6E60A-3D6D-4AF0-AE49-2E3B78C4F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9470" y="36416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117929-5792-4165-B7E4-35DE443424D5}"/>
              </a:ext>
            </a:extLst>
          </p:cNvPr>
          <p:cNvSpPr/>
          <p:nvPr/>
        </p:nvSpPr>
        <p:spPr>
          <a:xfrm>
            <a:off x="3025634" y="693722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Самым красивым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E02EA4-CA40-4641-8241-77ECC32AF620}"/>
              </a:ext>
            </a:extLst>
          </p:cNvPr>
          <p:cNvSpPr/>
          <p:nvPr/>
        </p:nvSpPr>
        <p:spPr>
          <a:xfrm>
            <a:off x="6805040" y="1116082"/>
            <a:ext cx="3850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Чистый, развитый, светлый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21366B-D7F7-4B63-BFCB-80A3EA42826A}"/>
              </a:ext>
            </a:extLst>
          </p:cNvPr>
          <p:cNvSpPr/>
          <p:nvPr/>
        </p:nvSpPr>
        <p:spPr>
          <a:xfrm>
            <a:off x="43083" y="1505645"/>
            <a:ext cx="42013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66"/>
                </a:solidFill>
              </a:rPr>
              <a:t>Экологически чистым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089C3C-DAA0-4EB6-86AF-4DECCC69C4E8}"/>
              </a:ext>
            </a:extLst>
          </p:cNvPr>
          <p:cNvSpPr/>
          <p:nvPr/>
        </p:nvSpPr>
        <p:spPr>
          <a:xfrm>
            <a:off x="5846980" y="199992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9900"/>
                </a:solidFill>
              </a:rPr>
              <a:t>Центром экономического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3A0880-888B-4F3B-A141-EEAB72420E42}"/>
              </a:ext>
            </a:extLst>
          </p:cNvPr>
          <p:cNvSpPr/>
          <p:nvPr/>
        </p:nvSpPr>
        <p:spPr>
          <a:xfrm>
            <a:off x="1978154" y="344921"/>
            <a:ext cx="16255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>
                <a:solidFill>
                  <a:srgbClr val="660066"/>
                </a:solidFill>
              </a:rPr>
              <a:t>Комфортным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AEA9A0-5BD7-4E60-81CA-37DB0F19F4FE}"/>
              </a:ext>
            </a:extLst>
          </p:cNvPr>
          <p:cNvSpPr/>
          <p:nvPr/>
        </p:nvSpPr>
        <p:spPr>
          <a:xfrm>
            <a:off x="1284856" y="2000150"/>
            <a:ext cx="500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C0099"/>
                </a:solidFill>
              </a:rPr>
              <a:t>Современным, развитым, культурным городом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AE15BF-59BD-482C-B340-A912FE2A4ED0}"/>
              </a:ext>
            </a:extLst>
          </p:cNvPr>
          <p:cNvSpPr/>
          <p:nvPr/>
        </p:nvSpPr>
        <p:spPr>
          <a:xfrm>
            <a:off x="792722" y="5677369"/>
            <a:ext cx="17219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660066"/>
                </a:solidFill>
              </a:rPr>
              <a:t>Безопасным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F3CF06-934C-4EA8-A7A0-1C91F3655E54}"/>
              </a:ext>
            </a:extLst>
          </p:cNvPr>
          <p:cNvSpPr/>
          <p:nvPr/>
        </p:nvSpPr>
        <p:spPr>
          <a:xfrm>
            <a:off x="959186" y="4736012"/>
            <a:ext cx="5617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Много интересных парков, музеев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D33C9E-317F-434B-8031-73BC7FEEEAC8}"/>
              </a:ext>
            </a:extLst>
          </p:cNvPr>
          <p:cNvSpPr/>
          <p:nvPr/>
        </p:nvSpPr>
        <p:spPr>
          <a:xfrm>
            <a:off x="9258731" y="3908773"/>
            <a:ext cx="223740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>
                <a:solidFill>
                  <a:srgbClr val="660066"/>
                </a:solidFill>
              </a:rPr>
              <a:t>Процветающим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271594-3420-49E6-95A9-72BD1E950DA9}"/>
              </a:ext>
            </a:extLst>
          </p:cNvPr>
          <p:cNvSpPr/>
          <p:nvPr/>
        </p:nvSpPr>
        <p:spPr>
          <a:xfrm>
            <a:off x="53969" y="2363291"/>
            <a:ext cx="8168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99FF"/>
                </a:solidFill>
              </a:rPr>
              <a:t>Повернутым лицом к человеку труда, молодёжи, старикам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7BC115-14D8-4F2A-A189-7665A35834EB}"/>
              </a:ext>
            </a:extLst>
          </p:cNvPr>
          <p:cNvSpPr/>
          <p:nvPr/>
        </p:nvSpPr>
        <p:spPr>
          <a:xfrm>
            <a:off x="2926308" y="5629145"/>
            <a:ext cx="79986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C00000"/>
                </a:solidFill>
              </a:rPr>
              <a:t> С хорошими дорогами, велодорожками, тротуарами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6BCF188-B426-488B-AC04-2963B9121110}"/>
              </a:ext>
            </a:extLst>
          </p:cNvPr>
          <p:cNvSpPr/>
          <p:nvPr/>
        </p:nvSpPr>
        <p:spPr>
          <a:xfrm>
            <a:off x="1658123" y="3281806"/>
            <a:ext cx="6467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Местом, из которого не хочется уезжать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864965-6E0E-46A8-A7EB-DF3FA7C53686}"/>
              </a:ext>
            </a:extLst>
          </p:cNvPr>
          <p:cNvSpPr/>
          <p:nvPr/>
        </p:nvSpPr>
        <p:spPr>
          <a:xfrm>
            <a:off x="575419" y="3857747"/>
            <a:ext cx="387849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>
                <a:solidFill>
                  <a:srgbClr val="660066"/>
                </a:solidFill>
              </a:rPr>
              <a:t>Как Сингапур или Дубай на Севере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5DE745-AEA3-438B-8824-CB98C6336881}"/>
              </a:ext>
            </a:extLst>
          </p:cNvPr>
          <p:cNvSpPr/>
          <p:nvPr/>
        </p:nvSpPr>
        <p:spPr>
          <a:xfrm>
            <a:off x="5885125" y="698049"/>
            <a:ext cx="3523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Утопающим в зелени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BCA936A-D854-4D0C-9AB0-D04A8A6B5663}"/>
              </a:ext>
            </a:extLst>
          </p:cNvPr>
          <p:cNvSpPr/>
          <p:nvPr/>
        </p:nvSpPr>
        <p:spPr>
          <a:xfrm>
            <a:off x="7615253" y="2879582"/>
            <a:ext cx="16025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FF0066"/>
                </a:solidFill>
              </a:rPr>
              <a:t>Цветущий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21357A7-4147-4BAC-A03A-BDAD92A956A4}"/>
              </a:ext>
            </a:extLst>
          </p:cNvPr>
          <p:cNvSpPr/>
          <p:nvPr/>
        </p:nvSpPr>
        <p:spPr>
          <a:xfrm>
            <a:off x="7974686" y="3968786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Ярким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FC8E41-ABB5-4EFC-A751-4C1627A29174}"/>
              </a:ext>
            </a:extLst>
          </p:cNvPr>
          <p:cNvSpPr/>
          <p:nvPr/>
        </p:nvSpPr>
        <p:spPr>
          <a:xfrm>
            <a:off x="8427798" y="3358538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Перспективным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5A4856-6667-49D5-998F-381B8A5EA872}"/>
              </a:ext>
            </a:extLst>
          </p:cNvPr>
          <p:cNvSpPr/>
          <p:nvPr/>
        </p:nvSpPr>
        <p:spPr>
          <a:xfrm>
            <a:off x="6553498" y="6143026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Инновационным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8C2A67C-DFF6-48C5-9AF5-ED8DE0458F5C}"/>
              </a:ext>
            </a:extLst>
          </p:cNvPr>
          <p:cNvSpPr/>
          <p:nvPr/>
        </p:nvSpPr>
        <p:spPr>
          <a:xfrm>
            <a:off x="4025990" y="4313378"/>
            <a:ext cx="7333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99"/>
                </a:solidFill>
              </a:rPr>
              <a:t>Развитым центром на Дальнем Востоке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AB4F95-E764-4A76-AA46-0FE89AE9057A}"/>
              </a:ext>
            </a:extLst>
          </p:cNvPr>
          <p:cNvSpPr/>
          <p:nvPr/>
        </p:nvSpPr>
        <p:spPr>
          <a:xfrm>
            <a:off x="8518234" y="2437238"/>
            <a:ext cx="102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Тихим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4D18DA-48FB-452B-B0DF-04D30EBE04CC}"/>
              </a:ext>
            </a:extLst>
          </p:cNvPr>
          <p:cNvSpPr/>
          <p:nvPr/>
        </p:nvSpPr>
        <p:spPr>
          <a:xfrm>
            <a:off x="712775" y="583633"/>
            <a:ext cx="203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Спокойным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F94146-60F6-419E-BCC9-001E237F29E5}"/>
              </a:ext>
            </a:extLst>
          </p:cNvPr>
          <p:cNvSpPr/>
          <p:nvPr/>
        </p:nvSpPr>
        <p:spPr>
          <a:xfrm>
            <a:off x="354732" y="4331719"/>
            <a:ext cx="3286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Меккой для туристов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88AF8EC-67E9-446C-A90A-00EE052D8E42}"/>
              </a:ext>
            </a:extLst>
          </p:cNvPr>
          <p:cNvSpPr/>
          <p:nvPr/>
        </p:nvSpPr>
        <p:spPr>
          <a:xfrm>
            <a:off x="409224" y="1000176"/>
            <a:ext cx="466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С чистой питьевой водой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3E3C206-BD7C-4FB8-A569-14D0F00932C4}"/>
              </a:ext>
            </a:extLst>
          </p:cNvPr>
          <p:cNvSpPr/>
          <p:nvPr/>
        </p:nvSpPr>
        <p:spPr>
          <a:xfrm>
            <a:off x="7027646" y="5209246"/>
            <a:ext cx="453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благоустроенным пригородом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410AA2E-EEE0-4F7A-944A-415DE207B158}"/>
              </a:ext>
            </a:extLst>
          </p:cNvPr>
          <p:cNvSpPr/>
          <p:nvPr/>
        </p:nvSpPr>
        <p:spPr>
          <a:xfrm>
            <a:off x="7607816" y="285419"/>
            <a:ext cx="20205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Креативным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8F20F65-F431-476E-8208-421E49A6E26F}"/>
              </a:ext>
            </a:extLst>
          </p:cNvPr>
          <p:cNvSpPr/>
          <p:nvPr/>
        </p:nvSpPr>
        <p:spPr>
          <a:xfrm>
            <a:off x="234473" y="2862062"/>
            <a:ext cx="71072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 Большой многонациональный дружный город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1930DD1-2C8B-419E-9A2F-9EAB4314BCA7}"/>
              </a:ext>
            </a:extLst>
          </p:cNvPr>
          <p:cNvSpPr/>
          <p:nvPr/>
        </p:nvSpPr>
        <p:spPr>
          <a:xfrm>
            <a:off x="4668185" y="3756454"/>
            <a:ext cx="3024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Якутск наш дом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F8F5E00-4D78-4942-90CF-E438C74E751A}"/>
              </a:ext>
            </a:extLst>
          </p:cNvPr>
          <p:cNvSpPr/>
          <p:nvPr/>
        </p:nvSpPr>
        <p:spPr>
          <a:xfrm>
            <a:off x="9960802" y="2460838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</a:rPr>
              <a:t>Динамичным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855833C-5826-4CB7-8BB0-72D7B1F12953}"/>
              </a:ext>
            </a:extLst>
          </p:cNvPr>
          <p:cNvSpPr/>
          <p:nvPr/>
        </p:nvSpPr>
        <p:spPr>
          <a:xfrm>
            <a:off x="536839" y="6136065"/>
            <a:ext cx="50540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FF0066"/>
                </a:solidFill>
              </a:rPr>
              <a:t>Современным для учёбы и работы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C6F6B2-4FEA-41FA-B26C-914EEB75DA10}"/>
              </a:ext>
            </a:extLst>
          </p:cNvPr>
          <p:cNvSpPr/>
          <p:nvPr/>
        </p:nvSpPr>
        <p:spPr>
          <a:xfrm>
            <a:off x="4668185" y="1559231"/>
            <a:ext cx="70509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Много различных мест отдыха для семьи, молодежи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BE2A649-7CAC-4D0E-97DB-28CCF181F82B}"/>
              </a:ext>
            </a:extLst>
          </p:cNvPr>
          <p:cNvSpPr/>
          <p:nvPr/>
        </p:nvSpPr>
        <p:spPr>
          <a:xfrm>
            <a:off x="234473" y="5277259"/>
            <a:ext cx="6848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Скамейки для отдыха на набережной, центральных улицах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D94431F-5628-4622-BBA3-48DEDFB60024}"/>
              </a:ext>
            </a:extLst>
          </p:cNvPr>
          <p:cNvSpPr/>
          <p:nvPr/>
        </p:nvSpPr>
        <p:spPr>
          <a:xfrm>
            <a:off x="7383390" y="4744611"/>
            <a:ext cx="1607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Уютный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D3F4D23-4F0B-4BE2-8CC8-5FE9ED3FDDDE}"/>
              </a:ext>
            </a:extLst>
          </p:cNvPr>
          <p:cNvSpPr/>
          <p:nvPr/>
        </p:nvSpPr>
        <p:spPr>
          <a:xfrm>
            <a:off x="10240262" y="2939161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Без пыли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B6FEED2-27E0-4BAD-9DBB-1099E1055C01}"/>
              </a:ext>
            </a:extLst>
          </p:cNvPr>
          <p:cNvSpPr/>
          <p:nvPr/>
        </p:nvSpPr>
        <p:spPr>
          <a:xfrm>
            <a:off x="4052627" y="273426"/>
            <a:ext cx="3406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 развитой инфраструктурой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F1B64C9-B3E7-41FF-9A0A-C3AE54D8611A}"/>
              </a:ext>
            </a:extLst>
          </p:cNvPr>
          <p:cNvSpPr/>
          <p:nvPr/>
        </p:nvSpPr>
        <p:spPr>
          <a:xfrm>
            <a:off x="9625358" y="597168"/>
            <a:ext cx="2088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Ухоженные водоемы</a:t>
            </a:r>
          </a:p>
        </p:txBody>
      </p:sp>
    </p:spTree>
    <p:extLst>
      <p:ext uri="{BB962C8B-B14F-4D97-AF65-F5344CB8AC3E}">
        <p14:creationId xmlns:p14="http://schemas.microsoft.com/office/powerpoint/2010/main" val="15736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077" y="311258"/>
            <a:ext cx="4144387" cy="6164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86550" y="72126"/>
            <a:ext cx="5531215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400" b="1" dirty="0">
                <a:solidFill>
                  <a:srgbClr val="D22C58"/>
                </a:solidFill>
                <a:latin typeface="Yellow Peas Bold"/>
              </a:rPr>
              <a:t>КОНТАКТНАЯ ИНФОРМАЦИЯ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5824" y="743001"/>
            <a:ext cx="4792666" cy="105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Адрес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: 677000, </a:t>
            </a: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Республика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 </a:t>
            </a: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Саха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 (</a:t>
            </a: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Якутия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),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город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 </a:t>
            </a: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Якутск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, </a:t>
            </a: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ул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. </a:t>
            </a: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Курашова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 24, </a:t>
            </a:r>
            <a:endParaRPr lang="ru-RU" sz="2000" b="1" dirty="0">
              <a:solidFill>
                <a:srgbClr val="008E9C"/>
              </a:solidFill>
              <a:latin typeface="Yellow Peas Bold"/>
            </a:endParaRP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8E9C"/>
                </a:solidFill>
                <a:latin typeface="Yellow Peas Bold"/>
              </a:rPr>
              <a:t>Офис</a:t>
            </a:r>
            <a:r>
              <a:rPr lang="en-US" sz="2000" b="1" dirty="0">
                <a:solidFill>
                  <a:srgbClr val="008E9C"/>
                </a:solidFill>
                <a:latin typeface="Yellow Peas Bold"/>
              </a:rPr>
              <a:t> 702-703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80095" y="1747088"/>
            <a:ext cx="4402015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400" b="1" dirty="0" err="1">
                <a:solidFill>
                  <a:srgbClr val="D22C58"/>
                </a:solidFill>
                <a:latin typeface="Yellow Peas Bold"/>
              </a:rPr>
              <a:t>Электронная</a:t>
            </a:r>
            <a:r>
              <a:rPr lang="en-US" sz="2400" b="1" dirty="0">
                <a:solidFill>
                  <a:srgbClr val="D22C58"/>
                </a:solidFill>
                <a:latin typeface="Yellow Peas Bold"/>
              </a:rPr>
              <a:t> </a:t>
            </a:r>
            <a:r>
              <a:rPr lang="en-US" sz="2400" b="1" dirty="0" err="1">
                <a:solidFill>
                  <a:srgbClr val="D22C58"/>
                </a:solidFill>
                <a:latin typeface="Yellow Peas Bold"/>
              </a:rPr>
              <a:t>почта</a:t>
            </a:r>
            <a:r>
              <a:rPr lang="en-US" sz="2400" b="1" dirty="0">
                <a:solidFill>
                  <a:srgbClr val="D22C58"/>
                </a:solidFill>
                <a:latin typeface="Yellow Peas Bold"/>
              </a:rPr>
              <a:t>:</a:t>
            </a:r>
            <a:r>
              <a:rPr lang="en-US" sz="2400" b="1" dirty="0">
                <a:solidFill>
                  <a:srgbClr val="008E9C"/>
                </a:solidFill>
                <a:latin typeface="Yellow Peas Bold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 dirty="0">
                <a:solidFill>
                  <a:srgbClr val="008E9C"/>
                </a:solidFill>
                <a:latin typeface="Yellow Peas Bold"/>
              </a:rPr>
              <a:t>resursnko@gmail.com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28849" y="3280737"/>
            <a:ext cx="4402015" cy="85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</a:pPr>
            <a:r>
              <a:rPr lang="en-US" sz="2533" b="1" dirty="0" err="1">
                <a:solidFill>
                  <a:srgbClr val="D22C58"/>
                </a:solidFill>
                <a:latin typeface="Yellow Peas Bold"/>
              </a:rPr>
              <a:t>Контактный</a:t>
            </a:r>
            <a:r>
              <a:rPr lang="en-US" sz="2533" b="1" dirty="0">
                <a:solidFill>
                  <a:srgbClr val="D22C58"/>
                </a:solidFill>
                <a:latin typeface="Yellow Peas Bold"/>
              </a:rPr>
              <a:t> </a:t>
            </a:r>
            <a:r>
              <a:rPr lang="en-US" sz="2533" b="1" dirty="0" err="1">
                <a:solidFill>
                  <a:srgbClr val="D22C58"/>
                </a:solidFill>
                <a:latin typeface="Yellow Peas Bold"/>
              </a:rPr>
              <a:t>телефон</a:t>
            </a:r>
            <a:r>
              <a:rPr lang="en-US" sz="2533" b="1" dirty="0">
                <a:solidFill>
                  <a:srgbClr val="D22C58"/>
                </a:solidFill>
                <a:latin typeface="Yellow Peas Bold"/>
              </a:rPr>
              <a:t>: 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8E9C"/>
                </a:solidFill>
                <a:latin typeface="Yellow Peas Bold"/>
              </a:rPr>
              <a:t>+79142701082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02009" y="4675199"/>
            <a:ext cx="3404191" cy="41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77"/>
              </a:lnSpc>
              <a:spcBef>
                <a:spcPct val="0"/>
              </a:spcBef>
            </a:pPr>
            <a:r>
              <a:rPr lang="en-US" sz="2235" b="1" spc="223" dirty="0">
                <a:solidFill>
                  <a:srgbClr val="D22C58"/>
                </a:solidFill>
                <a:latin typeface="Raleway Bold"/>
              </a:rPr>
              <a:t>ERC-PORTAL.RU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39353" y="5749104"/>
            <a:ext cx="278100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dirty="0">
                <a:solidFill>
                  <a:srgbClr val="008E9C"/>
                </a:solidFill>
                <a:latin typeface="Yellow Peas"/>
              </a:rPr>
              <a:t>ЕДИНЫЙ РЕСУРСНЫЙ ЦЕНТР - 2022</a:t>
            </a:r>
          </a:p>
        </p:txBody>
      </p:sp>
      <p:sp>
        <p:nvSpPr>
          <p:cNvPr id="11" name="AutoShape 2" descr="blob:https://web.whatsapp.com/cbedb1c9-f730-4d90-87d8-32c0689f6bbb">
            <a:extLst>
              <a:ext uri="{FF2B5EF4-FFF2-40B4-BE49-F238E27FC236}">
                <a16:creationId xmlns:a16="http://schemas.microsoft.com/office/drawing/2014/main" id="{9F03014F-B4ED-4445-B3B6-C740EA309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4400" y="33274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DD8E35-AA93-4ED7-AA08-B94C9A73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0" y="2012950"/>
            <a:ext cx="2584449" cy="25844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1F07D5-87D7-4EAC-B335-18911A8F8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93" y="2034454"/>
            <a:ext cx="2566035" cy="2566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A7EB47-0FD0-4068-B76C-7F41D5FC9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7" y="2057401"/>
            <a:ext cx="2539999" cy="2539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7E61379-B246-44CB-8E6E-C11E69928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574314"/>
              </p:ext>
            </p:extLst>
          </p:nvPr>
        </p:nvGraphicFramePr>
        <p:xfrm>
          <a:off x="139065" y="1288509"/>
          <a:ext cx="5956935" cy="475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AC29E9-620F-43B3-BE88-7C41C959D737}"/>
              </a:ext>
            </a:extLst>
          </p:cNvPr>
          <p:cNvSpPr/>
          <p:nvPr/>
        </p:nvSpPr>
        <p:spPr>
          <a:xfrm>
            <a:off x="0" y="108339"/>
            <a:ext cx="121920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8E9C"/>
                </a:solidFill>
              </a:rPr>
              <a:t>АНАЛИЗ СОСТОЯНИЯ НЕКОММЕРЧЕСКОГО СЕКТОРА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E2F673C-0224-4E1E-944A-3703D10C1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067745"/>
              </p:ext>
            </p:extLst>
          </p:nvPr>
        </p:nvGraphicFramePr>
        <p:xfrm>
          <a:off x="6145623" y="1253576"/>
          <a:ext cx="5956935" cy="281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B1DF21-4B8F-47C9-AABF-B23A66EE8048}"/>
              </a:ext>
            </a:extLst>
          </p:cNvPr>
          <p:cNvSpPr/>
          <p:nvPr/>
        </p:nvSpPr>
        <p:spPr>
          <a:xfrm>
            <a:off x="1613490" y="583490"/>
            <a:ext cx="898170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8E9C"/>
                </a:solidFill>
              </a:rPr>
              <a:t>НЕКОММЕРЧЕСКИЕ ОРГАНИЗАЦИИ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375EAD-46A2-44A2-973B-C314696833D2}"/>
              </a:ext>
            </a:extLst>
          </p:cNvPr>
          <p:cNvSpPr/>
          <p:nvPr/>
        </p:nvSpPr>
        <p:spPr>
          <a:xfrm>
            <a:off x="6337006" y="4840959"/>
            <a:ext cx="4863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ГО «г. Якутск» </a:t>
            </a:r>
            <a:r>
              <a:rPr lang="ru-RU" sz="2400" b="1" dirty="0">
                <a:solidFill>
                  <a:srgbClr val="002060"/>
                </a:solidFill>
              </a:rPr>
              <a:t>зарегистрировано </a:t>
            </a:r>
            <a:r>
              <a:rPr lang="ru-RU" sz="2400" b="1" dirty="0">
                <a:solidFill>
                  <a:srgbClr val="C00000"/>
                </a:solidFill>
              </a:rPr>
              <a:t>1114 </a:t>
            </a:r>
            <a:r>
              <a:rPr lang="ru-RU" sz="2400" b="1" dirty="0">
                <a:solidFill>
                  <a:srgbClr val="002060"/>
                </a:solidFill>
              </a:rPr>
              <a:t>некоммерческих организаций или </a:t>
            </a:r>
            <a:r>
              <a:rPr lang="ru-RU" sz="2400" b="1" dirty="0">
                <a:solidFill>
                  <a:srgbClr val="C00000"/>
                </a:solidFill>
              </a:rPr>
              <a:t>47%</a:t>
            </a:r>
            <a:r>
              <a:rPr lang="ru-RU" sz="2400" b="1" dirty="0">
                <a:solidFill>
                  <a:srgbClr val="008E9C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от общего количества НКО республики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8D95A2-56ED-4E06-9DC1-55F085CE8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295"/>
          <a:stretch/>
        </p:blipFill>
        <p:spPr>
          <a:xfrm>
            <a:off x="5073508" y="5058049"/>
            <a:ext cx="1402234" cy="12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0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183154-7DF0-43FD-BC3A-716ADEA1AD2C}"/>
              </a:ext>
            </a:extLst>
          </p:cNvPr>
          <p:cNvSpPr/>
          <p:nvPr/>
        </p:nvSpPr>
        <p:spPr>
          <a:xfrm>
            <a:off x="1477581" y="2569494"/>
            <a:ext cx="1491259" cy="1056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Амгинский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улус </a:t>
            </a:r>
          </a:p>
          <a:p>
            <a:pPr algn="ctr"/>
            <a:r>
              <a:rPr lang="ru-RU" b="1" dirty="0"/>
              <a:t>2 ТОС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4395D0-4696-4E3B-B3A6-091D84A58389}"/>
              </a:ext>
            </a:extLst>
          </p:cNvPr>
          <p:cNvSpPr/>
          <p:nvPr/>
        </p:nvSpPr>
        <p:spPr>
          <a:xfrm>
            <a:off x="1605148" y="126127"/>
            <a:ext cx="898170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8E9C"/>
                </a:solidFill>
              </a:rPr>
              <a:t>ТЕРРИТОРИАЛЬНЫЕ ОБЩЕСТВЕННЫЕ САМОУПРАВЛЕНИЯ (ТОС)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A7D638-2BCD-4F38-B43C-E11A19E6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5" y="4171499"/>
            <a:ext cx="955094" cy="11843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DF34CE-0102-44A1-A2A5-818C03090157}"/>
              </a:ext>
            </a:extLst>
          </p:cNvPr>
          <p:cNvSpPr/>
          <p:nvPr/>
        </p:nvSpPr>
        <p:spPr>
          <a:xfrm>
            <a:off x="1416571" y="4171499"/>
            <a:ext cx="1360591" cy="1056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Алданский</a:t>
            </a:r>
            <a:r>
              <a:rPr lang="ru-RU" b="1" dirty="0"/>
              <a:t> район </a:t>
            </a:r>
          </a:p>
          <a:p>
            <a:pPr algn="ctr"/>
            <a:r>
              <a:rPr lang="ru-RU" b="1" dirty="0"/>
              <a:t>1 ТОС</a:t>
            </a:r>
          </a:p>
        </p:txBody>
      </p:sp>
      <p:pic>
        <p:nvPicPr>
          <p:cNvPr id="3076" name="Picture 4" descr="https://mr-amginskij.sakha.gov.ru/uploads/ckfinder/userfiles/images/gerb%20MO.jpg">
            <a:extLst>
              <a:ext uri="{FF2B5EF4-FFF2-40B4-BE49-F238E27FC236}">
                <a16:creationId xmlns:a16="http://schemas.microsoft.com/office/drawing/2014/main" id="{012B642A-5F5F-4A0B-9842-CE2B9F71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4" y="2517006"/>
            <a:ext cx="1184317" cy="11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A8376D-3ADB-4662-B2F6-00E3FAA1DF81}"/>
              </a:ext>
            </a:extLst>
          </p:cNvPr>
          <p:cNvSpPr/>
          <p:nvPr/>
        </p:nvSpPr>
        <p:spPr>
          <a:xfrm>
            <a:off x="4235873" y="898410"/>
            <a:ext cx="1659782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Горный улус </a:t>
            </a:r>
          </a:p>
          <a:p>
            <a:pPr algn="ctr"/>
            <a:r>
              <a:rPr lang="ru-RU" b="1" dirty="0"/>
              <a:t>9 ТОС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D6B834-B51D-4744-9F32-35AFAC6C7FC4}"/>
              </a:ext>
            </a:extLst>
          </p:cNvPr>
          <p:cNvSpPr/>
          <p:nvPr/>
        </p:nvSpPr>
        <p:spPr>
          <a:xfrm>
            <a:off x="10199421" y="973875"/>
            <a:ext cx="1881035" cy="1056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Мегино-Кангаласский</a:t>
            </a:r>
            <a:endParaRPr lang="ru-RU" b="1" dirty="0"/>
          </a:p>
          <a:p>
            <a:pPr algn="ctr"/>
            <a:r>
              <a:rPr lang="ru-RU" b="1" dirty="0"/>
              <a:t> улус </a:t>
            </a:r>
          </a:p>
          <a:p>
            <a:pPr algn="ctr"/>
            <a:r>
              <a:rPr lang="ru-RU" b="1" dirty="0"/>
              <a:t>3 ТОС</a:t>
            </a:r>
          </a:p>
        </p:txBody>
      </p:sp>
      <p:pic>
        <p:nvPicPr>
          <p:cNvPr id="13" name="Picture 10" descr="https://www.bankgorodov.com/public/photos/coa/Gerb-65148.jpg">
            <a:extLst>
              <a:ext uri="{FF2B5EF4-FFF2-40B4-BE49-F238E27FC236}">
                <a16:creationId xmlns:a16="http://schemas.microsoft.com/office/drawing/2014/main" id="{3F029619-D359-47D0-9040-20F290BE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08" y="846081"/>
            <a:ext cx="1184144" cy="11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r-megino-kangalasskij.sakha.gov.ru/uploads/ckfinder/userfiles/images/simvolika">
            <a:extLst>
              <a:ext uri="{FF2B5EF4-FFF2-40B4-BE49-F238E27FC236}">
                <a16:creationId xmlns:a16="http://schemas.microsoft.com/office/drawing/2014/main" id="{092886FC-D2A7-42CA-9B9A-0979131B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802" y="870953"/>
            <a:ext cx="1147171" cy="12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4A542C-18FC-49BC-99E2-2B3E1FB596A6}"/>
              </a:ext>
            </a:extLst>
          </p:cNvPr>
          <p:cNvSpPr/>
          <p:nvPr/>
        </p:nvSpPr>
        <p:spPr>
          <a:xfrm>
            <a:off x="4332039" y="2489371"/>
            <a:ext cx="1566939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Намский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улус </a:t>
            </a:r>
          </a:p>
          <a:p>
            <a:pPr algn="ctr"/>
            <a:r>
              <a:rPr lang="ru-RU" b="1" dirty="0"/>
              <a:t>2 ТОС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D7B09E0-3472-452C-B7AA-0879A4E32D17}"/>
              </a:ext>
            </a:extLst>
          </p:cNvPr>
          <p:cNvSpPr/>
          <p:nvPr/>
        </p:nvSpPr>
        <p:spPr>
          <a:xfrm>
            <a:off x="4332039" y="4118150"/>
            <a:ext cx="1487261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Нюрбинский</a:t>
            </a:r>
            <a:r>
              <a:rPr lang="ru-RU" b="1" dirty="0"/>
              <a:t>  улус </a:t>
            </a:r>
          </a:p>
          <a:p>
            <a:pPr algn="ctr"/>
            <a:r>
              <a:rPr lang="ru-RU" b="1" dirty="0"/>
              <a:t>1 ТОС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882B706-DC03-458E-8C90-E71AC5827137}"/>
              </a:ext>
            </a:extLst>
          </p:cNvPr>
          <p:cNvSpPr/>
          <p:nvPr/>
        </p:nvSpPr>
        <p:spPr>
          <a:xfrm>
            <a:off x="3744796" y="5571582"/>
            <a:ext cx="2070433" cy="10871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Среднеколымский</a:t>
            </a:r>
            <a:r>
              <a:rPr lang="ru-RU" b="1" dirty="0"/>
              <a:t>  улус </a:t>
            </a:r>
          </a:p>
          <a:p>
            <a:pPr algn="ctr"/>
            <a:r>
              <a:rPr lang="ru-RU" b="1" dirty="0"/>
              <a:t>1 ТОС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65DE09-F03C-46E9-8B40-23930BE30E1C}"/>
              </a:ext>
            </a:extLst>
          </p:cNvPr>
          <p:cNvSpPr/>
          <p:nvPr/>
        </p:nvSpPr>
        <p:spPr>
          <a:xfrm>
            <a:off x="7259108" y="872008"/>
            <a:ext cx="1838139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Сунтарский</a:t>
            </a:r>
            <a:r>
              <a:rPr lang="ru-RU" b="1" dirty="0"/>
              <a:t> улус </a:t>
            </a:r>
          </a:p>
          <a:p>
            <a:pPr algn="ctr"/>
            <a:r>
              <a:rPr lang="ru-RU" b="1" dirty="0"/>
              <a:t>5 ТОС</a:t>
            </a:r>
          </a:p>
        </p:txBody>
      </p:sp>
      <p:pic>
        <p:nvPicPr>
          <p:cNvPr id="3082" name="Picture 10" descr="Герб Нюрбинского района — Википедия.">
            <a:extLst>
              <a:ext uri="{FF2B5EF4-FFF2-40B4-BE49-F238E27FC236}">
                <a16:creationId xmlns:a16="http://schemas.microsoft.com/office/drawing/2014/main" id="{4570EEF0-6F99-4A21-A1FF-72643106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15" y="4119908"/>
            <a:ext cx="1172211" cy="11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Жизнь в районах&amp;quot;: Сунтарский улус - культурный центр Якутии.">
            <a:extLst>
              <a:ext uri="{FF2B5EF4-FFF2-40B4-BE49-F238E27FC236}">
                <a16:creationId xmlns:a16="http://schemas.microsoft.com/office/drawing/2014/main" id="{C0EE1CBC-F296-4BFA-8047-112BD5A1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4" y="893564"/>
            <a:ext cx="1184317" cy="11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616866A-93A4-44E3-BCCF-581B52EACF33}"/>
              </a:ext>
            </a:extLst>
          </p:cNvPr>
          <p:cNvSpPr/>
          <p:nvPr/>
        </p:nvSpPr>
        <p:spPr>
          <a:xfrm>
            <a:off x="7246159" y="2489371"/>
            <a:ext cx="1686631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Таттинский</a:t>
            </a:r>
            <a:endParaRPr lang="ru-RU" b="1" dirty="0"/>
          </a:p>
          <a:p>
            <a:pPr algn="ctr"/>
            <a:r>
              <a:rPr lang="ru-RU" b="1" dirty="0"/>
              <a:t> улус </a:t>
            </a:r>
          </a:p>
          <a:p>
            <a:pPr algn="ctr"/>
            <a:r>
              <a:rPr lang="ru-RU" b="1" dirty="0"/>
              <a:t>2 ТОС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CD82E2-FB1B-4567-B7F6-5CB6BF7F836A}"/>
              </a:ext>
            </a:extLst>
          </p:cNvPr>
          <p:cNvSpPr/>
          <p:nvPr/>
        </p:nvSpPr>
        <p:spPr>
          <a:xfrm>
            <a:off x="10347336" y="4156264"/>
            <a:ext cx="1838139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Усть-Алданский</a:t>
            </a:r>
            <a:r>
              <a:rPr lang="ru-RU" b="1" dirty="0"/>
              <a:t>  улус </a:t>
            </a:r>
          </a:p>
          <a:p>
            <a:pPr algn="ctr"/>
            <a:r>
              <a:rPr lang="ru-RU" b="1" dirty="0"/>
              <a:t>1 ТОС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0F5E3F-FD44-4163-ADE8-63362294EA87}"/>
              </a:ext>
            </a:extLst>
          </p:cNvPr>
          <p:cNvSpPr/>
          <p:nvPr/>
        </p:nvSpPr>
        <p:spPr>
          <a:xfrm>
            <a:off x="10295989" y="2500766"/>
            <a:ext cx="1838139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Хангаласский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улус </a:t>
            </a:r>
          </a:p>
          <a:p>
            <a:pPr algn="ctr"/>
            <a:r>
              <a:rPr lang="ru-RU" b="1" dirty="0"/>
              <a:t>2 ТОС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EAEED39-B1FA-4314-85F3-220E88B3EE87}"/>
              </a:ext>
            </a:extLst>
          </p:cNvPr>
          <p:cNvSpPr/>
          <p:nvPr/>
        </p:nvSpPr>
        <p:spPr>
          <a:xfrm>
            <a:off x="7373856" y="5481680"/>
            <a:ext cx="2070433" cy="10871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ГО «г. Якутск»</a:t>
            </a:r>
          </a:p>
          <a:p>
            <a:pPr algn="ctr"/>
            <a:r>
              <a:rPr lang="ru-RU" b="1" dirty="0"/>
              <a:t>1 ТОС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D021155-A17B-42C0-99B6-2F633FE87C5A}"/>
              </a:ext>
            </a:extLst>
          </p:cNvPr>
          <p:cNvSpPr/>
          <p:nvPr/>
        </p:nvSpPr>
        <p:spPr>
          <a:xfrm>
            <a:off x="7244769" y="4118150"/>
            <a:ext cx="1677098" cy="1184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Чурапчинский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улус </a:t>
            </a:r>
          </a:p>
          <a:p>
            <a:pPr algn="ctr"/>
            <a:r>
              <a:rPr lang="ru-RU" b="1" dirty="0"/>
              <a:t>1 ТОС</a:t>
            </a:r>
          </a:p>
        </p:txBody>
      </p:sp>
      <p:pic>
        <p:nvPicPr>
          <p:cNvPr id="3086" name="Picture 14" descr="https://tpykt.ru/wp-content/uploads/2022/06/tattinskij.jpg">
            <a:extLst>
              <a:ext uri="{FF2B5EF4-FFF2-40B4-BE49-F238E27FC236}">
                <a16:creationId xmlns:a16="http://schemas.microsoft.com/office/drawing/2014/main" id="{429F478F-80C8-4BCC-A3AC-C2CC7851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49" y="2489371"/>
            <a:ext cx="1166459" cy="11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r-namskij.sakha.gov.ru/uploads/ckfinder/userfiles/images/%D0%9D%D0%BE%D0%B2%D1%8B%D0%B9%20%D1%80%D0%B8%D1%81%D1%83%D0%BD%D0%BE%D0%BA(1).png">
            <a:extLst>
              <a:ext uri="{FF2B5EF4-FFF2-40B4-BE49-F238E27FC236}">
                <a16:creationId xmlns:a16="http://schemas.microsoft.com/office/drawing/2014/main" id="{BAE799D2-75DD-44EE-A3E5-5024BCD0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15" y="2500766"/>
            <a:ext cx="1247765" cy="11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&amp;#9734; Независимые Водители Хангаласского улуса&amp;#9734.">
            <a:extLst>
              <a:ext uri="{FF2B5EF4-FFF2-40B4-BE49-F238E27FC236}">
                <a16:creationId xmlns:a16="http://schemas.microsoft.com/office/drawing/2014/main" id="{EB0558AE-8F13-4520-9793-8432E449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98" y="2506952"/>
            <a:ext cx="1147171" cy="1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В Чурапчинском районе 18 марта стартует &amp;quot;Моя школа&amp;quot">
            <a:extLst>
              <a:ext uri="{FF2B5EF4-FFF2-40B4-BE49-F238E27FC236}">
                <a16:creationId xmlns:a16="http://schemas.microsoft.com/office/drawing/2014/main" id="{07E45A40-B69D-4295-8902-054F02FF7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11849" r="22517" b="13670"/>
          <a:stretch/>
        </p:blipFill>
        <p:spPr bwMode="auto">
          <a:xfrm>
            <a:off x="6079225" y="4082877"/>
            <a:ext cx="1287765" cy="12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nvestyakutia.ru/tinybrowser/fulls/images/o_yakutii/mun_obrazovaniya/2021/06/2.jpg">
            <a:extLst>
              <a:ext uri="{FF2B5EF4-FFF2-40B4-BE49-F238E27FC236}">
                <a16:creationId xmlns:a16="http://schemas.microsoft.com/office/drawing/2014/main" id="{62D8A468-B0E3-4CF0-AF0B-C3F59D21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98" y="4200673"/>
            <a:ext cx="1172211" cy="11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Mammoth coat of arms (Srednekolymsk, Sakha Republic, Russia) Герб, Верблюды...">
            <a:extLst>
              <a:ext uri="{FF2B5EF4-FFF2-40B4-BE49-F238E27FC236}">
                <a16:creationId xmlns:a16="http://schemas.microsoft.com/office/drawing/2014/main" id="{A0701219-ADB0-430B-BEAE-CD0B1D96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61" y="5571581"/>
            <a:ext cx="964593" cy="11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DB7624-2EEC-4E4E-B51B-1BA1348E846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53295"/>
          <a:stretch/>
        </p:blipFill>
        <p:spPr>
          <a:xfrm>
            <a:off x="6502551" y="5458238"/>
            <a:ext cx="1219200" cy="1281223"/>
          </a:xfrm>
          <a:prstGeom prst="rect">
            <a:avLst/>
          </a:prstGeom>
        </p:spPr>
      </p:pic>
      <p:pic>
        <p:nvPicPr>
          <p:cNvPr id="3096" name="Picture 24" descr="Мы принимаем заказы по районам Республики Саха Якутия. ">
            <a:extLst>
              <a:ext uri="{FF2B5EF4-FFF2-40B4-BE49-F238E27FC236}">
                <a16:creationId xmlns:a16="http://schemas.microsoft.com/office/drawing/2014/main" id="{030DA878-EAE0-4343-9D7F-9093054D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3" y="322132"/>
            <a:ext cx="2397566" cy="21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000AFD-02C7-4E8C-A8EA-848BD3498609}"/>
              </a:ext>
            </a:extLst>
          </p:cNvPr>
          <p:cNvSpPr/>
          <p:nvPr/>
        </p:nvSpPr>
        <p:spPr>
          <a:xfrm>
            <a:off x="684913" y="816405"/>
            <a:ext cx="100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 </a:t>
            </a:r>
          </a:p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 descr="Город">
            <a:extLst>
              <a:ext uri="{FF2B5EF4-FFF2-40B4-BE49-F238E27FC236}">
                <a16:creationId xmlns:a16="http://schemas.microsoft.com/office/drawing/2014/main" id="{D5E852D2-9300-4C27-9EAB-9AFFA56068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28027" y="1691480"/>
            <a:ext cx="914400" cy="7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akhalife.ru/wp-content/uploads/2021/03/075950e2138edb517c0cd2136efef8a799602c4d.jpeg">
            <a:extLst>
              <a:ext uri="{FF2B5EF4-FFF2-40B4-BE49-F238E27FC236}">
                <a16:creationId xmlns:a16="http://schemas.microsoft.com/office/drawing/2014/main" id="{944C47D5-7442-48DC-98E8-9F60EC2C6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17482" r="32877" b="21053"/>
          <a:stretch/>
        </p:blipFill>
        <p:spPr bwMode="auto">
          <a:xfrm>
            <a:off x="1068618" y="1288900"/>
            <a:ext cx="1948976" cy="18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A5B1E71-2FF4-417B-AC1D-9E0FA438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9749" y="1488202"/>
            <a:ext cx="3449965" cy="11859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D81F82-4102-418B-93CA-DA736C3CDEB7}"/>
              </a:ext>
            </a:extLst>
          </p:cNvPr>
          <p:cNvSpPr/>
          <p:nvPr/>
        </p:nvSpPr>
        <p:spPr>
          <a:xfrm>
            <a:off x="1184234" y="250418"/>
            <a:ext cx="10065013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8E9C"/>
                </a:solidFill>
              </a:rPr>
              <a:t>ОБЪЕМ ПРИВЛЕЧЕННЫХ ИНВЕСТИЦИЙ СО НКО ЗА СЧЕТ СРЕДСТВ ГРАНТОВ </a:t>
            </a: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8E9C"/>
                </a:solidFill>
              </a:rPr>
              <a:t>за период 2017-2022 годы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6D2C1E3-123C-481C-8AC5-FF92A03B7DB4}"/>
              </a:ext>
            </a:extLst>
          </p:cNvPr>
          <p:cNvGrpSpPr>
            <a:grpSpLocks noChangeAspect="1"/>
          </p:cNvGrpSpPr>
          <p:nvPr/>
        </p:nvGrpSpPr>
        <p:grpSpPr>
          <a:xfrm>
            <a:off x="7386985" y="1375945"/>
            <a:ext cx="4187566" cy="1675026"/>
            <a:chOff x="0" y="0"/>
            <a:chExt cx="6350000" cy="25400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FE740DF-C391-4DD7-839A-AC296D9AA198}"/>
                </a:ext>
              </a:extLst>
            </p:cNvPr>
            <p:cNvSpPr/>
            <p:nvPr/>
          </p:nvSpPr>
          <p:spPr>
            <a:xfrm>
              <a:off x="0" y="0"/>
              <a:ext cx="6350000" cy="2540000"/>
            </a:xfrm>
            <a:custGeom>
              <a:avLst/>
              <a:gdLst/>
              <a:ahLst/>
              <a:cxnLst/>
              <a:rect l="l" t="t" r="r" b="b"/>
              <a:pathLst>
                <a:path w="6350000" h="254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>
              <a:blip r:embed="rId4"/>
              <a:stretch>
                <a:fillRect l="-7126" r="-7126" b="-9074"/>
              </a:stretch>
            </a:blipFill>
          </p:spPr>
        </p:sp>
      </p:grpSp>
      <p:pic>
        <p:nvPicPr>
          <p:cNvPr id="7" name="Рисунок 6" descr="Монеты">
            <a:extLst>
              <a:ext uri="{FF2B5EF4-FFF2-40B4-BE49-F238E27FC236}">
                <a16:creationId xmlns:a16="http://schemas.microsoft.com/office/drawing/2014/main" id="{D84E00A0-9677-4941-8D92-B0E1D2585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0685" y="3662381"/>
            <a:ext cx="1061435" cy="1061435"/>
          </a:xfrm>
          <a:prstGeom prst="rect">
            <a:avLst/>
          </a:prstGeom>
        </p:spPr>
      </p:pic>
      <p:pic>
        <p:nvPicPr>
          <p:cNvPr id="8" name="Рисунок 7" descr="Документ">
            <a:extLst>
              <a:ext uri="{FF2B5EF4-FFF2-40B4-BE49-F238E27FC236}">
                <a16:creationId xmlns:a16="http://schemas.microsoft.com/office/drawing/2014/main" id="{AA856C43-4F30-4528-8051-8C73164F3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6089" y="3522934"/>
            <a:ext cx="1243876" cy="124387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04F3EC-C9BA-41EB-91D7-A8E0BB2C31DF}"/>
              </a:ext>
            </a:extLst>
          </p:cNvPr>
          <p:cNvSpPr/>
          <p:nvPr/>
        </p:nvSpPr>
        <p:spPr>
          <a:xfrm>
            <a:off x="3017594" y="4996814"/>
            <a:ext cx="147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1297 ЗАЯВОК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06E31C-8B03-45D7-9610-27D804CFF69F}"/>
              </a:ext>
            </a:extLst>
          </p:cNvPr>
          <p:cNvSpPr/>
          <p:nvPr/>
        </p:nvSpPr>
        <p:spPr>
          <a:xfrm>
            <a:off x="4992940" y="5010606"/>
            <a:ext cx="147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246 ЗАЯВКИ</a:t>
            </a:r>
          </a:p>
        </p:txBody>
      </p:sp>
      <p:pic>
        <p:nvPicPr>
          <p:cNvPr id="11" name="Рисунок 10" descr="Справа налево (обратно)">
            <a:extLst>
              <a:ext uri="{FF2B5EF4-FFF2-40B4-BE49-F238E27FC236}">
                <a16:creationId xmlns:a16="http://schemas.microsoft.com/office/drawing/2014/main" id="{BED599DD-88E8-4987-BA82-A7CA4EEC7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6058" y="3985512"/>
            <a:ext cx="729001" cy="729001"/>
          </a:xfrm>
          <a:prstGeom prst="rect">
            <a:avLst/>
          </a:prstGeom>
        </p:spPr>
      </p:pic>
      <p:pic>
        <p:nvPicPr>
          <p:cNvPr id="12" name="Рисунок 11" descr="Справа налево (обратно)">
            <a:extLst>
              <a:ext uri="{FF2B5EF4-FFF2-40B4-BE49-F238E27FC236}">
                <a16:creationId xmlns:a16="http://schemas.microsoft.com/office/drawing/2014/main" id="{35E381E7-0760-4D1D-8763-F13FA24128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1727" y="3946668"/>
            <a:ext cx="729001" cy="729001"/>
          </a:xfrm>
          <a:prstGeom prst="rect">
            <a:avLst/>
          </a:prstGeom>
        </p:spPr>
      </p:pic>
      <p:pic>
        <p:nvPicPr>
          <p:cNvPr id="13" name="Рисунок 12" descr="Медаль">
            <a:extLst>
              <a:ext uri="{FF2B5EF4-FFF2-40B4-BE49-F238E27FC236}">
                <a16:creationId xmlns:a16="http://schemas.microsoft.com/office/drawing/2014/main" id="{21EF6CAB-4D5E-4631-97BB-E802AD0AA7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94243" y="3649326"/>
            <a:ext cx="1117484" cy="11174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02165E-AD13-42CE-82A5-787C8095E3EB}"/>
              </a:ext>
            </a:extLst>
          </p:cNvPr>
          <p:cNvSpPr/>
          <p:nvPr/>
        </p:nvSpPr>
        <p:spPr>
          <a:xfrm>
            <a:off x="6968286" y="4918272"/>
            <a:ext cx="2047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379,17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04301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774A8C-8C4A-4EA1-970B-523E0AD7A7D9}"/>
              </a:ext>
            </a:extLst>
          </p:cNvPr>
          <p:cNvSpPr/>
          <p:nvPr/>
        </p:nvSpPr>
        <p:spPr>
          <a:xfrm>
            <a:off x="1635178" y="196735"/>
            <a:ext cx="9221972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8E9C"/>
                </a:solidFill>
              </a:rPr>
              <a:t>ОБЪЕМ МУНИЦИПАЛЬНОЙ ПОДДЕРЖКИ</a:t>
            </a: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8E9C"/>
                </a:solidFill>
              </a:rPr>
              <a:t>за период 2021-2022 годы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FB44565-6895-4B86-AD77-255862B6473A}"/>
              </a:ext>
            </a:extLst>
          </p:cNvPr>
          <p:cNvSpPr/>
          <p:nvPr/>
        </p:nvSpPr>
        <p:spPr>
          <a:xfrm>
            <a:off x="961133" y="1499946"/>
            <a:ext cx="3455581" cy="17916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Грант Главы ГО «город Якутск» социально ориентированным некоммерческим организациям по поддержке общественно значимых проектов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96EE960-E7BA-4E48-A0EC-9CC4A45955FA}"/>
              </a:ext>
            </a:extLst>
          </p:cNvPr>
          <p:cNvSpPr/>
          <p:nvPr/>
        </p:nvSpPr>
        <p:spPr>
          <a:xfrm>
            <a:off x="4494793" y="1499946"/>
            <a:ext cx="3547623" cy="17916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Муниципальная поддержка в форме субсидии социально ориентированным некоммерческим организациям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DB3A736-D396-4EBB-89F4-9DF35D2AF699}"/>
              </a:ext>
            </a:extLst>
          </p:cNvPr>
          <p:cNvSpPr/>
          <p:nvPr/>
        </p:nvSpPr>
        <p:spPr>
          <a:xfrm>
            <a:off x="8120496" y="1531645"/>
            <a:ext cx="3547624" cy="1760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Проект «Народный бюджет»</a:t>
            </a:r>
          </a:p>
        </p:txBody>
      </p:sp>
      <p:pic>
        <p:nvPicPr>
          <p:cNvPr id="9" name="Рисунок 8" descr="Монеты">
            <a:extLst>
              <a:ext uri="{FF2B5EF4-FFF2-40B4-BE49-F238E27FC236}">
                <a16:creationId xmlns:a16="http://schemas.microsoft.com/office/drawing/2014/main" id="{464F6A73-291E-4773-BCD4-93E422DA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6164" y="4013255"/>
            <a:ext cx="1061435" cy="106143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8CA99A-AAA3-475E-81EA-C4558AD6F75A}"/>
              </a:ext>
            </a:extLst>
          </p:cNvPr>
          <p:cNvSpPr/>
          <p:nvPr/>
        </p:nvSpPr>
        <p:spPr>
          <a:xfrm>
            <a:off x="3908419" y="5361480"/>
            <a:ext cx="147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82 ЗАЯВКИ</a:t>
            </a:r>
          </a:p>
        </p:txBody>
      </p:sp>
      <p:pic>
        <p:nvPicPr>
          <p:cNvPr id="14" name="Рисунок 13" descr="Справа налево (обратно)">
            <a:extLst>
              <a:ext uri="{FF2B5EF4-FFF2-40B4-BE49-F238E27FC236}">
                <a16:creationId xmlns:a16="http://schemas.microsoft.com/office/drawing/2014/main" id="{57EEBCB2-F16C-487F-9F2F-6CA775BA7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3697" y="4194441"/>
            <a:ext cx="729001" cy="729001"/>
          </a:xfrm>
          <a:prstGeom prst="rect">
            <a:avLst/>
          </a:prstGeom>
        </p:spPr>
      </p:pic>
      <p:pic>
        <p:nvPicPr>
          <p:cNvPr id="15" name="Рисунок 14" descr="Медаль">
            <a:extLst>
              <a:ext uri="{FF2B5EF4-FFF2-40B4-BE49-F238E27FC236}">
                <a16:creationId xmlns:a16="http://schemas.microsoft.com/office/drawing/2014/main" id="{E09A9AC3-6B87-4BA2-B131-AE9576A5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9722" y="4000200"/>
            <a:ext cx="1117484" cy="111748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E7DC17-6215-42AF-9286-67C70D036676}"/>
              </a:ext>
            </a:extLst>
          </p:cNvPr>
          <p:cNvSpPr/>
          <p:nvPr/>
        </p:nvSpPr>
        <p:spPr>
          <a:xfrm>
            <a:off x="5883765" y="5269146"/>
            <a:ext cx="2047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28,82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3379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B02465-0398-4031-81DF-9624EB4F619D}"/>
              </a:ext>
            </a:extLst>
          </p:cNvPr>
          <p:cNvSpPr/>
          <p:nvPr/>
        </p:nvSpPr>
        <p:spPr>
          <a:xfrm>
            <a:off x="1605148" y="89239"/>
            <a:ext cx="898170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8E9C"/>
                </a:solidFill>
              </a:rPr>
              <a:t>АНАЛИЗ ИССЛЕДОВАНИЯ МЕСТНЫХ СООБЩЕСТВ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7C976B1-F3F7-47EE-B4D4-B42B28758EC6}"/>
              </a:ext>
            </a:extLst>
          </p:cNvPr>
          <p:cNvGraphicFramePr/>
          <p:nvPr>
            <p:extLst/>
          </p:nvPr>
        </p:nvGraphicFramePr>
        <p:xfrm>
          <a:off x="3511139" y="571654"/>
          <a:ext cx="6188837" cy="62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24ED374-7CA9-4C3C-974D-0564155B1AEC}"/>
              </a:ext>
            </a:extLst>
          </p:cNvPr>
          <p:cNvSpPr/>
          <p:nvPr/>
        </p:nvSpPr>
        <p:spPr>
          <a:xfrm>
            <a:off x="188809" y="3186100"/>
            <a:ext cx="3322330" cy="31472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Местное сообщество –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это сообщество людей, проживающих на определенной территории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(квартал, округ, микрорайон и т.п.) и объединенных общими интересами в решении вопросов жизнедеятельности</a:t>
            </a:r>
          </a:p>
        </p:txBody>
      </p:sp>
      <p:pic>
        <p:nvPicPr>
          <p:cNvPr id="4098" name="Picture 2" descr="https://m.media-amazon.com/images/I/51lpkQFd6oL._AC_UL960_QL65_.png">
            <a:extLst>
              <a:ext uri="{FF2B5EF4-FFF2-40B4-BE49-F238E27FC236}">
                <a16:creationId xmlns:a16="http://schemas.microsoft.com/office/drawing/2014/main" id="{BA9DD658-01A0-45D4-88B7-A39D9C44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0" y="925003"/>
            <a:ext cx="2051915" cy="20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old.gazetayakutia.ru/media/k2/items/cache/2d4a9957133efddc7684befcb3e7e3b7_XL.jpg">
            <a:extLst>
              <a:ext uri="{FF2B5EF4-FFF2-40B4-BE49-F238E27FC236}">
                <a16:creationId xmlns:a16="http://schemas.microsoft.com/office/drawing/2014/main" id="{0A6FE399-A444-4765-BAE9-235B5AE2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32" y="2303813"/>
            <a:ext cx="4738847" cy="45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3FE4371-56D7-4A83-9DDA-A8BB38BC92EC}"/>
              </a:ext>
            </a:extLst>
          </p:cNvPr>
          <p:cNvSpPr/>
          <p:nvPr/>
        </p:nvSpPr>
        <p:spPr>
          <a:xfrm>
            <a:off x="8565723" y="1303183"/>
            <a:ext cx="3086757" cy="1673735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Республика Саха (Якутия) </a:t>
            </a:r>
            <a:r>
              <a:rPr lang="ru-RU" sz="2400" b="1" dirty="0">
                <a:solidFill>
                  <a:srgbClr val="002060"/>
                </a:solidFill>
              </a:rPr>
              <a:t> 2</a:t>
            </a:r>
            <a:r>
              <a:rPr lang="en-US" sz="2400" b="1" dirty="0">
                <a:solidFill>
                  <a:srgbClr val="002060"/>
                </a:solidFill>
              </a:rPr>
              <a:t>399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местных сообществ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 данным органов МСУ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A9E5270-E87E-48D6-A2AC-51404591D0EF}"/>
              </a:ext>
            </a:extLst>
          </p:cNvPr>
          <p:cNvSpPr/>
          <p:nvPr/>
        </p:nvSpPr>
        <p:spPr>
          <a:xfrm>
            <a:off x="8302373" y="4428657"/>
            <a:ext cx="2158409" cy="903768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 «г. Якутск»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99 местных сообществ</a:t>
            </a:r>
          </a:p>
        </p:txBody>
      </p:sp>
    </p:spTree>
    <p:extLst>
      <p:ext uri="{BB962C8B-B14F-4D97-AF65-F5344CB8AC3E}">
        <p14:creationId xmlns:p14="http://schemas.microsoft.com/office/powerpoint/2010/main" val="19435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E68E45-8E87-42F5-8998-20B22D951474}"/>
              </a:ext>
            </a:extLst>
          </p:cNvPr>
          <p:cNvSpPr/>
          <p:nvPr/>
        </p:nvSpPr>
        <p:spPr>
          <a:xfrm>
            <a:off x="515815" y="128441"/>
            <a:ext cx="1116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E9C"/>
                </a:solidFill>
              </a:rPr>
              <a:t>ГО «г. Якутск»</a:t>
            </a:r>
          </a:p>
          <a:p>
            <a:pPr algn="ctr"/>
            <a:r>
              <a:rPr lang="ru-RU" sz="2400" b="1" dirty="0">
                <a:solidFill>
                  <a:srgbClr val="008E9C"/>
                </a:solidFill>
              </a:rPr>
              <a:t>Анкетирование лидеров (активных граждан) местных сообществ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F355945-0C82-4557-B8F5-23F9B98CA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305693"/>
              </p:ext>
            </p:extLst>
          </p:nvPr>
        </p:nvGraphicFramePr>
        <p:xfrm>
          <a:off x="167445" y="1082548"/>
          <a:ext cx="6203093" cy="550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1859B36-E514-47B6-BB50-AB136729E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853199"/>
              </p:ext>
            </p:extLst>
          </p:nvPr>
        </p:nvGraphicFramePr>
        <p:xfrm>
          <a:off x="6511862" y="1135258"/>
          <a:ext cx="5164322" cy="516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92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D5975A2-D2B8-4F4D-8367-A32F81B5F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804233"/>
              </p:ext>
            </p:extLst>
          </p:nvPr>
        </p:nvGraphicFramePr>
        <p:xfrm>
          <a:off x="1166037" y="898159"/>
          <a:ext cx="5064642" cy="241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4D26346-5F12-44D4-97B9-9E75811EF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384295"/>
              </p:ext>
            </p:extLst>
          </p:nvPr>
        </p:nvGraphicFramePr>
        <p:xfrm>
          <a:off x="1166037" y="3700130"/>
          <a:ext cx="5064642" cy="269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42C0F5C-DBFE-4877-80A1-C9306DFCC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616503"/>
              </p:ext>
            </p:extLst>
          </p:nvPr>
        </p:nvGraphicFramePr>
        <p:xfrm>
          <a:off x="6319284" y="684396"/>
          <a:ext cx="5486400" cy="603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FCE80D64-F1B1-4CF3-965C-E2C83EB2B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-977048" y="1335223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968F8258-B23F-49CD-B192-C49E22893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-977048" y="4571584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957B9C-86E8-4562-8CDB-D31A0736F8B0}"/>
              </a:ext>
            </a:extLst>
          </p:cNvPr>
          <p:cNvSpPr/>
          <p:nvPr/>
        </p:nvSpPr>
        <p:spPr>
          <a:xfrm>
            <a:off x="808074" y="140739"/>
            <a:ext cx="1065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E9C"/>
                </a:solidFill>
              </a:rPr>
              <a:t>ОПРОС ЖИТЕЛЕЙ Г. ЯКУТСКА</a:t>
            </a:r>
          </a:p>
        </p:txBody>
      </p:sp>
    </p:spTree>
    <p:extLst>
      <p:ext uri="{BB962C8B-B14F-4D97-AF65-F5344CB8AC3E}">
        <p14:creationId xmlns:p14="http://schemas.microsoft.com/office/powerpoint/2010/main" val="351884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C4C069B-0837-45A4-A55C-AB6B0AA2C71B}"/>
              </a:ext>
            </a:extLst>
          </p:cNvPr>
          <p:cNvGraphicFramePr/>
          <p:nvPr>
            <p:extLst/>
          </p:nvPr>
        </p:nvGraphicFramePr>
        <p:xfrm>
          <a:off x="0" y="512412"/>
          <a:ext cx="5486400" cy="583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EC19936-FB30-4969-BBF4-8CFB887B0E19}"/>
              </a:ext>
            </a:extLst>
          </p:cNvPr>
          <p:cNvGraphicFramePr/>
          <p:nvPr>
            <p:extLst/>
          </p:nvPr>
        </p:nvGraphicFramePr>
        <p:xfrm>
          <a:off x="5486400" y="512413"/>
          <a:ext cx="5486400" cy="583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Сердце">
            <a:extLst>
              <a:ext uri="{FF2B5EF4-FFF2-40B4-BE49-F238E27FC236}">
                <a16:creationId xmlns:a16="http://schemas.microsoft.com/office/drawing/2014/main" id="{B3B91B90-2ABE-4BEE-9DBF-DECF95A14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1000" y="2613607"/>
            <a:ext cx="914400" cy="914400"/>
          </a:xfrm>
          <a:prstGeom prst="rect">
            <a:avLst/>
          </a:prstGeom>
        </p:spPr>
      </p:pic>
      <p:pic>
        <p:nvPicPr>
          <p:cNvPr id="6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C9726768-B74D-41BB-8AD7-9E62F220E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10122155" y="1335223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vishivka-uralsk.kz/uploads/product/500/548/uzor3_2018-06-21_12-26-57.jpg">
            <a:extLst>
              <a:ext uri="{FF2B5EF4-FFF2-40B4-BE49-F238E27FC236}">
                <a16:creationId xmlns:a16="http://schemas.microsoft.com/office/drawing/2014/main" id="{CEA17F4A-758A-48CE-BF14-DDD3FD6E7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37786" r="7871" b="25417"/>
          <a:stretch/>
        </p:blipFill>
        <p:spPr bwMode="auto">
          <a:xfrm rot="5400000">
            <a:off x="10122154" y="4571585"/>
            <a:ext cx="3046893" cy="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43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590</Words>
  <Application>Microsoft Office PowerPoint</Application>
  <PresentationFormat>Широкоэкранный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Raleway Bold</vt:lpstr>
      <vt:lpstr>Times New Roman</vt:lpstr>
      <vt:lpstr>Yellow Peas</vt:lpstr>
      <vt:lpstr>Yellow Peas Bold</vt:lpstr>
      <vt:lpstr>Тема Office</vt:lpstr>
      <vt:lpstr>Якутск – город идей и возможностей  для каждого  ОБЩЕСТВЕННЫЙ  ПОТЕНЦИАЛ ЖИТЕЛЕЙ  г. ЯКУТСКА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 жителей г. Якутска  для выявления общественной активности населения </dc:title>
  <dc:creator>ЕРЦ</dc:creator>
  <cp:lastModifiedBy>ЕРЦ</cp:lastModifiedBy>
  <cp:revision>11</cp:revision>
  <cp:lastPrinted>2022-09-09T00:59:59Z</cp:lastPrinted>
  <dcterms:created xsi:type="dcterms:W3CDTF">2022-09-08T23:25:38Z</dcterms:created>
  <dcterms:modified xsi:type="dcterms:W3CDTF">2022-09-09T03:17:23Z</dcterms:modified>
</cp:coreProperties>
</file>