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  <p:sldMasterId id="2147483672" r:id="rId3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theme" Target="theme/theme1.xml"/><Relationship Id="rId5" Type="http://schemas.openxmlformats.org/officeDocument/2006/relationships/theme" Target="theme/theme2.xml"/><Relationship Id="rId6" Type="http://schemas.openxmlformats.org/officeDocument/2006/relationships/theme" Target="theme/theme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7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40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40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 49" hidden="0"/>
          <p:cNvGrpSpPr/>
          <p:nvPr isPhoto="0" userDrawn="0"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3" name="Group 3" hidden="0"/>
            <p:cNvGrpSpPr/>
            <p:nvPr isPhoto="0" userDrawn="1"/>
          </p:nvGrpSpPr>
          <p:grpSpPr bwMode="auto">
            <a:xfrm rot="-215206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7108" name="Freeform 4" hidden="0"/>
              <p:cNvSpPr/>
              <p:nvPr isPhoto="0" userDrawn="1"/>
            </p:nvSpPr>
            <p:spPr bwMode="ltGray">
              <a:xfrm rot="12185229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 fill="norm" stroke="1" extrusionOk="0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09" name="Freeform 5" hidden="0"/>
              <p:cNvSpPr/>
              <p:nvPr isPhoto="0" userDrawn="1"/>
            </p:nvSpPr>
            <p:spPr bwMode="ltGray">
              <a:xfrm rot="12185229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 fill="norm" stroke="1" extrusionOk="0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0" name="Freeform 6" hidden="0"/>
              <p:cNvSpPr/>
              <p:nvPr isPhoto="0" userDrawn="1"/>
            </p:nvSpPr>
            <p:spPr bwMode="ltGray">
              <a:xfrm rot="12185229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 fill="norm" stroke="1" extrusionOk="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1" name="Freeform 7" hidden="0"/>
              <p:cNvSpPr/>
              <p:nvPr isPhoto="0" userDrawn="1"/>
            </p:nvSpPr>
            <p:spPr bwMode="ltGray">
              <a:xfrm rot="12185229" flipV="1">
                <a:off x="3979" y="977"/>
                <a:ext cx="244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 fill="norm" stroke="1" extrusionOk="0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2" name="Freeform 8" hidden="0"/>
              <p:cNvSpPr/>
              <p:nvPr isPhoto="0" userDrawn="1"/>
            </p:nvSpPr>
            <p:spPr bwMode="ltGray">
              <a:xfrm rot="12185229" flipV="1">
                <a:off x="3845" y="2207"/>
                <a:ext cx="103" cy="208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 fill="norm" stroke="1" extrusionOk="0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3" name="Freeform 9" hidden="0"/>
              <p:cNvSpPr/>
              <p:nvPr isPhoto="0" userDrawn="1"/>
            </p:nvSpPr>
            <p:spPr bwMode="ltGray">
              <a:xfrm rot="12185229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 fill="norm" stroke="1" extrusionOk="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4" name="Freeform 10" hidden="0"/>
              <p:cNvSpPr/>
              <p:nvPr isPhoto="0" userDrawn="1"/>
            </p:nvSpPr>
            <p:spPr bwMode="ltGray">
              <a:xfrm rot="12185229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 fill="norm" stroke="1" extrusionOk="0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7115" name="Freeform 11" hidden="0"/>
            <p:cNvSpPr/>
            <p:nvPr isPhoto="0"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 fill="norm" stroke="1" extrusionOk="0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6" name="Freeform 12" hidden="0"/>
            <p:cNvSpPr/>
            <p:nvPr isPhoto="0"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 fill="norm" stroke="1" extrusionOk="0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7" name="Freeform 13" hidden="0"/>
            <p:cNvSpPr/>
            <p:nvPr isPhoto="0" userDrawn="1"/>
          </p:nvSpPr>
          <p:spPr bwMode="ltGray">
            <a:xfrm>
              <a:off x="0" y="2610"/>
              <a:ext cx="801" cy="4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 fill="norm" stroke="1" extrusionOk="0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8" name="Freeform 14" hidden="0"/>
            <p:cNvSpPr/>
            <p:nvPr isPhoto="0"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 fill="norm" stroke="1" extrusionOk="0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9" name="Freeform 15" hidden="0"/>
            <p:cNvSpPr/>
            <p:nvPr isPhoto="0"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 fill="norm" stroke="1" extrusionOk="0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20" name="Freeform 16" hidden="0"/>
            <p:cNvSpPr/>
            <p:nvPr isPhoto="0"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 fill="norm" stroke="1" extrusionOk="0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4" name="Group 17" hidden="0"/>
            <p:cNvGrpSpPr/>
            <p:nvPr isPhoto="0"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7122" name="Freeform 18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3" name="Freeform 19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4" name="Freeform 20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5" name="Group 21" hidden="0"/>
            <p:cNvGrpSpPr/>
            <p:nvPr isPhoto="0" userDrawn="1"/>
          </p:nvGrpSpPr>
          <p:grpSpPr bwMode="auto">
            <a:xfrm rot="-6691250">
              <a:off x="3637" y="132"/>
              <a:ext cx="355" cy="607"/>
              <a:chOff x="1727" y="866"/>
              <a:chExt cx="129" cy="157"/>
            </a:xfrm>
          </p:grpSpPr>
          <p:sp>
            <p:nvSpPr>
              <p:cNvPr id="47126" name="Freeform 22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7" name="Freeform 23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8" name="Freeform 24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6" name="Group 25" hidden="0"/>
            <p:cNvGrpSpPr/>
            <p:nvPr isPhoto="0" userDrawn="1"/>
          </p:nvGrpSpPr>
          <p:grpSpPr bwMode="auto">
            <a:xfrm rot="-13075159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7130" name="Freeform 26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1" name="Freeform 27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2" name="Freeform 28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7" name="Group 29" hidden="0"/>
            <p:cNvGrpSpPr/>
            <p:nvPr isPhoto="0" userDrawn="1"/>
          </p:nvGrpSpPr>
          <p:grpSpPr bwMode="auto">
            <a:xfrm rot="4106449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7134" name="Freeform 30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5" name="Freeform 31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6" name="Freeform 32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8" name="Group 33" hidden="0"/>
            <p:cNvGrpSpPr/>
            <p:nvPr isPhoto="0"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7138" name="Freeform 34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9" name="Freeform 35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40" name="Freeform 36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7141" name="Freeform 37" hidden="0"/>
            <p:cNvSpPr/>
            <p:nvPr isPhoto="0"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 fill="norm" stroke="1" extrusionOk="0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2" name="Freeform 38" hidden="0"/>
            <p:cNvSpPr/>
            <p:nvPr isPhoto="0" userDrawn="1"/>
          </p:nvSpPr>
          <p:spPr bwMode="ltGray">
            <a:xfrm rot="9832526" flipV="1">
              <a:off x="2158" y="102"/>
              <a:ext cx="680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 fill="norm" stroke="1" extrusionOk="0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3" name="Freeform 39" hidden="0"/>
            <p:cNvSpPr/>
            <p:nvPr isPhoto="0" userDrawn="1"/>
          </p:nvSpPr>
          <p:spPr bwMode="ltGray">
            <a:xfrm rot="9832526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 fill="norm" stroke="1" extrusionOk="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4" name="Freeform 40" hidden="0"/>
            <p:cNvSpPr/>
            <p:nvPr isPhoto="0" userDrawn="1"/>
          </p:nvSpPr>
          <p:spPr bwMode="ltGray">
            <a:xfrm rot="9832526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 fill="norm" stroke="1" extrusionOk="0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5" name="Freeform 41" hidden="0"/>
            <p:cNvSpPr/>
            <p:nvPr isPhoto="0"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 fill="norm" stroke="1" extrusionOk="0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6" name="Freeform 42" hidden="0"/>
            <p:cNvSpPr/>
            <p:nvPr isPhoto="0" userDrawn="1"/>
          </p:nvSpPr>
          <p:spPr bwMode="ltGray">
            <a:xfrm rot="9832526" flipV="1">
              <a:off x="2173" y="1237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 fill="norm" stroke="1" extrusionOk="0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7" name="Freeform 43" hidden="0"/>
            <p:cNvSpPr/>
            <p:nvPr isPhoto="0"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 fill="norm" stroke="1" extrusionOk="0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</p:grpSp>
      <p:sp>
        <p:nvSpPr>
          <p:cNvPr id="47148" name="Rectangle 44" hidden="0"/>
          <p:cNvSpPr>
            <a:spLocks noChangeArrowheads="1" noGrp="1"/>
          </p:cNvSpPr>
          <p:nvPr isPhoto="0" userDrawn="0">
            <p:ph type="dt" sz="half" idx="2" hasCustomPrompt="0"/>
          </p:nvPr>
        </p:nvSpPr>
        <p:spPr bwMode="auto"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149" name="Rectangle 45" hidden="0"/>
          <p:cNvSpPr>
            <a:spLocks noChangeArrowheads="1" noGrp="1"/>
          </p:cNvSpPr>
          <p:nvPr isPhoto="0" userDrawn="0">
            <p:ph type="ftr" sz="quarter" idx="3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150" name="Rectangle 46" hidden="0"/>
          <p:cNvSpPr>
            <a:spLocks noChangeArrowheads="1" noGrp="1"/>
          </p:cNvSpPr>
          <p:nvPr isPhoto="0" userDrawn="0">
            <p:ph type="sldNum" sz="quarter" idx="4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6CFB5F7-4FDC-48AD-A340-67C250EA983D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47151" name="Rectangle 47" hidden="0"/>
          <p:cNvSpPr>
            <a:spLocks noChangeArrowheads="1" noGrp="1"/>
          </p:cNvSpPr>
          <p:nvPr isPhoto="0" userDrawn="0">
            <p:ph type="ctrTitle" hasCustomPrompt="0"/>
          </p:nvPr>
        </p:nvSpPr>
        <p:spPr bwMode="auto"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47152" name="Rectangle 48" hidden="0"/>
          <p:cNvSpPr>
            <a:spLocks noChangeArrowheads="1" noGrp="1"/>
          </p:cNvSpPr>
          <p:nvPr isPhoto="0" userDrawn="0">
            <p:ph type="subTitle" idx="1" hasCustomPrompt="0"/>
          </p:nvPr>
        </p:nvSpPr>
        <p:spPr bwMode="auto"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A4C23CA-19EE-4DFD-9D6D-1F26585EC84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753A054-FC78-45A6-BD2D-989BB4A8E2C4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BC30EFE-A5C6-4037-9C9B-4994B9582541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14063E6-5297-4630-B214-10B50F888B1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20F694D-985B-408C-8903-A68B8A94B9E3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4B5C804-BA72-49FD-8032-CC8F13301494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115FBF0-DE7D-4B50-ACCD-AF1865DF711F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B8F63D4-A74B-42C6-8B9D-649313D80049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A6CB09C-485E-47A4-8B7A-FD9116448FF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6225" y="103188"/>
            <a:ext cx="2060575" cy="59531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42913" y="103188"/>
            <a:ext cx="6030912" cy="59531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4C1BAB5-189F-4730-ACE3-5CEBB4815A0F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 49" hidden="0"/>
          <p:cNvGrpSpPr/>
          <p:nvPr isPhoto="0" userDrawn="0"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3" name="Group 3" hidden="0"/>
            <p:cNvGrpSpPr/>
            <p:nvPr isPhoto="0" userDrawn="1"/>
          </p:nvGrpSpPr>
          <p:grpSpPr bwMode="auto">
            <a:xfrm rot="-215206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47108" name="Freeform 4" hidden="0"/>
              <p:cNvSpPr/>
              <p:nvPr isPhoto="0" userDrawn="1"/>
            </p:nvSpPr>
            <p:spPr bwMode="ltGray">
              <a:xfrm rot="12185229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 fill="norm" stroke="1" extrusionOk="0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09" name="Freeform 5" hidden="0"/>
              <p:cNvSpPr/>
              <p:nvPr isPhoto="0" userDrawn="1"/>
            </p:nvSpPr>
            <p:spPr bwMode="ltGray">
              <a:xfrm rot="12185229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 fill="norm" stroke="1" extrusionOk="0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0" name="Freeform 6" hidden="0"/>
              <p:cNvSpPr/>
              <p:nvPr isPhoto="0" userDrawn="1"/>
            </p:nvSpPr>
            <p:spPr bwMode="ltGray">
              <a:xfrm rot="12185229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 fill="norm" stroke="1" extrusionOk="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1" name="Freeform 7" hidden="0"/>
              <p:cNvSpPr/>
              <p:nvPr isPhoto="0" userDrawn="1"/>
            </p:nvSpPr>
            <p:spPr bwMode="ltGray">
              <a:xfrm rot="12185229" flipV="1">
                <a:off x="3979" y="977"/>
                <a:ext cx="244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 fill="norm" stroke="1" extrusionOk="0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2" name="Freeform 8" hidden="0"/>
              <p:cNvSpPr/>
              <p:nvPr isPhoto="0" userDrawn="1"/>
            </p:nvSpPr>
            <p:spPr bwMode="ltGray">
              <a:xfrm rot="12185229" flipV="1">
                <a:off x="3845" y="2207"/>
                <a:ext cx="103" cy="208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 fill="norm" stroke="1" extrusionOk="0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3" name="Freeform 9" hidden="0"/>
              <p:cNvSpPr/>
              <p:nvPr isPhoto="0" userDrawn="1"/>
            </p:nvSpPr>
            <p:spPr bwMode="ltGray">
              <a:xfrm rot="12185229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 fill="norm" stroke="1" extrusionOk="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14" name="Freeform 10" hidden="0"/>
              <p:cNvSpPr/>
              <p:nvPr isPhoto="0" userDrawn="1"/>
            </p:nvSpPr>
            <p:spPr bwMode="ltGray">
              <a:xfrm rot="12185229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 fill="norm" stroke="1" extrusionOk="0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7115" name="Freeform 11" hidden="0"/>
            <p:cNvSpPr/>
            <p:nvPr isPhoto="0"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 fill="norm" stroke="1" extrusionOk="0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6" name="Freeform 12" hidden="0"/>
            <p:cNvSpPr/>
            <p:nvPr isPhoto="0"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 fill="norm" stroke="1" extrusionOk="0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7" name="Freeform 13" hidden="0"/>
            <p:cNvSpPr/>
            <p:nvPr isPhoto="0" userDrawn="1"/>
          </p:nvSpPr>
          <p:spPr bwMode="ltGray">
            <a:xfrm>
              <a:off x="0" y="2610"/>
              <a:ext cx="801" cy="4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 fill="norm" stroke="1" extrusionOk="0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8" name="Freeform 14" hidden="0"/>
            <p:cNvSpPr/>
            <p:nvPr isPhoto="0"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 fill="norm" stroke="1" extrusionOk="0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19" name="Freeform 15" hidden="0"/>
            <p:cNvSpPr/>
            <p:nvPr isPhoto="0"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 fill="norm" stroke="1" extrusionOk="0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20" name="Freeform 16" hidden="0"/>
            <p:cNvSpPr/>
            <p:nvPr isPhoto="0"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 fill="norm" stroke="1" extrusionOk="0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4" name="Group 17" hidden="0"/>
            <p:cNvGrpSpPr/>
            <p:nvPr isPhoto="0"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47122" name="Freeform 18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3" name="Freeform 19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4" name="Freeform 20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5" name="Group 21" hidden="0"/>
            <p:cNvGrpSpPr/>
            <p:nvPr isPhoto="0" userDrawn="1"/>
          </p:nvGrpSpPr>
          <p:grpSpPr bwMode="auto">
            <a:xfrm rot="-6691250">
              <a:off x="3637" y="132"/>
              <a:ext cx="355" cy="607"/>
              <a:chOff x="1727" y="866"/>
              <a:chExt cx="129" cy="157"/>
            </a:xfrm>
          </p:grpSpPr>
          <p:sp>
            <p:nvSpPr>
              <p:cNvPr id="47126" name="Freeform 22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7" name="Freeform 23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28" name="Freeform 24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6" name="Group 25" hidden="0"/>
            <p:cNvGrpSpPr/>
            <p:nvPr isPhoto="0" userDrawn="1"/>
          </p:nvGrpSpPr>
          <p:grpSpPr bwMode="auto">
            <a:xfrm rot="-13075159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47130" name="Freeform 26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1" name="Freeform 27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2" name="Freeform 28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7" name="Group 29" hidden="0"/>
            <p:cNvGrpSpPr/>
            <p:nvPr isPhoto="0" userDrawn="1"/>
          </p:nvGrpSpPr>
          <p:grpSpPr bwMode="auto">
            <a:xfrm rot="4106449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47134" name="Freeform 30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5" name="Freeform 31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6" name="Freeform 32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8" name="Group 33" hidden="0"/>
            <p:cNvGrpSpPr/>
            <p:nvPr isPhoto="0"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47138" name="Freeform 34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39" name="Freeform 35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7140" name="Freeform 36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7141" name="Freeform 37" hidden="0"/>
            <p:cNvSpPr/>
            <p:nvPr isPhoto="0"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 fill="norm" stroke="1" extrusionOk="0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2" name="Freeform 38" hidden="0"/>
            <p:cNvSpPr/>
            <p:nvPr isPhoto="0" userDrawn="1"/>
          </p:nvSpPr>
          <p:spPr bwMode="ltGray">
            <a:xfrm rot="9832526" flipV="1">
              <a:off x="2158" y="102"/>
              <a:ext cx="680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 fill="norm" stroke="1" extrusionOk="0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3" name="Freeform 39" hidden="0"/>
            <p:cNvSpPr/>
            <p:nvPr isPhoto="0" userDrawn="1"/>
          </p:nvSpPr>
          <p:spPr bwMode="ltGray">
            <a:xfrm rot="9832526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 fill="norm" stroke="1" extrusionOk="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4" name="Freeform 40" hidden="0"/>
            <p:cNvSpPr/>
            <p:nvPr isPhoto="0" userDrawn="1"/>
          </p:nvSpPr>
          <p:spPr bwMode="ltGray">
            <a:xfrm rot="9832526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 fill="norm" stroke="1" extrusionOk="0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5" name="Freeform 41" hidden="0"/>
            <p:cNvSpPr/>
            <p:nvPr isPhoto="0"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 fill="norm" stroke="1" extrusionOk="0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6" name="Freeform 42" hidden="0"/>
            <p:cNvSpPr/>
            <p:nvPr isPhoto="0" userDrawn="1"/>
          </p:nvSpPr>
          <p:spPr bwMode="ltGray">
            <a:xfrm rot="9832526" flipV="1">
              <a:off x="2173" y="1237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 fill="norm" stroke="1" extrusionOk="0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7147" name="Freeform 43" hidden="0"/>
            <p:cNvSpPr/>
            <p:nvPr isPhoto="0"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 fill="norm" stroke="1" extrusionOk="0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</p:grpSp>
      <p:sp>
        <p:nvSpPr>
          <p:cNvPr id="47148" name="Rectangle 44" hidden="0"/>
          <p:cNvSpPr>
            <a:spLocks noChangeArrowheads="1" noGrp="1"/>
          </p:cNvSpPr>
          <p:nvPr isPhoto="0" userDrawn="0">
            <p:ph type="dt" sz="half" idx="2" hasCustomPrompt="0"/>
          </p:nvPr>
        </p:nvSpPr>
        <p:spPr bwMode="auto"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149" name="Rectangle 45" hidden="0"/>
          <p:cNvSpPr>
            <a:spLocks noChangeArrowheads="1" noGrp="1"/>
          </p:cNvSpPr>
          <p:nvPr isPhoto="0" userDrawn="0">
            <p:ph type="ftr" sz="quarter" idx="3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7150" name="Rectangle 46" hidden="0"/>
          <p:cNvSpPr>
            <a:spLocks noChangeArrowheads="1" noGrp="1"/>
          </p:cNvSpPr>
          <p:nvPr isPhoto="0" userDrawn="0">
            <p:ph type="sldNum" sz="quarter" idx="4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B6CFB5F7-4FDC-48AD-A340-67C250EA983D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  <p:sp>
        <p:nvSpPr>
          <p:cNvPr id="47151" name="Rectangle 47" hidden="0"/>
          <p:cNvSpPr>
            <a:spLocks noChangeArrowheads="1" noGrp="1"/>
          </p:cNvSpPr>
          <p:nvPr isPhoto="0" userDrawn="0">
            <p:ph type="ctrTitle" hasCustomPrompt="0"/>
          </p:nvPr>
        </p:nvSpPr>
        <p:spPr bwMode="auto"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47152" name="Rectangle 48" hidden="0"/>
          <p:cNvSpPr>
            <a:spLocks noChangeArrowheads="1" noGrp="1"/>
          </p:cNvSpPr>
          <p:nvPr isPhoto="0" userDrawn="0">
            <p:ph type="subTitle" idx="1" hasCustomPrompt="0"/>
          </p:nvPr>
        </p:nvSpPr>
        <p:spPr bwMode="auto"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A4C23CA-19EE-4DFD-9D6D-1F26585EC84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E753A054-FC78-45A6-BD2D-989BB4A8E2C4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BC30EFE-A5C6-4037-9C9B-4994B9582541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14063E6-5297-4630-B214-10B50F888B1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420F694D-985B-408C-8903-A68B8A94B9E3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4B5C804-BA72-49FD-8032-CC8F13301494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8115FBF0-DE7D-4B50-ACCD-AF1865DF711F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CB8F63D4-A74B-42C6-8B9D-649313D80049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2A6CB09C-485E-47A4-8B7A-FD9116448FFB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6225" y="103188"/>
            <a:ext cx="2060575" cy="59531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42913" y="103188"/>
            <a:ext cx="6030912" cy="59531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6699"/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04C1BAB5-189F-4730-ACE3-5CEBB4815A0F}" type="slidenum">
              <a:rPr lang="ru-RU">
                <a:solidFill>
                  <a:srgbClr val="006699"/>
                </a:solidFill>
              </a:rPr>
              <a:t/>
            </a:fld>
            <a:endParaRPr lang="ru-RU">
              <a:solidFill>
                <a:srgbClr val="00669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g"/></Relationships>
</file>

<file path=ppt/slideMasters/_rels/slideMaster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F84218-108D-4126-A4F1-BA9A99D71BA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3C63D7-81D0-4BB2-957E-242FE51B7A23}" type="slidenum">
              <a:rPr lang="ru-RU">
                <a:solidFill>
                  <a:prstClr val="black">
                    <a:tint val="75000"/>
                  </a:prstClr>
                </a:solidFill>
              </a:rPr>
              <a:t/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 2" hidden="0"/>
          <p:cNvGrpSpPr/>
          <p:nvPr isPhoto="0" userDrawn="0"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 hidden="0"/>
            <p:cNvSpPr/>
            <p:nvPr isPhoto="0" userDrawn="0"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 fill="norm" stroke="1" extrusionOk="0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3" name="Group 4" hidden="0"/>
            <p:cNvGrpSpPr/>
            <p:nvPr isPhoto="0" userDrawn="0"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86" name="Freeform 6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87" name="Freeform 7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6088" name="Freeform 8" hidden="0"/>
            <p:cNvSpPr/>
            <p:nvPr isPhoto="0" userDrawn="0"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 fill="norm" stroke="1" extrusionOk="0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4" name="Group 9" hidden="0"/>
            <p:cNvGrpSpPr/>
            <p:nvPr isPhoto="0" userDrawn="0"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 hidden="0"/>
              <p:cNvSpPr/>
              <p:nvPr isPhoto="0"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 fill="norm" stroke="1" extrusionOk="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1" name="Freeform 11" hidden="0"/>
              <p:cNvSpPr/>
              <p:nvPr isPhoto="0"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 fill="norm" stroke="1" extrusionOk="0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2" name="Freeform 12" hidden="0"/>
              <p:cNvSpPr/>
              <p:nvPr isPhoto="0"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 fill="norm" stroke="1" extrusionOk="0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3" name="Freeform 13" hidden="0"/>
              <p:cNvSpPr/>
              <p:nvPr isPhoto="0"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 fill="norm" stroke="1" extrusionOk="0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4" name="Freeform 14" hidden="0"/>
              <p:cNvSpPr/>
              <p:nvPr isPhoto="0"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 fill="norm" stroke="1" extrusionOk="0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grpSp>
            <p:nvGrpSpPr>
              <p:cNvPr id="5" name="Group 15" hidden="0"/>
              <p:cNvGrpSpPr/>
              <p:nvPr isPhoto="0" userDrawn="1"/>
            </p:nvGrpSpPr>
            <p:grpSpPr bwMode="auto">
              <a:xfrm rot="10886445" flipH="1">
                <a:off x="334" y="3251"/>
                <a:ext cx="608" cy="369"/>
                <a:chOff x="-365" y="1704"/>
                <a:chExt cx="608" cy="369"/>
              </a:xfrm>
            </p:grpSpPr>
            <p:sp>
              <p:nvSpPr>
                <p:cNvPr id="46096" name="Freeform 16" hidden="0"/>
                <p:cNvSpPr/>
                <p:nvPr isPhoto="0" userDrawn="1"/>
              </p:nvSpPr>
              <p:spPr bwMode="ltGray">
                <a:xfrm rot="4200090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 fill="norm" stroke="1" extrusionOk="0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  <p:sp>
              <p:nvSpPr>
                <p:cNvPr id="46097" name="Freeform 17" hidden="0"/>
                <p:cNvSpPr/>
                <p:nvPr isPhoto="0" userDrawn="1"/>
              </p:nvSpPr>
              <p:spPr bwMode="ltGray">
                <a:xfrm rot="4200090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 fill="norm" stroke="1" extrusionOk="0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  <p:sp>
              <p:nvSpPr>
                <p:cNvPr id="46098" name="Freeform 18" hidden="0"/>
                <p:cNvSpPr/>
                <p:nvPr isPhoto="0" userDrawn="1"/>
              </p:nvSpPr>
              <p:spPr bwMode="ltGray">
                <a:xfrm rot="4200090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 fill="norm" stroke="1" extrusionOk="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</p:grpSp>
        </p:grpSp>
        <p:grpSp>
          <p:nvGrpSpPr>
            <p:cNvPr id="6" name="Group 19" hidden="0"/>
            <p:cNvGrpSpPr/>
            <p:nvPr isPhoto="0" userDrawn="0"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1" name="Freeform 21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2" name="Freeform 22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7" name="Group 23" hidden="0"/>
            <p:cNvGrpSpPr/>
            <p:nvPr isPhoto="0" userDrawn="0"/>
          </p:nvGrpSpPr>
          <p:grpSpPr bwMode="auto">
            <a:xfrm rot="5003156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5" name="Freeform 25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6" name="Freeform 26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8" name="Group 27" hidden="0"/>
            <p:cNvGrpSpPr/>
            <p:nvPr isPhoto="0" userDrawn="0"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9" name="Freeform 29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10" name="Freeform 30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6111" name="Freeform 31" hidden="0"/>
            <p:cNvSpPr/>
            <p:nvPr isPhoto="0" userDrawn="0"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 fill="norm" stroke="1" extrusionOk="0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2" name="Freeform 32" hidden="0"/>
            <p:cNvSpPr/>
            <p:nvPr isPhoto="0" userDrawn="0"/>
          </p:nvSpPr>
          <p:spPr bwMode="ltGray">
            <a:xfrm rot="828662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 fill="norm" stroke="1" extrusionOk="0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3" name="Freeform 33" hidden="0"/>
            <p:cNvSpPr/>
            <p:nvPr isPhoto="0" userDrawn="0"/>
          </p:nvSpPr>
          <p:spPr bwMode="ltGray">
            <a:xfrm rot="828662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 fill="norm" stroke="1" extrusionOk="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4" name="Freeform 34" hidden="0"/>
            <p:cNvSpPr/>
            <p:nvPr isPhoto="0" userDrawn="0"/>
          </p:nvSpPr>
          <p:spPr bwMode="ltGray">
            <a:xfrm>
              <a:off x="11" y="4110"/>
              <a:ext cx="118" cy="2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 fill="norm" stroke="1" extrusionOk="0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5" name="Freeform 35" hidden="0"/>
            <p:cNvSpPr/>
            <p:nvPr isPhoto="0" userDrawn="0"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 fill="norm" stroke="1" extrusionOk="0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6" name="Freeform 36" hidden="0"/>
            <p:cNvSpPr/>
            <p:nvPr isPhoto="0" userDrawn="0"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 fill="norm" stroke="1" extrusionOk="0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7" name="Freeform 37" hidden="0"/>
            <p:cNvSpPr/>
            <p:nvPr isPhoto="0" userDrawn="0"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 fill="norm" stroke="1" extrusionOk="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8" name="Freeform 38" hidden="0"/>
            <p:cNvSpPr/>
            <p:nvPr isPhoto="0" userDrawn="0"/>
          </p:nvSpPr>
          <p:spPr bwMode="ltGray">
            <a:xfrm rot="1584152">
              <a:off x="20" y="410"/>
              <a:ext cx="344" cy="2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 fill="norm" stroke="1" extrusionOk="0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9" name="Freeform 39" hidden="0"/>
            <p:cNvSpPr/>
            <p:nvPr isPhoto="0" userDrawn="0"/>
          </p:nvSpPr>
          <p:spPr bwMode="ltGray">
            <a:xfrm rot="1584152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 fill="norm" stroke="1" extrusionOk="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0" name="Freeform 40" hidden="0"/>
            <p:cNvSpPr/>
            <p:nvPr isPhoto="0" userDrawn="0"/>
          </p:nvSpPr>
          <p:spPr bwMode="ltGray">
            <a:xfrm rot="1584152">
              <a:off x="574" y="286"/>
              <a:ext cx="146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 fill="norm" stroke="1" extrusionOk="0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1" name="Freeform 41" hidden="0"/>
            <p:cNvSpPr/>
            <p:nvPr isPhoto="0" userDrawn="0"/>
          </p:nvSpPr>
          <p:spPr bwMode="ltGray">
            <a:xfrm rot="1584152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 fill="norm" stroke="1" extrusionOk="0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2" name="Freeform 42" hidden="0"/>
            <p:cNvSpPr/>
            <p:nvPr isPhoto="0" userDrawn="0"/>
          </p:nvSpPr>
          <p:spPr bwMode="ltGray">
            <a:xfrm rot="1584152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 fill="norm" stroke="1" extrusionOk="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3" name="Freeform 43" hidden="0"/>
            <p:cNvSpPr/>
            <p:nvPr isPhoto="0" userDrawn="0"/>
          </p:nvSpPr>
          <p:spPr bwMode="ltGray">
            <a:xfrm>
              <a:off x="0" y="886"/>
              <a:ext cx="360" cy="649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 fill="norm" stroke="1" extrusionOk="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4" name="Freeform 44" hidden="0"/>
            <p:cNvSpPr/>
            <p:nvPr isPhoto="0" userDrawn="0"/>
          </p:nvSpPr>
          <p:spPr bwMode="ltGray">
            <a:xfrm rot="1584152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 fill="norm" stroke="1" extrusionOk="0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</p:grpSp>
      <p:sp>
        <p:nvSpPr>
          <p:cNvPr id="46125" name="Rectangle 45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6126" name="Rectangle 46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6127" name="Rectangle 47" hidden="0"/>
          <p:cNvSpPr>
            <a:spLocks noChangeArrowheads="1" noGrp="1"/>
          </p:cNvSpPr>
          <p:nvPr isPhoto="0" userDrawn="0">
            <p:ph type="dt" sz="half" idx="2" hasCustomPrompt="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6699"/>
              </a:solidFill>
              <a:latin typeface="Arial"/>
            </a:endParaRPr>
          </a:p>
        </p:txBody>
      </p:sp>
      <p:sp>
        <p:nvSpPr>
          <p:cNvPr id="46128" name="Rectangle 48" hidden="0"/>
          <p:cNvSpPr>
            <a:spLocks noChangeArrowheads="1" noGrp="1"/>
          </p:cNvSpPr>
          <p:nvPr isPhoto="0" userDrawn="0">
            <p:ph type="ftr" sz="quarter" idx="3" hasCustomPrompt="0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ctr"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6699"/>
              </a:solidFill>
              <a:latin typeface="Arial"/>
            </a:endParaRPr>
          </a:p>
        </p:txBody>
      </p:sp>
      <p:sp>
        <p:nvSpPr>
          <p:cNvPr id="46129" name="Rectangle 49" hidden="0"/>
          <p:cNvSpPr>
            <a:spLocks noChangeArrowheads="1"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r"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89966F31-BE15-4A78-AB67-755C6EC39EF0}" type="slidenum">
              <a:rPr lang="ru-RU">
                <a:solidFill>
                  <a:srgbClr val="006699"/>
                </a:solidFill>
                <a:latin typeface="Arial"/>
              </a:rPr>
              <a:t/>
            </a:fld>
            <a:endParaRPr lang="ru-RU">
              <a:solidFill>
                <a:srgbClr val="006699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2pPr>
      <a:lvl3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3pPr>
      <a:lvl4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4pPr>
      <a:lvl5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5pPr>
      <a:lvl6pPr marL="4572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6pPr>
      <a:lvl7pPr marL="9144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7pPr>
      <a:lvl8pPr marL="13716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8pPr>
      <a:lvl9pPr marL="18288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 2" hidden="0"/>
          <p:cNvGrpSpPr/>
          <p:nvPr isPhoto="0" userDrawn="0"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 hidden="0"/>
            <p:cNvSpPr/>
            <p:nvPr isPhoto="0" userDrawn="0"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 fill="norm" stroke="1" extrusionOk="0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3" name="Group 4" hidden="0"/>
            <p:cNvGrpSpPr/>
            <p:nvPr isPhoto="0" userDrawn="0"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86" name="Freeform 6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87" name="Freeform 7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6088" name="Freeform 8" hidden="0"/>
            <p:cNvSpPr/>
            <p:nvPr isPhoto="0" userDrawn="0"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 fill="norm" stroke="1" extrusionOk="0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grpSp>
          <p:nvGrpSpPr>
            <p:cNvPr id="4" name="Group 9" hidden="0"/>
            <p:cNvGrpSpPr/>
            <p:nvPr isPhoto="0" userDrawn="0"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 hidden="0"/>
              <p:cNvSpPr/>
              <p:nvPr isPhoto="0"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 fill="norm" stroke="1" extrusionOk="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1" name="Freeform 11" hidden="0"/>
              <p:cNvSpPr/>
              <p:nvPr isPhoto="0"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 fill="norm" stroke="1" extrusionOk="0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2" name="Freeform 12" hidden="0"/>
              <p:cNvSpPr/>
              <p:nvPr isPhoto="0"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 fill="norm" stroke="1" extrusionOk="0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3" name="Freeform 13" hidden="0"/>
              <p:cNvSpPr/>
              <p:nvPr isPhoto="0"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 fill="norm" stroke="1" extrusionOk="0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094" name="Freeform 14" hidden="0"/>
              <p:cNvSpPr/>
              <p:nvPr isPhoto="0"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 fill="norm" stroke="1" extrusionOk="0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grpSp>
            <p:nvGrpSpPr>
              <p:cNvPr id="5" name="Group 15" hidden="0"/>
              <p:cNvGrpSpPr/>
              <p:nvPr isPhoto="0" userDrawn="1"/>
            </p:nvGrpSpPr>
            <p:grpSpPr bwMode="auto">
              <a:xfrm rot="10886445" flipH="1">
                <a:off x="334" y="3251"/>
                <a:ext cx="608" cy="369"/>
                <a:chOff x="-365" y="1704"/>
                <a:chExt cx="608" cy="369"/>
              </a:xfrm>
            </p:grpSpPr>
            <p:sp>
              <p:nvSpPr>
                <p:cNvPr id="46096" name="Freeform 16" hidden="0"/>
                <p:cNvSpPr/>
                <p:nvPr isPhoto="0" userDrawn="1"/>
              </p:nvSpPr>
              <p:spPr bwMode="ltGray">
                <a:xfrm rot="4200090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 fill="norm" stroke="1" extrusionOk="0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  <p:sp>
              <p:nvSpPr>
                <p:cNvPr id="46097" name="Freeform 17" hidden="0"/>
                <p:cNvSpPr/>
                <p:nvPr isPhoto="0" userDrawn="1"/>
              </p:nvSpPr>
              <p:spPr bwMode="ltGray">
                <a:xfrm rot="4200090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 fill="norm" stroke="1" extrusionOk="0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  <p:sp>
              <p:nvSpPr>
                <p:cNvPr id="46098" name="Freeform 18" hidden="0"/>
                <p:cNvSpPr/>
                <p:nvPr isPhoto="0" userDrawn="1"/>
              </p:nvSpPr>
              <p:spPr bwMode="ltGray">
                <a:xfrm rot="4200090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 fill="norm" stroke="1" extrusionOk="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solidFill>
                      <a:srgbClr val="006699"/>
                    </a:solidFill>
                    <a:latin typeface="Arial"/>
                  </a:endParaRPr>
                </a:p>
              </p:txBody>
            </p:sp>
          </p:grpSp>
        </p:grpSp>
        <p:grpSp>
          <p:nvGrpSpPr>
            <p:cNvPr id="6" name="Group 19" hidden="0"/>
            <p:cNvGrpSpPr/>
            <p:nvPr isPhoto="0" userDrawn="0"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1" name="Freeform 21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2" name="Freeform 22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7" name="Group 23" hidden="0"/>
            <p:cNvGrpSpPr/>
            <p:nvPr isPhoto="0" userDrawn="0"/>
          </p:nvGrpSpPr>
          <p:grpSpPr bwMode="auto">
            <a:xfrm rot="5003156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5" name="Freeform 25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6" name="Freeform 26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grpSp>
          <p:nvGrpSpPr>
            <p:cNvPr id="8" name="Group 27" hidden="0"/>
            <p:cNvGrpSpPr/>
            <p:nvPr isPhoto="0" userDrawn="0"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 hidden="0"/>
              <p:cNvSpPr/>
              <p:nvPr isPhoto="0"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 fill="norm" stroke="1" extrusionOk="0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09" name="Freeform 29" hidden="0"/>
              <p:cNvSpPr/>
              <p:nvPr isPhoto="0"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 fill="norm" stroke="1" extrusionOk="0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  <p:sp>
            <p:nvSpPr>
              <p:cNvPr id="46110" name="Freeform 30" hidden="0"/>
              <p:cNvSpPr/>
              <p:nvPr isPhoto="0"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 fill="norm" stroke="1" extrusionOk="0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solidFill>
                    <a:srgbClr val="006699"/>
                  </a:solidFill>
                  <a:latin typeface="Arial"/>
                </a:endParaRPr>
              </a:p>
            </p:txBody>
          </p:sp>
        </p:grpSp>
        <p:sp>
          <p:nvSpPr>
            <p:cNvPr id="46111" name="Freeform 31" hidden="0"/>
            <p:cNvSpPr/>
            <p:nvPr isPhoto="0" userDrawn="0"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 fill="norm" stroke="1" extrusionOk="0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2" name="Freeform 32" hidden="0"/>
            <p:cNvSpPr/>
            <p:nvPr isPhoto="0" userDrawn="0"/>
          </p:nvSpPr>
          <p:spPr bwMode="ltGray">
            <a:xfrm rot="828662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 fill="norm" stroke="1" extrusionOk="0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3" name="Freeform 33" hidden="0"/>
            <p:cNvSpPr/>
            <p:nvPr isPhoto="0" userDrawn="0"/>
          </p:nvSpPr>
          <p:spPr bwMode="ltGray">
            <a:xfrm rot="828662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 fill="norm" stroke="1" extrusionOk="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4" name="Freeform 34" hidden="0"/>
            <p:cNvSpPr/>
            <p:nvPr isPhoto="0" userDrawn="0"/>
          </p:nvSpPr>
          <p:spPr bwMode="ltGray">
            <a:xfrm>
              <a:off x="11" y="4110"/>
              <a:ext cx="118" cy="2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 fill="norm" stroke="1" extrusionOk="0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5" name="Freeform 35" hidden="0"/>
            <p:cNvSpPr/>
            <p:nvPr isPhoto="0" userDrawn="0"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 fill="norm" stroke="1" extrusionOk="0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6" name="Freeform 36" hidden="0"/>
            <p:cNvSpPr/>
            <p:nvPr isPhoto="0" userDrawn="0"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 fill="norm" stroke="1" extrusionOk="0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7" name="Freeform 37" hidden="0"/>
            <p:cNvSpPr/>
            <p:nvPr isPhoto="0" userDrawn="0"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 fill="norm" stroke="1" extrusionOk="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8" name="Freeform 38" hidden="0"/>
            <p:cNvSpPr/>
            <p:nvPr isPhoto="0" userDrawn="0"/>
          </p:nvSpPr>
          <p:spPr bwMode="ltGray">
            <a:xfrm rot="1584152">
              <a:off x="20" y="410"/>
              <a:ext cx="344" cy="2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 fill="norm" stroke="1" extrusionOk="0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19" name="Freeform 39" hidden="0"/>
            <p:cNvSpPr/>
            <p:nvPr isPhoto="0" userDrawn="0"/>
          </p:nvSpPr>
          <p:spPr bwMode="ltGray">
            <a:xfrm rot="1584152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 fill="norm" stroke="1" extrusionOk="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0" name="Freeform 40" hidden="0"/>
            <p:cNvSpPr/>
            <p:nvPr isPhoto="0" userDrawn="0"/>
          </p:nvSpPr>
          <p:spPr bwMode="ltGray">
            <a:xfrm rot="1584152">
              <a:off x="574" y="286"/>
              <a:ext cx="146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 fill="norm" stroke="1" extrusionOk="0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1" name="Freeform 41" hidden="0"/>
            <p:cNvSpPr/>
            <p:nvPr isPhoto="0" userDrawn="0"/>
          </p:nvSpPr>
          <p:spPr bwMode="ltGray">
            <a:xfrm rot="1584152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 fill="norm" stroke="1" extrusionOk="0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2" name="Freeform 42" hidden="0"/>
            <p:cNvSpPr/>
            <p:nvPr isPhoto="0" userDrawn="0"/>
          </p:nvSpPr>
          <p:spPr bwMode="ltGray">
            <a:xfrm rot="1584152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 fill="norm" stroke="1" extrusionOk="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3" name="Freeform 43" hidden="0"/>
            <p:cNvSpPr/>
            <p:nvPr isPhoto="0" userDrawn="0"/>
          </p:nvSpPr>
          <p:spPr bwMode="ltGray">
            <a:xfrm>
              <a:off x="0" y="886"/>
              <a:ext cx="360" cy="649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 fill="norm" stroke="1" extrusionOk="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  <p:sp>
          <p:nvSpPr>
            <p:cNvPr id="46124" name="Freeform 44" hidden="0"/>
            <p:cNvSpPr/>
            <p:nvPr isPhoto="0" userDrawn="0"/>
          </p:nvSpPr>
          <p:spPr bwMode="ltGray">
            <a:xfrm rot="1584152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 fill="norm" stroke="1" extrusionOk="0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006699"/>
                </a:solidFill>
                <a:latin typeface="Arial"/>
              </a:endParaRPr>
            </a:p>
          </p:txBody>
        </p:sp>
      </p:grpSp>
      <p:sp>
        <p:nvSpPr>
          <p:cNvPr id="46125" name="Rectangle 45" hidden="0"/>
          <p:cNvSpPr>
            <a:spLocks noChangeArrowheads="1" noGrp="1"/>
          </p:cNvSpPr>
          <p:nvPr isPhoto="0" userDrawn="0">
            <p:ph type="title" hasCustomPrompt="0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46126" name="Rectangle 46" hidden="0"/>
          <p:cNvSpPr>
            <a:spLocks noChangeArrowheads="1"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6127" name="Rectangle 47" hidden="0"/>
          <p:cNvSpPr>
            <a:spLocks noChangeArrowheads="1" noGrp="1"/>
          </p:cNvSpPr>
          <p:nvPr isPhoto="0" userDrawn="0">
            <p:ph type="dt" sz="half" idx="2" hasCustomPrompt="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6699"/>
              </a:solidFill>
              <a:latin typeface="Arial"/>
            </a:endParaRPr>
          </a:p>
        </p:txBody>
      </p:sp>
      <p:sp>
        <p:nvSpPr>
          <p:cNvPr id="46128" name="Rectangle 48" hidden="0"/>
          <p:cNvSpPr>
            <a:spLocks noChangeArrowheads="1" noGrp="1"/>
          </p:cNvSpPr>
          <p:nvPr isPhoto="0" userDrawn="0">
            <p:ph type="ftr" sz="quarter" idx="3" hasCustomPrompt="0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ctr"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006699"/>
              </a:solidFill>
              <a:latin typeface="Arial"/>
            </a:endParaRPr>
          </a:p>
        </p:txBody>
      </p:sp>
      <p:sp>
        <p:nvSpPr>
          <p:cNvPr id="46129" name="Rectangle 49" hidden="0"/>
          <p:cNvSpPr>
            <a:spLocks noChangeArrowheads="1"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>
            <a:lvl1pPr algn="r">
              <a:defRPr sz="1400"/>
            </a:lvl1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fld id="{89966F31-BE15-4A78-AB67-755C6EC39EF0}" type="slidenum">
              <a:rPr lang="ru-RU">
                <a:solidFill>
                  <a:srgbClr val="006699"/>
                </a:solidFill>
                <a:latin typeface="Arial"/>
              </a:rPr>
              <a:t/>
            </a:fld>
            <a:endParaRPr lang="ru-RU">
              <a:solidFill>
                <a:srgbClr val="006699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2pPr>
      <a:lvl3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3pPr>
      <a:lvl4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4pPr>
      <a:lvl5pPr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5pPr>
      <a:lvl6pPr marL="4572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6pPr>
      <a:lvl7pPr marL="9144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7pPr>
      <a:lvl8pPr marL="13716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8pPr>
      <a:lvl9pPr marL="1828800" algn="ctr">
        <a:lnSpc>
          <a:spcPct val="90000"/>
        </a:lnSpc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Verdana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544" y="274638"/>
            <a:ext cx="7920880" cy="13684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200" b="1">
                <a:solidFill>
                  <a:schemeClr val="bg1"/>
                </a:solidFill>
                <a:latin typeface="Times New Roman"/>
                <a:cs typeface="Times New Roman"/>
              </a:rPr>
              <a:t>ЯКУТСКАЯ ГОРОДСКАЯ ОБЩЕСТВЕННАЯ МОЛОДЕЖНАЯ ОРГАНИЗАЦИЯ «ПОДРОСТОК»</a:t>
            </a:r>
            <a:endParaRPr/>
          </a:p>
        </p:txBody>
      </p:sp>
      <p:pic>
        <p:nvPicPr>
          <p:cNvPr id="5" name="Содержимое 4" descr="1ПОДРОСТОК.jpg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2915816" y="1988840"/>
            <a:ext cx="3364709" cy="2880320"/>
          </a:xfrm>
          <a:prstGeom prst="rect">
            <a:avLst/>
          </a:prstGeom>
          <a:ln>
            <a:solidFill>
              <a:srgbClr val="2CB525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63500"/>
          </a:effectLst>
        </p:spPr>
      </p:pic>
      <p:sp>
        <p:nvSpPr>
          <p:cNvPr id="4" name="Прямоугольник 3" hidden="0"/>
          <p:cNvSpPr/>
          <p:nvPr isPhoto="0" userDrawn="0"/>
        </p:nvSpPr>
        <p:spPr bwMode="auto">
          <a:xfrm>
            <a:off x="971599" y="5214953"/>
            <a:ext cx="75608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РЕСПУБЛИКА </a:t>
            </a: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САХА (ЯКУТИЯ</a:t>
            </a: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)</a:t>
            </a:r>
            <a:endParaRPr/>
          </a:p>
          <a:p>
            <a:pPr algn="ctr"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ГОРОД ЯКУТСК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>
        <p:fade thruBlk="0"/>
      </p:transition>
    </mc:Choice>
    <mc:Fallback>
      <p:transition spd="slow" advClick="0" advTm="500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42913" y="332656"/>
            <a:ext cx="8243887" cy="864096"/>
          </a:xfrm>
        </p:spPr>
        <p:txBody>
          <a:bodyPr/>
          <a:lstStyle/>
          <a:p>
            <a:pPr lvl="0">
              <a:lnSpc>
                <a:spcPct val="100000"/>
              </a:lnSpc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ea typeface="Cambria Math"/>
                <a:cs typeface="Times New Roman"/>
              </a:rPr>
              <a:t>ЦЕЛЬ:</a:t>
            </a:r>
            <a:endParaRPr lang="ru-RU" sz="3600">
              <a:solidFill>
                <a:srgbClr val="FFCC00"/>
              </a:solidFill>
            </a:endParaRPr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1043608" y="1412776"/>
            <a:ext cx="7776864" cy="4824536"/>
          </a:xfrm>
        </p:spPr>
        <p:txBody>
          <a:bodyPr/>
          <a:lstStyle/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Оказание социальной помощи детям </a:t>
            </a:r>
            <a:endParaRPr lang="ru-RU" sz="30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и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подросткам, а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также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их семьям, </a:t>
            </a:r>
            <a:endParaRPr lang="ru-RU" sz="30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оказавшимся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в трудной жизненной ситуации </a:t>
            </a:r>
            <a:endParaRPr lang="ru-RU" sz="30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(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из малообеспеченных, многодетных, </a:t>
            </a:r>
            <a:endParaRPr lang="ru-RU" sz="30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неполных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семей, из категории «группы риска», детям- сиротам, детям-инвалидам </a:t>
            </a:r>
            <a:endParaRPr lang="ru-RU" sz="30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lvl="0" indent="0" algn="ctr">
              <a:spcAft>
                <a:spcPts val="0"/>
              </a:spcAft>
              <a:buNone/>
              <a:defRPr/>
            </a:pP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и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детям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с </a:t>
            </a:r>
            <a:r>
              <a:rPr lang="ru-RU" sz="3000" b="1">
                <a:solidFill>
                  <a:schemeClr val="bg1"/>
                </a:solidFill>
                <a:latin typeface="Times New Roman"/>
                <a:cs typeface="Times New Roman"/>
              </a:rPr>
              <a:t>тяжелыми заболеваниями и т.д.)</a:t>
            </a:r>
            <a:endParaRPr/>
          </a:p>
          <a:p>
            <a:pPr>
              <a:defRPr/>
            </a:pPr>
            <a:endParaRPr lang="ru-RU" sz="3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42913" y="332656"/>
            <a:ext cx="8243887" cy="1440160"/>
          </a:xfrm>
        </p:spPr>
        <p:txBody>
          <a:bodyPr/>
          <a:lstStyle/>
          <a:p>
            <a:pPr lvl="0">
              <a:lnSpc>
                <a:spcPct val="100000"/>
              </a:lnSpc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ea typeface="Cambria Math"/>
                <a:cs typeface="Times New Roman"/>
              </a:rPr>
              <a:t>ЗАДАЧИ:</a:t>
            </a:r>
            <a:br>
              <a:rPr lang="ru-RU" sz="3200" b="1">
                <a:solidFill>
                  <a:srgbClr val="FFCC00"/>
                </a:solidFill>
                <a:latin typeface="Times New Roman"/>
                <a:ea typeface="Cambria Math"/>
                <a:cs typeface="Times New Roman"/>
              </a:rPr>
            </a:br>
            <a:endParaRPr lang="ru-RU">
              <a:solidFill>
                <a:srgbClr val="FFCC00"/>
              </a:solidFill>
            </a:endParaRPr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1331640" y="1196752"/>
            <a:ext cx="7704856" cy="5040560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700" b="1">
                <a:solidFill>
                  <a:schemeClr val="bg1"/>
                </a:solidFill>
                <a:latin typeface="Times New Roman"/>
                <a:cs typeface="Times New Roman"/>
              </a:rPr>
              <a:t>- защита интересов и прав подростков: мобилизация подростков на участие и оказание социальной, культурной и иной помощи населению;</a:t>
            </a:r>
            <a:endParaRPr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700" b="1">
                <a:solidFill>
                  <a:schemeClr val="bg1"/>
                </a:solidFill>
                <a:latin typeface="Times New Roman"/>
                <a:cs typeface="Times New Roman"/>
              </a:rPr>
              <a:t>- оказание помощи малообеспеченным детям, детям-сиротам, и их трудоустройство;</a:t>
            </a:r>
            <a:endParaRPr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700" b="1">
                <a:solidFill>
                  <a:schemeClr val="bg1"/>
                </a:solidFill>
                <a:latin typeface="Times New Roman"/>
                <a:cs typeface="Times New Roman"/>
              </a:rPr>
              <a:t>- ведение </a:t>
            </a:r>
            <a:r>
              <a:rPr lang="ru-RU" sz="2700" b="1">
                <a:solidFill>
                  <a:schemeClr val="bg1"/>
                </a:solidFill>
                <a:latin typeface="Times New Roman"/>
                <a:cs typeface="Times New Roman"/>
              </a:rPr>
              <a:t>культурно-просветительской деятельности, организация содержательного досуга подростков;</a:t>
            </a:r>
            <a:endParaRPr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2700" b="1">
                <a:solidFill>
                  <a:schemeClr val="bg1"/>
                </a:solidFill>
                <a:latin typeface="Times New Roman"/>
                <a:cs typeface="Times New Roman"/>
              </a:rPr>
              <a:t>- создание центров обучения подростков и центров технического творчества несовершеннолетних, вовлечение их в трудовую деятельность.</a:t>
            </a:r>
            <a:endParaRPr/>
          </a:p>
          <a:p>
            <a:pPr>
              <a:defRPr/>
            </a:pPr>
            <a:endParaRPr lang="ru-RU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23528" y="247670"/>
            <a:ext cx="8496943" cy="6038850"/>
          </a:xfrm>
        </p:spPr>
        <p:txBody>
          <a:bodyPr/>
          <a:lstStyle/>
          <a:p>
            <a:pPr algn="ctr">
              <a:buFont typeface="Wingdings 2"/>
              <a:buNone/>
              <a:defRPr/>
            </a:pPr>
            <a:r>
              <a:rPr lang="ru-RU" b="1">
                <a:solidFill>
                  <a:srgbClr val="FFCC00"/>
                </a:solidFill>
                <a:latin typeface="Times New Roman"/>
                <a:cs typeface="Times New Roman"/>
              </a:rPr>
              <a:t>ОСНОВНЫЕ НАПРАВЛЕНИЯ ДЕЯТЕЛЬНОСТИ</a:t>
            </a:r>
            <a:r>
              <a:rPr lang="ru-RU" b="1">
                <a:solidFill>
                  <a:srgbClr val="FFCC00"/>
                </a:solidFill>
                <a:latin typeface="Times New Roman"/>
                <a:cs typeface="Times New Roman"/>
              </a:rPr>
              <a:t>:</a:t>
            </a:r>
            <a:endParaRPr/>
          </a:p>
          <a:p>
            <a:pPr algn="ctr">
              <a:buFont typeface="Wingdings 2"/>
              <a:buNone/>
              <a:defRPr/>
            </a:pPr>
            <a:endParaRPr lang="ru-RU" b="1">
              <a:solidFill>
                <a:srgbClr val="FFCC00"/>
              </a:solidFill>
              <a:latin typeface="Times New Roman"/>
              <a:cs typeface="Times New Roman"/>
            </a:endParaRPr>
          </a:p>
          <a:p>
            <a:pPr>
              <a:buFont typeface="Arial"/>
              <a:buChar char="•"/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Оплата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лечения детям-инвалидам за переделами республики, приобретение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оборудования и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лекарства для детей;</a:t>
            </a:r>
            <a:endParaRPr/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Оказание    материальной и методической помощи  школам, детским домам и другим детским учреждениям города и республики;</a:t>
            </a:r>
            <a:endParaRPr/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Оказание    социальной, правовой, материальной и другой помощи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детям-сиротам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, детям  инвалидам, из неполных, многодетных, кризисных семей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;</a:t>
            </a:r>
            <a:endParaRPr lang="ru-RU" sz="28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Содержимое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23528" y="247670"/>
            <a:ext cx="8496943" cy="6038850"/>
          </a:xfrm>
        </p:spPr>
        <p:txBody>
          <a:bodyPr/>
          <a:lstStyle/>
          <a:p>
            <a:pPr algn="ctr">
              <a:buFont typeface="Wingdings 2"/>
              <a:buNone/>
              <a:defRPr/>
            </a:pPr>
            <a:r>
              <a:rPr lang="ru-RU" b="1">
                <a:solidFill>
                  <a:srgbClr val="FFCC00"/>
                </a:solidFill>
                <a:latin typeface="Times New Roman"/>
                <a:cs typeface="Times New Roman"/>
              </a:rPr>
              <a:t>ОСНОВНЫЕ НАПРАВЛЕНИЯ ДЕЯТЕЛЬНОСТИ</a:t>
            </a:r>
            <a:r>
              <a:rPr lang="ru-RU" b="1">
                <a:solidFill>
                  <a:srgbClr val="FFCC00"/>
                </a:solidFill>
                <a:latin typeface="Times New Roman"/>
                <a:cs typeface="Times New Roman"/>
              </a:rPr>
              <a:t>:</a:t>
            </a:r>
            <a:endParaRPr lang="ru-RU" b="1">
              <a:solidFill>
                <a:srgbClr val="FFCC0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Организация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благотворительных аукционов и радиомарафонов по привлечению финансовых средств и оказанию спонсорской помощи школам - интернатам, детским больницам;</a:t>
            </a:r>
            <a:endParaRPr/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Поддержка талантливой и творческой молодежи;</a:t>
            </a:r>
            <a:endParaRPr/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Организация и проведение, а также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участие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в российских и международных семинарах, конференциях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, Форумах по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проблемам детства и молодежи</a:t>
            </a:r>
            <a:endParaRPr/>
          </a:p>
          <a:p>
            <a:pPr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Организация научной и учебной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деятельности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.</a:t>
            </a:r>
            <a:endParaRPr lang="ru-RU" sz="28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>
        <p:fade thruBlk="0"/>
      </p:transition>
    </mc:Choice>
    <mc:Fallback>
      <p:transition spd="med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Заголовок 1" hidden="0"/>
          <p:cNvSpPr>
            <a:spLocks noGrp="1"/>
          </p:cNvSpPr>
          <p:nvPr isPhoto="0" userDrawn="0">
            <p:ph type="title" idx="4294967295" hasCustomPrompt="0"/>
          </p:nvPr>
        </p:nvSpPr>
        <p:spPr bwMode="auto">
          <a:xfrm>
            <a:off x="0" y="142875"/>
            <a:ext cx="9144000" cy="838200"/>
          </a:xfrm>
        </p:spPr>
        <p:txBody>
          <a:bodyPr/>
          <a:lstStyle/>
          <a:p>
            <a:pPr algn="ctr"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Структура </a:t>
            </a: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ЯГОМО «ПОДРОСТОК»</a:t>
            </a:r>
            <a:endParaRPr lang="ru-RU" sz="3600" b="1">
              <a:solidFill>
                <a:srgbClr val="FFCC00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Box 4" hidden="0"/>
          <p:cNvSpPr txBox="1"/>
          <p:nvPr isPhoto="0" userDrawn="0"/>
        </p:nvSpPr>
        <p:spPr bwMode="auto">
          <a:xfrm>
            <a:off x="5328084" y="1263628"/>
            <a:ext cx="3240360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Центры</a:t>
            </a:r>
            <a:endParaRPr/>
          </a:p>
        </p:txBody>
      </p:sp>
      <p:sp>
        <p:nvSpPr>
          <p:cNvPr id="6" name="TextBox 5" hidden="0"/>
          <p:cNvSpPr txBox="1"/>
          <p:nvPr isPhoto="0" userDrawn="0"/>
        </p:nvSpPr>
        <p:spPr bwMode="auto">
          <a:xfrm>
            <a:off x="493235" y="1268760"/>
            <a:ext cx="3312368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Клубы </a:t>
            </a: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endParaRPr lang="ru-RU" sz="28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 hidden="0"/>
          <p:cNvSpPr txBox="1"/>
          <p:nvPr isPhoto="0" userDrawn="0"/>
        </p:nvSpPr>
        <p:spPr bwMode="auto">
          <a:xfrm>
            <a:off x="467543" y="3803736"/>
            <a:ext cx="3338059" cy="5232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>
                <a:solidFill>
                  <a:schemeClr val="bg1"/>
                </a:solidFill>
                <a:latin typeface="Times New Roman"/>
                <a:cs typeface="Times New Roman"/>
              </a:rPr>
              <a:t>Программы </a:t>
            </a:r>
            <a:endParaRPr/>
          </a:p>
        </p:txBody>
      </p:sp>
      <p:sp>
        <p:nvSpPr>
          <p:cNvPr id="11" name="TextBox 10" hidden="0"/>
          <p:cNvSpPr txBox="1">
            <a:spLocks noChangeArrowheads="1"/>
          </p:cNvSpPr>
          <p:nvPr isPhoto="0" userDrawn="0"/>
        </p:nvSpPr>
        <p:spPr bwMode="auto">
          <a:xfrm>
            <a:off x="4871378" y="2199796"/>
            <a:ext cx="403244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Центр «Прикосновение»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Центр досуга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Учебный центр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Ресурсный центр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 hidden="0"/>
          <p:cNvSpPr txBox="1">
            <a:spLocks noChangeArrowheads="1"/>
          </p:cNvSpPr>
          <p:nvPr isPhoto="0" userDrawn="0"/>
        </p:nvSpPr>
        <p:spPr bwMode="auto">
          <a:xfrm>
            <a:off x="467544" y="2199796"/>
            <a:ext cx="43582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Клуб 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Маленькая мама»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Клуб 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«Отцы 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и дети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»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Клуб  «Опята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»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 hidden="0"/>
          <p:cNvSpPr txBox="1">
            <a:spLocks noChangeArrowheads="1"/>
          </p:cNvSpPr>
          <p:nvPr isPhoto="0" userDrawn="0"/>
        </p:nvSpPr>
        <p:spPr bwMode="auto">
          <a:xfrm>
            <a:off x="493235" y="4579429"/>
            <a:ext cx="54726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«Начни сначала»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«Спасательный круг»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«Подари надежду»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«Школа общения»</a:t>
            </a:r>
            <a:endParaRPr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«Мы вместе</a:t>
            </a:r>
            <a:r>
              <a:rPr lang="ru-RU" sz="2400" b="1">
                <a:solidFill>
                  <a:schemeClr val="bg1"/>
                </a:solidFill>
                <a:latin typeface="Times New Roman"/>
                <a:cs typeface="Times New Roman"/>
              </a:rPr>
              <a:t>»</a:t>
            </a:r>
            <a:endParaRPr lang="ru-RU" sz="2400" b="1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9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9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7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" name="Схема 3" hidden="0"/>
          <p:cNvGrpSpPr/>
          <p:nvPr isPhoto="0" userDrawn="0"/>
        </p:nvGrpSpPr>
        <p:grpSpPr bwMode="auto">
          <a:xfrm>
            <a:off x="1343024" y="1268760"/>
            <a:ext cx="6829375" cy="5184576"/>
          </a:xfrm>
        </p:grpSpPr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13500000"/>
                <a:gd name="adj2" fmla="val 162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4681519"/>
                    <a:satOff val="-5839"/>
                    <a:lumOff val="1373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4681519"/>
                    <a:satOff val="-5839"/>
                    <a:lumOff val="1373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4681519"/>
                    <a:satOff val="-5839"/>
                    <a:lumOff val="1373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10800000"/>
                <a:gd name="adj2" fmla="val 135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4012731"/>
                    <a:satOff val="-5005"/>
                    <a:lumOff val="1177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4012731"/>
                    <a:satOff val="-5005"/>
                    <a:lumOff val="1177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4012731"/>
                    <a:satOff val="-5005"/>
                    <a:lumOff val="1177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8100000"/>
                <a:gd name="adj2" fmla="val 108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3343942"/>
                    <a:satOff val="-4171"/>
                    <a:lumOff val="981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3343942"/>
                    <a:satOff val="-4171"/>
                    <a:lumOff val="981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3343942"/>
                    <a:satOff val="-4171"/>
                    <a:lumOff val="981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5400000"/>
                <a:gd name="adj2" fmla="val 81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2675154"/>
                    <a:satOff val="-3337"/>
                    <a:lumOff val="785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2675154"/>
                    <a:satOff val="-3337"/>
                    <a:lumOff val="785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2675154"/>
                    <a:satOff val="-3337"/>
                    <a:lumOff val="785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2700000"/>
                <a:gd name="adj2" fmla="val 54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2006365"/>
                    <a:satOff val="-2502"/>
                    <a:lumOff val="588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2006365"/>
                    <a:satOff val="-2502"/>
                    <a:lumOff val="588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2006365"/>
                    <a:satOff val="-2502"/>
                    <a:lumOff val="588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0"/>
                <a:gd name="adj2" fmla="val 27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1337577"/>
                    <a:satOff val="-1668"/>
                    <a:lumOff val="392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1337577"/>
                    <a:satOff val="-1668"/>
                    <a:lumOff val="392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1337577"/>
                    <a:satOff val="-1668"/>
                    <a:lumOff val="392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18900000"/>
                <a:gd name="adj2" fmla="val 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668788"/>
                    <a:satOff val="-834"/>
                    <a:lumOff val="196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668788"/>
                    <a:satOff val="-834"/>
                    <a:lumOff val="196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668788"/>
                    <a:satOff val="-834"/>
                    <a:lumOff val="196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1286086" y="470752"/>
              <a:ext cx="4243071" cy="4243071"/>
            </a:xfrm>
            <a:prstGeom prst="blockArc">
              <a:avLst>
                <a:gd name="adj1" fmla="val 16200000"/>
                <a:gd name="adj2" fmla="val 18900000"/>
                <a:gd name="adj3" fmla="val 3426"/>
              </a:avLst>
            </a:prstGeom>
            <a:gradFill rotWithShape="0">
              <a:gsLst>
                <a:gs pos="0">
                  <a:srgbClr val="C0504D">
                    <a:hueOff val="0"/>
                    <a:satOff val="0"/>
                    <a:lumOff val="0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0"/>
                    <a:satOff val="0"/>
                    <a:lumOff val="0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0"/>
                    <a:satOff val="0"/>
                    <a:lumOff val="0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</p:sp>
        <p:sp>
          <p:nvSpPr>
            <p:cNvPr id="0" name="" hidden="0"/>
            <p:cNvSpPr/>
            <p:nvPr isPhoto="0" userDrawn="0"/>
          </p:nvSpPr>
          <p:spPr bwMode="auto">
            <a:xfrm>
              <a:off x="2685669" y="1870335"/>
              <a:ext cx="1443905" cy="1443905"/>
            </a:xfrm>
            <a:prstGeom prst="ellipse">
              <a:avLst/>
            </a:prstGeom>
            <a:gradFill rotWithShape="0">
              <a:gsLst>
                <a:gs pos="0">
                  <a:srgbClr val="4F81BD">
                    <a:hueOff val="0"/>
                    <a:satOff val="0"/>
                    <a:lumOff val="0"/>
                    <a:alphaOff val="0"/>
                    <a:shade val="51000"/>
                    <a:satMod val="130000"/>
                  </a:srgbClr>
                </a:gs>
                <a:gs pos="80000">
                  <a:srgbClr val="4F81BD">
                    <a:hueOff val="0"/>
                    <a:satOff val="0"/>
                    <a:lumOff val="0"/>
                    <a:alphaOff val="0"/>
                    <a:shade val="93000"/>
                    <a:satMod val="130000"/>
                  </a:srgbClr>
                </a:gs>
                <a:gs pos="100000">
                  <a:srgbClr val="4F81BD">
                    <a:hueOff val="0"/>
                    <a:satOff val="0"/>
                    <a:lumOff val="0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Семья, ребенок</a:t>
              </a:r>
              <a:endParaRPr/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2722107" y="-201628"/>
              <a:ext cx="1371030" cy="1417534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0"/>
                    <a:satOff val="0"/>
                    <a:lumOff val="0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0"/>
                    <a:satOff val="0"/>
                    <a:lumOff val="0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0"/>
                    <a:satOff val="0"/>
                    <a:lumOff val="0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Центр «Прикосновение» Материальная помощь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4200209" y="409097"/>
              <a:ext cx="1363672" cy="1417534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668788"/>
                    <a:satOff val="-834"/>
                    <a:lumOff val="196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668788"/>
                    <a:satOff val="-834"/>
                    <a:lumOff val="196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668788"/>
                    <a:satOff val="-834"/>
                    <a:lumOff val="196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Социально-бытовые услуги "Гигиен-центр "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Мойдодыр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"</a:t>
              </a:r>
              <a:endParaRPr/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4810935" y="1883520"/>
              <a:ext cx="1363672" cy="1417534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1337577"/>
                    <a:satOff val="-1668"/>
                    <a:lumOff val="392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1337577"/>
                    <a:satOff val="-1668"/>
                    <a:lumOff val="392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1337577"/>
                    <a:satOff val="-1668"/>
                    <a:lumOff val="392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Досуговый центр Организация досуга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4200209" y="3357944"/>
              <a:ext cx="1363672" cy="1417534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2006365"/>
                    <a:satOff val="-2502"/>
                    <a:lumOff val="588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2006365"/>
                    <a:satOff val="-2502"/>
                    <a:lumOff val="588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2006365"/>
                    <a:satOff val="-2502"/>
                    <a:lumOff val="588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Информационная поддержка</a:t>
              </a:r>
              <a:endParaRPr/>
            </a:p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(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консультирование 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по различным вопросам)</a:t>
              </a:r>
              <a:endParaRPr/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2725786" y="3968670"/>
              <a:ext cx="1363672" cy="1417534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2675154"/>
                    <a:satOff val="-3337"/>
                    <a:lumOff val="785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2675154"/>
                    <a:satOff val="-3337"/>
                    <a:lumOff val="785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2675154"/>
                    <a:satOff val="-3337"/>
                    <a:lumOff val="785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Психологическая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 и юридическая поддержка</a:t>
              </a:r>
              <a:endParaRPr/>
            </a:p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(социальные 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партнеры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)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1213485" y="3308883"/>
              <a:ext cx="1439426" cy="1515656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3343942"/>
                    <a:satOff val="-4171"/>
                    <a:lumOff val="981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3343942"/>
                    <a:satOff val="-4171"/>
                    <a:lumOff val="981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3343942"/>
                    <a:satOff val="-4171"/>
                    <a:lumOff val="981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Обучение, репетиторство 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Учебный центр «Архимед»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654766" y="1928185"/>
              <a:ext cx="1335412" cy="1328205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4012731"/>
                    <a:satOff val="-5005"/>
                    <a:lumOff val="1177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4012731"/>
                    <a:satOff val="-5005"/>
                    <a:lumOff val="1177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4012731"/>
                    <a:satOff val="-5005"/>
                    <a:lumOff val="1177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Трудоустройство несовершеннолетних "Подростковая биржа труда"</a:t>
              </a:r>
              <a:endParaRPr/>
            </a:p>
          </p:txBody>
        </p:sp>
        <p:sp>
          <p:nvSpPr>
            <p:cNvPr id="0" name="" hidden="0"/>
            <p:cNvSpPr/>
            <p:nvPr isPhoto="0" userDrawn="0"/>
          </p:nvSpPr>
          <p:spPr bwMode="auto">
            <a:xfrm>
              <a:off x="1245409" y="455813"/>
              <a:ext cx="1375578" cy="1324102"/>
            </a:xfrm>
            <a:prstGeom prst="ellipse">
              <a:avLst/>
            </a:prstGeom>
            <a:gradFill rotWithShape="0">
              <a:gsLst>
                <a:gs pos="0">
                  <a:srgbClr val="C0504D">
                    <a:hueOff val="4681519"/>
                    <a:satOff val="-5839"/>
                    <a:lumOff val="1373"/>
                    <a:alphaOff val="0"/>
                    <a:shade val="51000"/>
                    <a:satMod val="130000"/>
                  </a:srgbClr>
                </a:gs>
                <a:gs pos="80000">
                  <a:srgbClr val="C0504D">
                    <a:hueOff val="4681519"/>
                    <a:satOff val="-5839"/>
                    <a:lumOff val="1373"/>
                    <a:alphaOff val="0"/>
                    <a:shade val="93000"/>
                    <a:satMod val="130000"/>
                  </a:srgbClr>
                </a:gs>
                <a:gs pos="100000">
                  <a:srgbClr val="C0504D">
                    <a:hueOff val="4681519"/>
                    <a:satOff val="-5839"/>
                    <a:lumOff val="1373"/>
                    <a:alphaOff val="0"/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000000"/>
            </a:lnRef>
            <a:fillRef idx="3">
              <a:srgbClr val="000000"/>
            </a:fillRef>
            <a:effectRef idx="2">
              <a:srgbClr val="00000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Работа 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с подростками, находящимися </a:t>
              </a:r>
              <a:r>
                <a:rPr lang="ru-RU" sz="1000" b="1">
                  <a:solidFill>
                    <a:sysClr val="windowText" lastClr="000000"/>
                  </a:solidFill>
                  <a:latin typeface="Calibri"/>
                  <a:ea typeface="Arial"/>
                  <a:cs typeface="Arial"/>
                </a:rPr>
                <a:t>в конфликте с законом Программа «Начни сначала»</a:t>
              </a:r>
              <a:endParaRPr lang="ru-RU" sz="1000" b="1">
                <a:solidFill>
                  <a:sysClr val="windowText" lastClr="000000"/>
                </a:solidFill>
                <a:latin typeface="Calibri"/>
                <a:ea typeface="Arial"/>
                <a:cs typeface="Arial"/>
              </a:endParaRPr>
            </a:p>
          </p:txBody>
        </p:sp>
      </p:grpSp>
      <p:sp>
        <p:nvSpPr>
          <p:cNvPr id="5" name="Заголовок 4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27584" y="103188"/>
            <a:ext cx="8064896" cy="877540"/>
          </a:xfrm>
        </p:spPr>
        <p:txBody>
          <a:bodyPr/>
          <a:lstStyle/>
          <a:p>
            <a:pPr>
              <a:defRPr/>
            </a:pPr>
            <a:r>
              <a:rPr lang="ru-RU" sz="2900" b="1">
                <a:solidFill>
                  <a:srgbClr val="FFCC66"/>
                </a:solidFill>
                <a:latin typeface="Times New Roman"/>
                <a:cs typeface="Times New Roman"/>
              </a:rPr>
              <a:t>СИСТЕМА ОКАЗАНИЯ ПОМОЩИ СЕМЬЯМ</a:t>
            </a:r>
            <a:endParaRPr lang="ru-RU" sz="2900" b="1">
              <a:solidFill>
                <a:srgbClr val="FFCC66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>
        <p:fade thruBlk="0"/>
      </p:transition>
    </mc:Choice>
    <mc:Fallback>
      <p:transition spd="slow" advClick="0" advTm="500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544" y="274638"/>
            <a:ext cx="7920880" cy="11381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НАШИ КООРДИНАТЫ:</a:t>
            </a:r>
            <a:endParaRPr lang="ru-RU" sz="3600" b="1">
              <a:solidFill>
                <a:srgbClr val="FFCC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484784"/>
            <a:ext cx="8435280" cy="4392488"/>
          </a:xfrm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г</a:t>
            </a: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. Якутск</a:t>
            </a:r>
            <a:endParaRPr/>
          </a:p>
          <a:p>
            <a:pPr marL="0" indent="0" algn="ctr">
              <a:buNone/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п</a:t>
            </a: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роспект Ленина 42 (этаж 2)</a:t>
            </a:r>
            <a:endParaRPr/>
          </a:p>
          <a:p>
            <a:pPr marL="0" indent="0" algn="ctr">
              <a:buNone/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35-45-56</a:t>
            </a:r>
            <a:endParaRPr/>
          </a:p>
          <a:p>
            <a:pPr marL="0" indent="0">
              <a:buNone/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Председатель: </a:t>
            </a:r>
            <a:endParaRPr/>
          </a:p>
          <a:p>
            <a:pPr marL="0" indent="0">
              <a:buNone/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Подголов</a:t>
            </a: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 Александр Григорьевич </a:t>
            </a:r>
            <a:endParaRPr/>
          </a:p>
          <a:p>
            <a:pPr marL="0" indent="0">
              <a:buNone/>
              <a:defRPr/>
            </a:pPr>
            <a:r>
              <a:rPr lang="ru-RU" sz="3600" b="1">
                <a:solidFill>
                  <a:schemeClr val="bg1"/>
                </a:solidFill>
                <a:latin typeface="Times New Roman"/>
                <a:cs typeface="Times New Roman"/>
              </a:rPr>
              <a:t>Исполнительный директор: </a:t>
            </a:r>
            <a:endParaRPr/>
          </a:p>
          <a:p>
            <a:pPr marL="0" indent="0">
              <a:buNone/>
              <a:defRPr/>
            </a:pP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Подголова</a:t>
            </a: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 Лариса </a:t>
            </a: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А</a:t>
            </a:r>
            <a:r>
              <a:rPr lang="ru-RU" sz="3600" b="1">
                <a:solidFill>
                  <a:srgbClr val="FFCC00"/>
                </a:solidFill>
                <a:latin typeface="Times New Roman"/>
                <a:cs typeface="Times New Roman"/>
              </a:rPr>
              <a:t>лександровна </a:t>
            </a:r>
            <a:endParaRPr lang="ru-RU" sz="3600" b="1">
              <a:solidFill>
                <a:srgbClr val="FFCC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>
        <p:fade thruBlk="0"/>
      </p:transition>
    </mc:Choice>
    <mc:Fallback>
      <p:transition spd="slow" advClick="0" advTm="5000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1_Тема1">
  <a:themeElements>
    <a:clrScheme name="Тема Office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Тема Office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spDef>
    <a:ln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lnDef>
  </a:objectDefaults>
  <a:extraClrSchemeLst>
    <a:extraClrScheme>
      <a:clrScheme name="Тема Office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2_Тема1">
  <a:themeElements>
    <a:clrScheme name="Тема Office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Тема Office">
      <a:majorFont>
        <a:latin typeface="Verdana"/>
        <a:ea typeface="Arial"/>
        <a:cs typeface="Arial"/>
      </a:majorFont>
      <a:minorFont>
        <a:latin typeface="Verdana"/>
        <a:ea typeface="Arial"/>
        <a:cs typeface="Arial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spDef>
    <a:ln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lnDef>
  </a:objectDefaults>
  <a:extraClrSchemeLst>
    <a:extraClrScheme>
      <a:clrScheme name="Тема Office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R7-Office/7.0.1.62</Application>
  <DocSecurity>0</DocSecurity>
  <PresentationFormat>Экран (4:3)</PresentationFormat>
  <Paragraphs>0</Paragraphs>
  <Slides>8</Slides>
  <Notes>8</Notes>
  <HiddenSlides>0</HiddenSlides>
  <MMClips>2</MMClips>
  <ScaleCrop>0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Theme 1</vt:lpstr>
      <vt:lpstr>Theme 2</vt:lpstr>
      <vt:lpstr>Theme 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ЯКУТСКАЯ ГОРОДСКАЯ ОБЩЕСТВЕННАЯ МОЛОДЕЖНАЯ ОРГАНИЗАЦИЯ «ПОДРОСТОК»</dc:title>
  <dc:subject/>
  <dc:creator>Алексей</dc:creator>
  <cp:keywords/>
  <dc:description/>
  <dc:identifier/>
  <dc:language/>
  <cp:lastModifiedBy>Единый Ресурсный Центр</cp:lastModifiedBy>
  <cp:revision>29</cp:revision>
  <dcterms:created xsi:type="dcterms:W3CDTF">2022-09-02T03:46:45Z</dcterms:created>
  <dcterms:modified xsi:type="dcterms:W3CDTF">2022-09-12T07:56:01Z</dcterms:modified>
  <cp:category/>
  <cp:contentStatus/>
  <cp:version/>
</cp:coreProperties>
</file>