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1336" r:id="rId3"/>
    <p:sldId id="1329" r:id="rId4"/>
    <p:sldId id="1341" r:id="rId5"/>
    <p:sldId id="1337" r:id="rId6"/>
    <p:sldId id="1338" r:id="rId7"/>
    <p:sldId id="1339" r:id="rId8"/>
    <p:sldId id="1342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D3F"/>
    <a:srgbClr val="E5E9F2"/>
    <a:srgbClr val="48587A"/>
    <a:srgbClr val="B8C3D9"/>
    <a:srgbClr val="6381A7"/>
    <a:srgbClr val="404E6C"/>
    <a:srgbClr val="394561"/>
    <a:srgbClr val="8AA1C0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48587A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252D3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Организация горячего питания</a:t>
            </a:r>
          </a:p>
        </c:rich>
      </c:tx>
      <c:layout>
        <c:manualLayout>
          <c:xMode val="edge"/>
          <c:yMode val="edge"/>
          <c:x val="0.22865334924045672"/>
          <c:y val="5.0506837347253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48587A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3763526323524939"/>
          <c:y val="0.28005169714013239"/>
          <c:w val="0.31516319444159352"/>
          <c:h val="0.567341526005689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закупок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A6-41DF-ADA0-49D0835487EC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A6-41DF-ADA0-49D0835487E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A6-41DF-ADA0-49D0835487EC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A6-41DF-ADA0-49D0835487EC}"/>
              </c:ext>
            </c:extLst>
          </c:dPt>
          <c:dPt>
            <c:idx val="4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2A6-41DF-ADA0-49D0835487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</c:v>
                </c:pt>
                <c:pt idx="1">
                  <c:v>25</c:v>
                </c:pt>
                <c:pt idx="2">
                  <c:v>21</c:v>
                </c:pt>
                <c:pt idx="3">
                  <c:v>16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A6-41DF-ADA0-49D0835487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48638766798322"/>
          <c:y val="0.3162473812211794"/>
          <c:w val="0.10907059100765824"/>
          <c:h val="0.45441099762799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252D3F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48587A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252D3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Поставка</a:t>
            </a:r>
            <a:r>
              <a:rPr lang="ru-RU" sz="1800" b="1" baseline="0" dirty="0">
                <a:solidFill>
                  <a:srgbClr val="252D3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мяса говядины 1 категории</a:t>
            </a:r>
            <a:endParaRPr lang="ru-RU" sz="1800" b="1" dirty="0">
              <a:solidFill>
                <a:srgbClr val="252D3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c:rich>
      </c:tx>
      <c:layout>
        <c:manualLayout>
          <c:xMode val="edge"/>
          <c:yMode val="edge"/>
          <c:x val="0.18277120591705578"/>
          <c:y val="5.8008921500840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48587A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3763526323524939"/>
          <c:y val="0.28005169714013239"/>
          <c:w val="0.31516319444159352"/>
          <c:h val="0.567341526005689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закупок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28-4002-ABC5-883F606597AF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28-4002-ABC5-883F606597AF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28-4002-ABC5-883F606597AF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28-4002-ABC5-883F606597AF}"/>
              </c:ext>
            </c:extLst>
          </c:dPt>
          <c:dPt>
            <c:idx val="4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28-4002-ABC5-883F606597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6</c:v>
                </c:pt>
                <c:pt idx="2">
                  <c:v>21</c:v>
                </c:pt>
                <c:pt idx="3">
                  <c:v>17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928-4002-ABC5-883F606597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48638766798322"/>
          <c:y val="0.3162473812211794"/>
          <c:w val="0.10907059100765824"/>
          <c:h val="0.45056031641397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252D3F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48587A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252D3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Поставка свежемороженой рыбы</a:t>
            </a:r>
          </a:p>
        </c:rich>
      </c:tx>
      <c:layout>
        <c:manualLayout>
          <c:xMode val="edge"/>
          <c:yMode val="edge"/>
          <c:x val="0.20371094726164832"/>
          <c:y val="6.1665430239903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48587A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3763526323524939"/>
          <c:y val="0.28005169714013239"/>
          <c:w val="0.31516319444159352"/>
          <c:h val="0.567341526005689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закупок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E7-4E72-9D35-5AF3802DDF2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E7-4E72-9D35-5AF3802DDF2D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E7-4E72-9D35-5AF3802DDF2D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E7-4E72-9D35-5AF3802DDF2D}"/>
              </c:ext>
            </c:extLst>
          </c:dPt>
          <c:dPt>
            <c:idx val="4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E7-4E72-9D35-5AF3802DDF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2</c:v>
                </c:pt>
                <c:pt idx="2">
                  <c:v>16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E7-4E72-9D35-5AF3802DDF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48638766798322"/>
          <c:y val="0.3162473812211794"/>
          <c:w val="0.10907059100765824"/>
          <c:h val="0.45056031641397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252D3F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48587A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252D3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Отлов и содержание</a:t>
            </a:r>
            <a:r>
              <a:rPr lang="ru-RU" sz="1800" b="1" baseline="0" dirty="0">
                <a:solidFill>
                  <a:srgbClr val="252D3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животных без владельцев</a:t>
            </a:r>
            <a:endParaRPr lang="ru-RU" sz="1800" b="1" dirty="0">
              <a:solidFill>
                <a:srgbClr val="252D3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c:rich>
      </c:tx>
      <c:layout>
        <c:manualLayout>
          <c:xMode val="edge"/>
          <c:yMode val="edge"/>
          <c:x val="0.18914311137184278"/>
          <c:y val="4.3256879228688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48587A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3763526323524939"/>
          <c:y val="0.28005169714013239"/>
          <c:w val="0.31516319444159352"/>
          <c:h val="0.567341526005689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закупок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22-4650-AC89-50F24DD958F1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22-4650-AC89-50F24DD958F1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22-4650-AC89-50F24DD958F1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22-4650-AC89-50F24DD958F1}"/>
              </c:ext>
            </c:extLst>
          </c:dPt>
          <c:dPt>
            <c:idx val="4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922-4650-AC89-50F24DD958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22-4650-AC89-50F24DD958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48638766798322"/>
          <c:y val="0.3162473812211794"/>
          <c:w val="0.10907059100765824"/>
          <c:h val="0.45056031641397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252D3F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BFF4D-4949-4D5C-A380-7AA9FCF5B6F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F0F9B-04EA-43BE-8F95-C34A172E3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090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80CF8-60E9-C326-AAB1-6D36155A6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4EFA32-7968-31EF-ED68-4D0B7FA2A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ADF8C-D27D-6B29-6F64-AEB9CBF1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477-9367-43F9-BBD7-13751F86CBC0}" type="datetime1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F447D5-AE47-1295-247B-49E035FF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2EFA4-B380-D080-58D2-E036B701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F13DB-E300-6CAA-3B3C-0996CFF1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8E611B-83EB-FB24-74EE-54E8BBC96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9DB7DA-A391-9032-0E86-14184315E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0F6E-2E77-43CE-944B-08BC73B67D94}" type="datetime1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FAEBD4-AB0E-0547-88C3-902A95F1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B85D09-FA23-9BDB-9A3D-CDD5C0BC1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25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988E0F-8E0B-3A23-6B66-A1BE55574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CCBF80-82DB-8EDF-111D-992857360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F03BDC-82FD-CE50-8541-771F3D249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2534-220D-4829-BA99-950F0A62FBA5}" type="datetime1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C6672-1EAA-38F2-48E2-27A3C0E1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482A9B-729E-BC97-020B-A1BC8304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1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3FA69-5E6B-267E-F43C-57F362D8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7ED417-5C37-66AA-2D5C-89E3B5865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B99B5-BA80-2BB6-0595-24C9B86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B980-6CCB-4796-BBC5-88087394D674}" type="datetime1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56412D-B2A1-1F9C-0107-271DA09C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6EA9C-2CF9-33FD-777A-EC3005FE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33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C635-EAEA-8252-AAB4-310C1C8B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817F70-8A06-9FD6-D94E-66B57316F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05DB87-F242-391B-321C-5E6504D80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F6C3-AEAE-46FD-8863-B352CA6A055F}" type="datetime1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54FA5-8A35-8E09-48D3-AA2AAC44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775E20-A018-C08A-B761-52444018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80CCF-21ED-41F1-491D-ED6D0C89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B3132C-4A23-23E2-4021-BEC0FB0FC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15DF52-A884-8718-CA6E-57E7B1C04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0828EA-3D98-87A9-0BF8-68E1551A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8999-CCD2-4174-98FE-D35791FA9506}" type="datetime1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6AB221-F6EC-2EB1-D508-7D9D5B79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D3AFCE-7207-8D52-AD2C-1419CA183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5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A99FE-98E6-9C33-F8E6-7E1AFC6E0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6FB94-82F7-F2A4-9352-178112B10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B56895-9E54-AC5F-0DE4-58CEB2D02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59D546-547A-21B2-AE1A-3638504CA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18870F-1D40-1609-296D-017A4C956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BF9898-C334-07E1-FFA8-ECF90B18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BADA-CDDF-487A-9ACF-6D656509C86F}" type="datetime1">
              <a:rPr lang="ru-RU" smtClean="0"/>
              <a:t>08.09.2022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BDA83B-19F6-4662-AFD1-87F409ECB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639093-FE9E-C636-894C-CEAAA361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4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EDA75-B240-DACF-2C81-22CBF961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B2C224-E190-8475-8A14-0DE45BA3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C165-D046-4A0F-947E-D85F69528504}" type="datetime1">
              <a:rPr lang="ru-RU" smtClean="0"/>
              <a:t>08.09.2022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E41242-DA60-B069-61A4-4FAC7354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93BA93-C1B9-F2C8-BFE8-5A888052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6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4AC308-9065-13C2-993F-C7A96C52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4B53-F0BD-4C1A-BF29-04593161EFCF}" type="datetime1">
              <a:rPr lang="ru-RU" smtClean="0"/>
              <a:t>08.09.2022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E1DF1C-40A3-0C91-9A1E-F680D6DA7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4B01CF-05D1-E164-6C75-6A621840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7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28CDD-0DDE-4F94-7055-C04A894E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CC94F-4C08-ABF6-6330-7C5EE559D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1F54A4-F991-5FFD-B754-B1923C2E0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449379-1BC3-FD1E-9CBE-697F3564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D96D-FA6A-466C-8A86-1A10728FD71F}" type="datetime1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724998-C2D1-CF6D-AD28-71B06CB66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ECE7B6-D8A4-9790-1ECC-99DEDFA2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7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31329-71A4-197E-3C81-94E0577EA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3C6B98-88A2-A87E-17ED-8C737249A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7355BB-6217-BCDA-37AE-A68718DA1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340A44-A29A-94ED-34A9-1783F2BC4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4F8C-2ECB-42D6-B0CB-DF6DEC9CFA0D}" type="datetime1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26EE5A-12D6-A486-4B6C-9D4FD256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9ADA11-D6E1-6C59-BC5E-85F7ACF3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8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883BD-D103-CF58-FD16-59E83BCC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A064FE-A3C1-9EB7-C9A0-7442BABFE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EF22CB-2213-82AE-DF06-620363713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0D3D-C133-45F8-B8F4-6D7D8BB9768F}" type="datetime1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CF475F-A222-FF98-1B21-B76C38DB5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76B703-7D65-D2FD-0654-BA948B5D3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361C8-3599-43C9-B6E7-D83A8B1C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03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69" y="450845"/>
            <a:ext cx="3561824" cy="599983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43F22-33DB-E21F-0F88-9CF6C605C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056" y="803833"/>
            <a:ext cx="8236928" cy="4801393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solidFill>
                  <a:srgbClr val="48587A"/>
                </a:solidFill>
                <a:latin typeface="Corbel" panose="020B0503020204020204" pitchFamily="34" charset="0"/>
              </a:rPr>
              <a:t>Управление муниципальных закупок</a:t>
            </a:r>
            <a:br>
              <a:rPr lang="ru-RU" sz="2000" b="1" dirty="0">
                <a:solidFill>
                  <a:srgbClr val="48587A"/>
                </a:solidFill>
                <a:latin typeface="Corbel" panose="020B0503020204020204" pitchFamily="34" charset="0"/>
              </a:rPr>
            </a:br>
            <a:r>
              <a:rPr lang="ru-RU" sz="2000" b="1" dirty="0">
                <a:solidFill>
                  <a:srgbClr val="48587A"/>
                </a:solidFill>
                <a:latin typeface="Corbel" panose="020B0503020204020204" pitchFamily="34" charset="0"/>
              </a:rPr>
              <a:t>Окружной администрации города Якутска</a:t>
            </a:r>
            <a:br>
              <a:rPr lang="ru-RU" sz="2000" b="1" dirty="0">
                <a:solidFill>
                  <a:srgbClr val="252D3F"/>
                </a:solidFill>
                <a:latin typeface="Corbel" panose="020B0503020204020204" pitchFamily="34" charset="0"/>
              </a:rPr>
            </a:br>
            <a:br>
              <a:rPr lang="ru-RU" sz="2000" b="1" dirty="0">
                <a:solidFill>
                  <a:srgbClr val="252D3F"/>
                </a:solidFill>
                <a:latin typeface="Corbel" panose="020B0503020204020204" pitchFamily="34" charset="0"/>
              </a:rPr>
            </a:br>
            <a:br>
              <a:rPr lang="ru-RU" sz="2000" b="1" dirty="0">
                <a:solidFill>
                  <a:srgbClr val="252D3F"/>
                </a:solidFill>
                <a:latin typeface="Corbel" panose="020B0503020204020204" pitchFamily="34" charset="0"/>
              </a:rPr>
            </a:br>
            <a:br>
              <a:rPr lang="ru-RU" sz="2000" b="1" dirty="0">
                <a:solidFill>
                  <a:srgbClr val="252D3F"/>
                </a:solidFill>
                <a:latin typeface="Corbel" panose="020B0503020204020204" pitchFamily="34" charset="0"/>
              </a:rPr>
            </a:br>
            <a:br>
              <a:rPr lang="ru-RU" sz="2000" b="1" dirty="0">
                <a:solidFill>
                  <a:srgbClr val="252D3F"/>
                </a:solidFill>
                <a:latin typeface="Corbel" panose="020B0503020204020204" pitchFamily="34" charset="0"/>
              </a:rPr>
            </a:br>
            <a:r>
              <a:rPr lang="ru-RU" sz="4400" b="1" dirty="0">
                <a:solidFill>
                  <a:srgbClr val="252D3F"/>
                </a:solidFill>
                <a:latin typeface="Corbel" panose="020B0503020204020204" pitchFamily="34" charset="0"/>
              </a:rPr>
              <a:t>ГОРОД ЯКУТСК</a:t>
            </a:r>
            <a:br>
              <a:rPr lang="ru-RU" sz="4400" b="1" dirty="0">
                <a:solidFill>
                  <a:srgbClr val="252D3F"/>
                </a:solidFill>
                <a:latin typeface="Corbel" panose="020B0503020204020204" pitchFamily="34" charset="0"/>
              </a:rPr>
            </a:br>
            <a:r>
              <a:rPr lang="ru-RU" sz="4400" b="1" dirty="0">
                <a:solidFill>
                  <a:srgbClr val="252D3F"/>
                </a:solidFill>
                <a:latin typeface="Corbel" panose="020B0503020204020204" pitchFamily="34" charset="0"/>
              </a:rPr>
              <a:t>ОФСЕТНЫЙ КОНТРАКТ</a:t>
            </a:r>
            <a:br>
              <a:rPr lang="ru-RU" sz="4400" b="1" dirty="0">
                <a:solidFill>
                  <a:srgbClr val="252D3F"/>
                </a:solidFill>
                <a:latin typeface="Corbel" panose="020B0503020204020204" pitchFamily="34" charset="0"/>
              </a:rPr>
            </a:br>
            <a:r>
              <a:rPr lang="ru-RU" sz="4400" b="1" dirty="0">
                <a:solidFill>
                  <a:srgbClr val="252D3F"/>
                </a:solidFill>
                <a:latin typeface="Corbel" panose="020B0503020204020204" pitchFamily="34" charset="0"/>
              </a:rPr>
              <a:t>ПЕРСПЕКТИВЫ</a:t>
            </a:r>
            <a:endParaRPr lang="ru-RU" sz="4400" b="1" dirty="0">
              <a:solidFill>
                <a:srgbClr val="252D3F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6000" y="5110684"/>
            <a:ext cx="72000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2000" b="1" dirty="0">
                <a:solidFill>
                  <a:srgbClr val="48587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Антонова Светлана Декабриновна </a:t>
            </a:r>
          </a:p>
          <a:p>
            <a:pPr algn="r"/>
            <a:r>
              <a:rPr lang="ru-RU" sz="2000" b="1" dirty="0">
                <a:solidFill>
                  <a:srgbClr val="48587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– начальник Управления муниципальных закупок Окружной администрации города Якутска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96000" y="5051406"/>
            <a:ext cx="7200000" cy="0"/>
          </a:xfrm>
          <a:prstGeom prst="line">
            <a:avLst/>
          </a:prstGeom>
          <a:ln w="19050" cmpd="sng">
            <a:solidFill>
              <a:srgbClr val="B8C3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706" y="803833"/>
            <a:ext cx="1178182" cy="11787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0" y="721607"/>
            <a:ext cx="1077826" cy="134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2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69" y="450845"/>
            <a:ext cx="3561824" cy="59998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252D3F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Причины, по которым мы задумались на тему офсетных контрактов</a:t>
            </a:r>
            <a:endParaRPr lang="ru-RU" b="1" dirty="0">
              <a:solidFill>
                <a:srgbClr val="252D3F"/>
              </a:solidFill>
              <a:latin typeface="Corbel" panose="020B05030202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83026"/>
            <a:ext cx="10515600" cy="4173323"/>
          </a:xfrm>
        </p:spPr>
        <p:txBody>
          <a:bodyPr>
            <a:noAutofit/>
          </a:bodyPr>
          <a:lstStyle/>
          <a:p>
            <a:pPr marL="514350" indent="-514350" algn="just">
              <a:spcAft>
                <a:spcPts val="1000"/>
              </a:spcAft>
              <a:buClr>
                <a:srgbClr val="252D3F"/>
              </a:buClr>
              <a:buFont typeface="+mj-lt"/>
              <a:buAutoNum type="arabicPeriod"/>
            </a:pPr>
            <a:r>
              <a:rPr lang="ru-RU" b="1" dirty="0">
                <a:solidFill>
                  <a:srgbClr val="48587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Разрыв между спросом и предложением — часть поставщиков не могут выполнять контракты по прежним ценам</a:t>
            </a:r>
          </a:p>
          <a:p>
            <a:pPr marL="514350" lvl="0" indent="-514350" algn="just">
              <a:spcAft>
                <a:spcPts val="1000"/>
              </a:spcAft>
              <a:buClr>
                <a:srgbClr val="252D3F"/>
              </a:buClr>
              <a:buFont typeface="+mj-lt"/>
              <a:buAutoNum type="arabicPeriod"/>
            </a:pPr>
            <a:r>
              <a:rPr lang="ru-RU" b="1" dirty="0">
                <a:solidFill>
                  <a:srgbClr val="48587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Снижение уровня конкуренции или сохранение «мнимой конкуренции» в продолжительное время</a:t>
            </a:r>
          </a:p>
          <a:p>
            <a:pPr marL="514350" indent="-514350" algn="just">
              <a:spcAft>
                <a:spcPts val="1000"/>
              </a:spcAft>
              <a:buClr>
                <a:srgbClr val="252D3F"/>
              </a:buClr>
              <a:buFont typeface="+mj-lt"/>
              <a:buAutoNum type="arabicPeriod"/>
            </a:pPr>
            <a:r>
              <a:rPr lang="ru-RU" b="1" dirty="0">
                <a:solidFill>
                  <a:srgbClr val="48587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Невостребованность некоторых товаров, работ и услуг (пустые предпринимательские ниши)</a:t>
            </a:r>
          </a:p>
          <a:p>
            <a:pPr marL="514350" indent="-514350" algn="just">
              <a:spcAft>
                <a:spcPts val="1000"/>
              </a:spcAft>
              <a:buClr>
                <a:srgbClr val="252D3F"/>
              </a:buClr>
              <a:buFont typeface="+mj-lt"/>
              <a:buAutoNum type="arabicPeriod"/>
            </a:pPr>
            <a:r>
              <a:rPr lang="ru-RU" b="1" dirty="0">
                <a:solidFill>
                  <a:srgbClr val="48587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Создание условий для поддержки местных товаропроизводителей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2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8200" y="1812699"/>
            <a:ext cx="10440000" cy="0"/>
          </a:xfrm>
          <a:prstGeom prst="line">
            <a:avLst/>
          </a:prstGeom>
          <a:ln w="19050">
            <a:solidFill>
              <a:srgbClr val="B8C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4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F3C1DA4-1E49-4F14-B3B9-4C869897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12E3855-26FD-4C29-82A1-E8A11CEDBC4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18403998"/>
              </p:ext>
            </p:extLst>
          </p:nvPr>
        </p:nvGraphicFramePr>
        <p:xfrm>
          <a:off x="696000" y="189000"/>
          <a:ext cx="10800000" cy="648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7164">
                  <a:extLst>
                    <a:ext uri="{9D8B030D-6E8A-4147-A177-3AD203B41FA5}">
                      <a16:colId xmlns:a16="http://schemas.microsoft.com/office/drawing/2014/main" val="3706551791"/>
                    </a:ext>
                  </a:extLst>
                </a:gridCol>
                <a:gridCol w="3554374">
                  <a:extLst>
                    <a:ext uri="{9D8B030D-6E8A-4147-A177-3AD203B41FA5}">
                      <a16:colId xmlns:a16="http://schemas.microsoft.com/office/drawing/2014/main" val="2636856516"/>
                    </a:ext>
                  </a:extLst>
                </a:gridCol>
                <a:gridCol w="2168558">
                  <a:extLst>
                    <a:ext uri="{9D8B030D-6E8A-4147-A177-3AD203B41FA5}">
                      <a16:colId xmlns:a16="http://schemas.microsoft.com/office/drawing/2014/main" val="802206107"/>
                    </a:ext>
                  </a:extLst>
                </a:gridCol>
                <a:gridCol w="2169952">
                  <a:extLst>
                    <a:ext uri="{9D8B030D-6E8A-4147-A177-3AD203B41FA5}">
                      <a16:colId xmlns:a16="http://schemas.microsoft.com/office/drawing/2014/main" val="3213467017"/>
                    </a:ext>
                  </a:extLst>
                </a:gridCol>
                <a:gridCol w="2169952">
                  <a:extLst>
                    <a:ext uri="{9D8B030D-6E8A-4147-A177-3AD203B41FA5}">
                      <a16:colId xmlns:a16="http://schemas.microsoft.com/office/drawing/2014/main" val="500918616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Наименование контракта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(объект закупки)</a:t>
                      </a:r>
                      <a:endParaRPr lang="ru-R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58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Количество закупок за 2017-2021 год</a:t>
                      </a:r>
                      <a:endParaRPr lang="ru-R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58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Коэффициент конкуренции</a:t>
                      </a:r>
                      <a:endParaRPr lang="ru-R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58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Общая сумма НМЦК за 2017-2021 годы</a:t>
                      </a:r>
                      <a:endParaRPr lang="ru-R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58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530892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  <a:endParaRPr lang="ru-R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58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2D3F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Оказание услуг по организации горячего питания в муниципальных общеобразовательных учреждениях городского округа «город Якутск»</a:t>
                      </a:r>
                      <a:endParaRPr lang="ru-RU" sz="1600" b="1" dirty="0">
                        <a:solidFill>
                          <a:srgbClr val="252D3F"/>
                        </a:solidFill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8C3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252D3F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solidFill>
                      <a:srgbClr val="B8C3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252D3F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2D3F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1,458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252D3F"/>
                        </a:solidFill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8C3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2D3F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464 017 220,00 </a:t>
                      </a:r>
                      <a:endParaRPr lang="ru-RU" sz="1600" b="1" dirty="0">
                        <a:solidFill>
                          <a:srgbClr val="252D3F"/>
                        </a:solidFill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8C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13941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  <a:endParaRPr lang="ru-R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58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2D3F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Поставка мяса говядины первой категории</a:t>
                      </a:r>
                      <a:endParaRPr lang="ru-RU" sz="1600" b="1" dirty="0">
                        <a:solidFill>
                          <a:srgbClr val="252D3F"/>
                        </a:solidFill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5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252D3F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rgbClr val="E5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252D3F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2D3F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 3,944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252D3F"/>
                        </a:solidFill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5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2D3F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281 661 228,74 </a:t>
                      </a:r>
                      <a:endParaRPr lang="ru-RU" sz="1600" b="1" dirty="0">
                        <a:solidFill>
                          <a:srgbClr val="252D3F"/>
                        </a:solidFill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5E9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70344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  <a:endParaRPr lang="ru-R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58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2D3F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Поставка свежемороженой рыбы</a:t>
                      </a:r>
                      <a:endParaRPr lang="ru-RU" sz="1600" b="1" dirty="0">
                        <a:solidFill>
                          <a:srgbClr val="252D3F"/>
                        </a:solidFill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8C3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252D3F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rgbClr val="B8C3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252D3F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2D3F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 2,624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252D3F"/>
                        </a:solidFill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8C3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2D3F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73 060 570,38 </a:t>
                      </a:r>
                      <a:endParaRPr lang="ru-RU" sz="1600" b="1" dirty="0">
                        <a:solidFill>
                          <a:srgbClr val="252D3F"/>
                        </a:solidFill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8C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315759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  <a:endParaRPr lang="ru-R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858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2D3F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Оказание комплекса услуг по отлову и содержанию животных без владельцев на территории городского округа "город Якутск"</a:t>
                      </a:r>
                      <a:endParaRPr lang="ru-RU" sz="1600" b="1" dirty="0">
                        <a:solidFill>
                          <a:srgbClr val="252D3F"/>
                        </a:solidFill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5E9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252D3F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rgbClr val="E5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2D3F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1,066</a:t>
                      </a:r>
                    </a:p>
                  </a:txBody>
                  <a:tcPr marL="68580" marR="68580" marT="0" marB="0" anchor="ctr">
                    <a:solidFill>
                      <a:srgbClr val="E5E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2D3F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79 648 148,42 </a:t>
                      </a:r>
                      <a:endParaRPr lang="ru-RU" sz="1600" b="1" dirty="0">
                        <a:solidFill>
                          <a:srgbClr val="252D3F"/>
                        </a:solidFill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5E9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3773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 </a:t>
                      </a:r>
                      <a:endParaRPr lang="ru-R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2D3F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 ИТОГО:</a:t>
                      </a:r>
                      <a:endParaRPr lang="ru-RU" sz="1600" b="1" dirty="0">
                        <a:solidFill>
                          <a:srgbClr val="252D3F"/>
                        </a:solidFill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AA1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2D3F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219</a:t>
                      </a:r>
                    </a:p>
                  </a:txBody>
                  <a:tcPr marL="68580" marR="68580" marT="0" marB="0" anchor="ctr">
                    <a:solidFill>
                      <a:srgbClr val="8AA1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2D3F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2,273</a:t>
                      </a:r>
                      <a:endParaRPr lang="ru-RU" sz="1600" b="1" dirty="0">
                        <a:solidFill>
                          <a:srgbClr val="252D3F"/>
                        </a:solidFill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AA1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52D3F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898 387 167,54</a:t>
                      </a:r>
                      <a:endParaRPr lang="ru-RU" sz="1600" b="1" dirty="0">
                        <a:solidFill>
                          <a:srgbClr val="252D3F"/>
                        </a:solidFill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AA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0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00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79042264"/>
              </p:ext>
            </p:extLst>
          </p:nvPr>
        </p:nvGraphicFramePr>
        <p:xfrm>
          <a:off x="0" y="0"/>
          <a:ext cx="6089515" cy="3414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28550" y="2914738"/>
            <a:ext cx="296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48587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Коэффициент конкуренции – 1,458</a:t>
            </a: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2096193894"/>
              </p:ext>
            </p:extLst>
          </p:nvPr>
        </p:nvGraphicFramePr>
        <p:xfrm>
          <a:off x="0" y="3414409"/>
          <a:ext cx="6089515" cy="3443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1882189788"/>
              </p:ext>
            </p:extLst>
          </p:nvPr>
        </p:nvGraphicFramePr>
        <p:xfrm>
          <a:off x="6089515" y="0"/>
          <a:ext cx="6102485" cy="3414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909130577"/>
              </p:ext>
            </p:extLst>
          </p:nvPr>
        </p:nvGraphicFramePr>
        <p:xfrm>
          <a:off x="6089515" y="3414409"/>
          <a:ext cx="6102485" cy="3443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568907" y="2914738"/>
            <a:ext cx="2993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48587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Коэффициент конкуренции – 2,624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28549" y="6321853"/>
            <a:ext cx="299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48587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Коэффициент конкуренции – 3,944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68907" y="6321852"/>
            <a:ext cx="2961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48587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Коэффициент конкуренции – 1,066</a:t>
            </a:r>
          </a:p>
        </p:txBody>
      </p:sp>
    </p:spTree>
    <p:extLst>
      <p:ext uri="{BB962C8B-B14F-4D97-AF65-F5344CB8AC3E}">
        <p14:creationId xmlns:p14="http://schemas.microsoft.com/office/powerpoint/2010/main" val="53516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69" y="450845"/>
            <a:ext cx="3561824" cy="59998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252D3F"/>
                </a:solidFill>
                <a:latin typeface="Corbel" panose="020B0503020204020204" pitchFamily="34" charset="0"/>
              </a:rPr>
              <a:t>Цель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9459"/>
            <a:ext cx="10515600" cy="4117504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rgbClr val="252D3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Цель: </a:t>
            </a:r>
            <a:r>
              <a:rPr lang="ru-RU" b="1" dirty="0">
                <a:solidFill>
                  <a:srgbClr val="404E6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рассмотреть возможность адаптации и применения механизма офсетных контрактов в масштабах муниципалитета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600" b="1" dirty="0">
              <a:solidFill>
                <a:srgbClr val="252D3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b="1" dirty="0">
                <a:solidFill>
                  <a:srgbClr val="252D3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Задачи:</a:t>
            </a:r>
          </a:p>
          <a:p>
            <a:pPr marL="514350" indent="-514350">
              <a:lnSpc>
                <a:spcPct val="80000"/>
              </a:lnSpc>
              <a:spcAft>
                <a:spcPts val="1000"/>
              </a:spcAft>
              <a:buClr>
                <a:srgbClr val="252D3F"/>
              </a:buClr>
              <a:buFont typeface="+mj-lt"/>
              <a:buAutoNum type="arabicPeriod"/>
            </a:pPr>
            <a:r>
              <a:rPr lang="ru-RU" sz="2600" b="1" dirty="0">
                <a:solidFill>
                  <a:srgbClr val="404E6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сформировать представление об особенностях заключения контракта со встречными инвестиционными обязательствами</a:t>
            </a:r>
          </a:p>
          <a:p>
            <a:pPr marL="514350" indent="-514350">
              <a:lnSpc>
                <a:spcPct val="80000"/>
              </a:lnSpc>
              <a:spcAft>
                <a:spcPts val="1000"/>
              </a:spcAft>
              <a:buClr>
                <a:srgbClr val="252D3F"/>
              </a:buClr>
              <a:buFont typeface="+mj-lt"/>
              <a:buAutoNum type="arabicPeriod"/>
            </a:pPr>
            <a:r>
              <a:rPr lang="ru-RU" sz="2600" b="1" dirty="0">
                <a:solidFill>
                  <a:srgbClr val="404E6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изучить влияние офсетных контрактов на развитие конкуренции</a:t>
            </a:r>
          </a:p>
          <a:p>
            <a:pPr marL="514350" indent="-514350">
              <a:lnSpc>
                <a:spcPct val="80000"/>
              </a:lnSpc>
              <a:spcAft>
                <a:spcPts val="1000"/>
              </a:spcAft>
              <a:buClr>
                <a:srgbClr val="252D3F"/>
              </a:buClr>
              <a:buFont typeface="+mj-lt"/>
              <a:buAutoNum type="arabicPeriod"/>
            </a:pPr>
            <a:r>
              <a:rPr lang="ru-RU" sz="2600" b="1" dirty="0">
                <a:solidFill>
                  <a:srgbClr val="404E6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сформировать проект законотворческой инициативы, в части расширения сферы применения офсетных контрактов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5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38200" y="1474948"/>
            <a:ext cx="10440000" cy="0"/>
          </a:xfrm>
          <a:prstGeom prst="line">
            <a:avLst/>
          </a:prstGeom>
          <a:ln w="19050">
            <a:solidFill>
              <a:srgbClr val="B8C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69" y="450845"/>
            <a:ext cx="3561824" cy="59998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274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252D3F"/>
                </a:solidFill>
                <a:latin typeface="Corbel" panose="020B0503020204020204" pitchFamily="34" charset="0"/>
              </a:rPr>
              <a:t>Итоги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7525"/>
            <a:ext cx="10515600" cy="4766446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ru-RU" b="1" dirty="0">
                <a:solidFill>
                  <a:srgbClr val="252D3F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В итоге мы должны получить:</a:t>
            </a:r>
          </a:p>
          <a:p>
            <a:pPr marL="514350" indent="-514350" algn="just">
              <a:spcAft>
                <a:spcPts val="1000"/>
              </a:spcAft>
              <a:buClr>
                <a:srgbClr val="252D3F"/>
              </a:buClr>
              <a:buFont typeface="+mj-lt"/>
              <a:buAutoNum type="arabicPeriod"/>
            </a:pPr>
            <a:r>
              <a:rPr lang="ru-RU" sz="2600" b="1" dirty="0">
                <a:solidFill>
                  <a:srgbClr val="404E6C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Реализация инвестиционных проектов посредством механизма офсетных контрактов в ГО «город Якутск» на основе привлечения значительного </a:t>
            </a:r>
            <a:r>
              <a:rPr lang="ru-RU" sz="2600" b="1" dirty="0" err="1">
                <a:solidFill>
                  <a:srgbClr val="404E6C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софинансирования</a:t>
            </a:r>
            <a:r>
              <a:rPr lang="ru-RU" sz="2600" b="1" dirty="0">
                <a:solidFill>
                  <a:srgbClr val="404E6C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из частных ресурсов обеспечит диверсификацию экономики</a:t>
            </a:r>
          </a:p>
          <a:p>
            <a:pPr marL="514350" indent="-514350" algn="just">
              <a:spcAft>
                <a:spcPts val="1000"/>
              </a:spcAft>
              <a:buClr>
                <a:srgbClr val="252D3F"/>
              </a:buClr>
              <a:buFont typeface="+mj-lt"/>
              <a:buAutoNum type="arabicPeriod"/>
            </a:pPr>
            <a:r>
              <a:rPr lang="ru-RU" sz="2600" b="1" dirty="0">
                <a:solidFill>
                  <a:srgbClr val="404E6C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Постоянный приток технологий и доступ к рынкам для создания жизнеспособных предприятий, работающих на внутренний экспорт</a:t>
            </a:r>
          </a:p>
          <a:p>
            <a:pPr marL="514350" indent="-514350" algn="just">
              <a:spcAft>
                <a:spcPts val="1000"/>
              </a:spcAft>
              <a:buClr>
                <a:srgbClr val="252D3F"/>
              </a:buClr>
              <a:buFont typeface="+mj-lt"/>
              <a:buAutoNum type="arabicPeriod"/>
            </a:pPr>
            <a:r>
              <a:rPr lang="ru-RU" sz="2600" b="1" dirty="0">
                <a:solidFill>
                  <a:srgbClr val="404E6C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Одновременно данный механизм позволит в определенной степени обеспечить </a:t>
            </a:r>
            <a:r>
              <a:rPr lang="ru-RU" sz="2600" b="1" dirty="0" err="1">
                <a:solidFill>
                  <a:srgbClr val="404E6C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импортозамещение</a:t>
            </a:r>
            <a:r>
              <a:rPr lang="ru-RU" sz="2600" b="1" dirty="0">
                <a:solidFill>
                  <a:srgbClr val="404E6C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отдельных товаров, работ, услуг на рынке страны</a:t>
            </a:r>
            <a:endParaRPr lang="ru-RU" sz="2600" b="1" dirty="0">
              <a:solidFill>
                <a:srgbClr val="404E6C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6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8200" y="1367857"/>
            <a:ext cx="10440000" cy="0"/>
          </a:xfrm>
          <a:prstGeom prst="line">
            <a:avLst/>
          </a:prstGeom>
          <a:ln w="19050">
            <a:solidFill>
              <a:srgbClr val="B8C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24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69" y="450845"/>
            <a:ext cx="3561824" cy="59998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3670"/>
            <a:ext cx="10515600" cy="5163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252D3F"/>
                </a:solidFill>
                <a:latin typeface="Corbel" panose="020B0503020204020204" pitchFamily="34" charset="0"/>
              </a:rPr>
              <a:t>Наши предложения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5060"/>
            <a:ext cx="10515600" cy="5354594"/>
          </a:xfrm>
        </p:spPr>
        <p:txBody>
          <a:bodyPr>
            <a:noAutofit/>
          </a:bodyPr>
          <a:lstStyle/>
          <a:p>
            <a:pPr marL="514350" indent="-514350">
              <a:lnSpc>
                <a:spcPct val="80000"/>
              </a:lnSpc>
              <a:spcAft>
                <a:spcPts val="1000"/>
              </a:spcAft>
              <a:buClr>
                <a:srgbClr val="252D3F"/>
              </a:buClr>
              <a:buFont typeface="+mj-lt"/>
              <a:buAutoNum type="arabicPeriod"/>
            </a:pPr>
            <a:r>
              <a:rPr lang="ru-RU" sz="2100" b="1" dirty="0">
                <a:solidFill>
                  <a:srgbClr val="404E6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Исключить из законодательства (Федеральный закон от 05.04.2013 г.№ 44-ФЗ) положения о том, что закупка осуществляется на основании акта высшего исполнительного органа государственной власти субъекта Российской Федерации. Наличие подобного ограничения делает невозможным реализацию полномочий органов МСУ по принятию решения о реализации проекта МЧП</a:t>
            </a:r>
          </a:p>
          <a:p>
            <a:pPr marL="514350" indent="-514350">
              <a:lnSpc>
                <a:spcPct val="80000"/>
              </a:lnSpc>
              <a:buClr>
                <a:srgbClr val="252D3F"/>
              </a:buClr>
              <a:buFont typeface="+mj-lt"/>
              <a:buAutoNum type="arabicPeriod"/>
            </a:pPr>
            <a:r>
              <a:rPr lang="ru-RU" sz="2100" b="1" dirty="0">
                <a:solidFill>
                  <a:srgbClr val="404E6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Дополнить законодательство (Федеральный закон от 05.04.2013 г.№ 44-ФЗ) положением о расширении сферы применения офсетных контрактов в части включения работ и услуг в качестве объекта закупки, а также соответственно дополнить случай осуществления закупки у ЕП</a:t>
            </a:r>
          </a:p>
          <a:p>
            <a:pPr marL="514350" indent="-514350">
              <a:lnSpc>
                <a:spcPct val="80000"/>
              </a:lnSpc>
              <a:buClr>
                <a:srgbClr val="252D3F"/>
              </a:buClr>
              <a:buFont typeface="+mj-lt"/>
              <a:buAutoNum type="arabicPeriod"/>
            </a:pPr>
            <a:r>
              <a:rPr lang="ru-RU" sz="2100" b="1" dirty="0">
                <a:solidFill>
                  <a:srgbClr val="404E6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Определить механизмы участия субъектов РФ в разработке, оценке, выборе, реализации и завершении </a:t>
            </a:r>
            <a:r>
              <a:rPr lang="ru-RU" sz="2100" b="1" dirty="0" err="1">
                <a:solidFill>
                  <a:srgbClr val="404E6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инвестпроектов</a:t>
            </a:r>
            <a:r>
              <a:rPr lang="ru-RU" sz="2100" b="1" dirty="0">
                <a:solidFill>
                  <a:srgbClr val="404E6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с использованием механизма офсетных контрактов</a:t>
            </a:r>
          </a:p>
          <a:p>
            <a:pPr marL="514350" indent="-514350">
              <a:lnSpc>
                <a:spcPct val="80000"/>
              </a:lnSpc>
              <a:buClr>
                <a:srgbClr val="252D3F"/>
              </a:buClr>
              <a:buFont typeface="+mj-lt"/>
              <a:buAutoNum type="arabicPeriod"/>
            </a:pPr>
            <a:r>
              <a:rPr lang="ru-RU" sz="2100" b="1" dirty="0">
                <a:solidFill>
                  <a:srgbClr val="404E6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Выработать алгоритм сохранения и развития конкуренции на ТРУ реализуемые в рамках офсетного контракта</a:t>
            </a:r>
          </a:p>
          <a:p>
            <a:pPr marL="514350" indent="-514350">
              <a:lnSpc>
                <a:spcPct val="80000"/>
              </a:lnSpc>
              <a:buClr>
                <a:srgbClr val="252D3F"/>
              </a:buClr>
              <a:buFont typeface="+mj-lt"/>
              <a:buAutoNum type="arabicPeriod"/>
            </a:pPr>
            <a:r>
              <a:rPr lang="ru-RU" sz="2100" b="1" dirty="0">
                <a:solidFill>
                  <a:srgbClr val="404E6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Сравнить экономическую эффективность применения механизма офсетных контрактов в сопоставлении с контрактами жизненного цикла</a:t>
            </a:r>
          </a:p>
          <a:p>
            <a:pPr marL="514350" indent="-514350">
              <a:lnSpc>
                <a:spcPct val="80000"/>
              </a:lnSpc>
              <a:buClr>
                <a:srgbClr val="252D3F"/>
              </a:buClr>
              <a:buFont typeface="+mj-lt"/>
              <a:buAutoNum type="arabicPeriod"/>
            </a:pPr>
            <a:r>
              <a:rPr lang="ru-RU" sz="2100" b="1" dirty="0">
                <a:solidFill>
                  <a:srgbClr val="404E6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Содействовать внедрению механизма офсетных контрактов в практику муниципальных образований</a:t>
            </a:r>
            <a:endParaRPr lang="ru-RU" b="1" dirty="0">
              <a:solidFill>
                <a:srgbClr val="48587A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80000"/>
              </a:lnSpc>
              <a:buClr>
                <a:srgbClr val="252D3F"/>
              </a:buClr>
              <a:buNone/>
            </a:pPr>
            <a:endParaRPr lang="ru-RU" b="1" dirty="0">
              <a:solidFill>
                <a:srgbClr val="48587A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7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8200" y="955966"/>
            <a:ext cx="10440000" cy="0"/>
          </a:xfrm>
          <a:prstGeom prst="line">
            <a:avLst/>
          </a:prstGeom>
          <a:ln w="19050">
            <a:solidFill>
              <a:srgbClr val="B8C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8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61C8-3599-43C9-B6E7-D83A8B1C480B}" type="slidenum">
              <a:rPr lang="ru-RU" smtClean="0"/>
              <a:t>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64" y="450245"/>
            <a:ext cx="3537271" cy="59575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252D3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Спасибо за Ваше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36024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485</Words>
  <Application>Microsoft Office PowerPoint</Application>
  <PresentationFormat>Широкоэкранный</PresentationFormat>
  <Paragraphs>76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Segoe UI Semilight</vt:lpstr>
      <vt:lpstr>Times New Roman</vt:lpstr>
      <vt:lpstr>Тема Office</vt:lpstr>
      <vt:lpstr>Управление муниципальных закупок Окружной администрации города Якутска     ГОРОД ЯКУТСК ОФСЕТНЫЙ КОНТРАКТ ПЕРСПЕКТИВЫ</vt:lpstr>
      <vt:lpstr>Причины, по которым мы задумались на тему офсетных контрактов</vt:lpstr>
      <vt:lpstr>Презентация PowerPoint</vt:lpstr>
      <vt:lpstr>Презентация PowerPoint</vt:lpstr>
      <vt:lpstr>Цель и задачи</vt:lpstr>
      <vt:lpstr>Итоги</vt:lpstr>
      <vt:lpstr>Наши предложения</vt:lpstr>
      <vt:lpstr>Спасибо за Ваше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Офсетные контракты</dc:title>
  <dc:creator>Дружинина Александра Павловна</dc:creator>
  <cp:lastModifiedBy>Светлана Д. Антонова</cp:lastModifiedBy>
  <cp:revision>88</cp:revision>
  <cp:lastPrinted>2022-09-08T04:56:52Z</cp:lastPrinted>
  <dcterms:created xsi:type="dcterms:W3CDTF">2022-05-29T06:44:47Z</dcterms:created>
  <dcterms:modified xsi:type="dcterms:W3CDTF">2022-09-08T05:07:47Z</dcterms:modified>
</cp:coreProperties>
</file>