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2" r:id="rId4"/>
    <p:sldId id="267" r:id="rId5"/>
    <p:sldId id="360" r:id="rId6"/>
    <p:sldId id="361" r:id="rId7"/>
    <p:sldId id="1303" r:id="rId8"/>
    <p:sldId id="1328" r:id="rId9"/>
    <p:sldId id="1275" r:id="rId10"/>
    <p:sldId id="257" r:id="rId11"/>
    <p:sldId id="264" r:id="rId12"/>
    <p:sldId id="260" r:id="rId13"/>
    <p:sldId id="259" r:id="rId14"/>
    <p:sldId id="26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BFF4D-4949-4D5C-A380-7AA9FCF5B6F0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F0F9B-04EA-43BE-8F95-C34A172E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090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31D389-DF9A-4787-B5B0-ACE8B6D58E7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8877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580CF8-60E9-C326-AAB1-6D36155A6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4EFA32-7968-31EF-ED68-4D0B7FA2A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EADF8C-D27D-6B29-6F64-AEB9CBF1F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36477-9367-43F9-BBD7-13751F86CBC0}" type="datetime1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447D5-AE47-1295-247B-49E035FF8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C2EFA4-B380-D080-58D2-E036B701E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13DB-E300-6CAA-3B3C-0996CFF1E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8E611B-83EB-FB24-74EE-54E8BBC96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9DB7DA-A391-9032-0E86-14184315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0F6E-2E77-43CE-944B-08BC73B67D94}" type="datetime1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FAEBD4-AB0E-0547-88C3-902A95F1F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B85D09-FA23-9BDB-9A3D-CDD5C0BC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254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3988E0F-8E0B-3A23-6B66-A1BE55574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CBF80-82DB-8EDF-111D-992857360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F03BDC-82FD-CE50-8541-771F3D249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82534-220D-4829-BA99-950F0A62FBA5}" type="datetime1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0C6672-1EAA-38F2-48E2-27A3C0E15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482A9B-729E-BC97-020B-A1BC83045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019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541372"/>
            <a:ext cx="1036320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1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67" b="0" i="0">
                <a:solidFill>
                  <a:srgbClr val="7E7E7E"/>
                </a:solidFill>
                <a:latin typeface="Segoe UI"/>
                <a:cs typeface="Segoe UI"/>
              </a:defRPr>
            </a:lvl1pPr>
          </a:lstStyle>
          <a:p>
            <a:pPr marL="16933">
              <a:spcBef>
                <a:spcPts val="220"/>
              </a:spcBef>
            </a:pPr>
            <a:r>
              <a:rPr lang="ru-RU" spc="-7"/>
              <a:t>2021</a:t>
            </a:r>
            <a:r>
              <a:rPr lang="ru-RU" spc="80"/>
              <a:t> </a:t>
            </a:r>
            <a:r>
              <a:rPr lang="ru-RU"/>
              <a:t>|</a:t>
            </a:r>
            <a:r>
              <a:rPr lang="ru-RU" spc="20"/>
              <a:t> </a:t>
            </a:r>
            <a:r>
              <a:rPr lang="ru-RU" spc="-7"/>
              <a:t>Городское</a:t>
            </a:r>
            <a:r>
              <a:rPr lang="ru-RU" spc="20"/>
              <a:t> </a:t>
            </a:r>
            <a:r>
              <a:rPr lang="ru-RU" spc="-7"/>
              <a:t>агентство</a:t>
            </a:r>
            <a:r>
              <a:rPr lang="ru-RU" spc="13"/>
              <a:t> </a:t>
            </a:r>
            <a:r>
              <a:rPr lang="ru-RU" spc="-7"/>
              <a:t>управления</a:t>
            </a:r>
            <a:r>
              <a:rPr lang="ru-RU" spc="13"/>
              <a:t> </a:t>
            </a:r>
            <a:r>
              <a:rPr lang="ru-RU"/>
              <a:t>инвестициями</a:t>
            </a:r>
            <a:r>
              <a:rPr lang="ru-RU" spc="272"/>
              <a:t> </a:t>
            </a:r>
            <a:r>
              <a:rPr lang="ru-RU"/>
              <a:t>|</a:t>
            </a:r>
            <a:r>
              <a:rPr lang="ru-RU" spc="20"/>
              <a:t> </a:t>
            </a:r>
            <a:fld id="{81D60167-4931-47E6-BA6A-407CBD079E47}" type="slidenum">
              <a:rPr lang="ru-RU" smtClean="0"/>
              <a:pPr marL="16933">
                <a:spcBef>
                  <a:spcPts val="220"/>
                </a:spcBef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43FA69-5E6B-267E-F43C-57F362D87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7ED417-5C37-66AA-2D5C-89E3B5865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CB99B5-BA80-2BB6-0595-24C9B8689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B980-6CCB-4796-BBC5-88087394D674}" type="datetime1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56412D-B2A1-1F9C-0107-271DA09C6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D6EA9C-2CF9-33FD-777A-EC3005FE5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33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C635-EAEA-8252-AAB4-310C1C8B1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817F70-8A06-9FD6-D94E-66B57316F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05DB87-F242-391B-321C-5E6504D80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BF6C3-AEAE-46FD-8863-B352CA6A055F}" type="datetime1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654FA5-8A35-8E09-48D3-AA2AAC442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775E20-A018-C08A-B761-52444018B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20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80CCF-21ED-41F1-491D-ED6D0C89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B3132C-4A23-23E2-4021-BEC0FB0FC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15DF52-A884-8718-CA6E-57E7B1C04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0828EA-3D98-87A9-0BF8-68E1551A8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8999-CCD2-4174-98FE-D35791FA9506}" type="datetime1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6AB221-F6EC-2EB1-D508-7D9D5B79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D3AFCE-7207-8D52-AD2C-1419CA183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75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A99FE-98E6-9C33-F8E6-7E1AFC6E0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6FB94-82F7-F2A4-9352-178112B10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B56895-9E54-AC5F-0DE4-58CEB2D02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59D546-547A-21B2-AE1A-3638504CA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218870F-1D40-1609-296D-017A4C956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EBF9898-C334-07E1-FFA8-ECF90B184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CBADA-CDDF-487A-9ACF-6D656509C86F}" type="datetime1">
              <a:rPr lang="ru-RU" smtClean="0"/>
              <a:t>06.09.2022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CBDA83B-19F6-4662-AFD1-87F409EC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639093-FE9E-C636-894C-CEAAA361C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64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EDA75-B240-DACF-2C81-22CBF9616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6B2C224-E190-8475-8A14-0DE45BA39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C165-D046-4A0F-947E-D85F69528504}" type="datetime1">
              <a:rPr lang="ru-RU" smtClean="0"/>
              <a:t>06.09.2022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5E41242-DA60-B069-61A4-4FAC7354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093BA93-C1B9-F2C8-BFE8-5A888052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56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4AC308-9065-13C2-993F-C7A96C52F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4B53-F0BD-4C1A-BF29-04593161EFCF}" type="datetime1">
              <a:rPr lang="ru-RU" smtClean="0"/>
              <a:t>06.09.2022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E1DF1C-40A3-0C91-9A1E-F680D6DA7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4B01CF-05D1-E164-6C75-6A621840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7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28CDD-0DDE-4F94-7055-C04A894E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8CC94F-4C08-ABF6-6330-7C5EE559D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C1F54A4-F991-5FFD-B754-B1923C2E0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449379-1BC3-FD1E-9CBE-697F3564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9D96D-FA6A-466C-8A86-1A10728FD71F}" type="datetime1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724998-C2D1-CF6D-AD28-71B06CB66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ECE7B6-D8A4-9790-1ECC-99DEDFA2F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17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31329-71A4-197E-3C81-94E0577EA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3C6B98-88A2-A87E-17ED-8C737249A9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7355BB-6217-BCDA-37AE-A68718DA1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340A44-A29A-94ED-34A9-1783F2BC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D4F8C-2ECB-42D6-B0CB-DF6DEC9CFA0D}" type="datetime1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26EE5A-12D6-A486-4B6C-9D4FD2561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9ADA11-D6E1-6C59-BC5E-85F7ACF3D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68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F883BD-D103-CF58-FD16-59E83BCC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A064FE-A3C1-9EB7-C9A0-7442BABFE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EF22CB-2213-82AE-DF06-620363713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A0D3D-C133-45F8-B8F4-6D7D8BB9768F}" type="datetime1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CF475F-A222-FF98-1B21-B76C38DB5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76B703-7D65-D2FD-0654-BA948B5D37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361C8-3599-43C9-B6E7-D83A8B1C48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03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upki.gov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regulation.gov.ru/projects/List/AdvancedSearch#departments=3&amp;npa=12834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343F22-33DB-E21F-0F88-9CF6C605C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2474913"/>
            <a:ext cx="9753600" cy="2387600"/>
          </a:xfrm>
        </p:spPr>
        <p:txBody>
          <a:bodyPr anchor="t">
            <a:normAutofit/>
          </a:bodyPr>
          <a:lstStyle/>
          <a:p>
            <a:r>
              <a:rPr lang="ru-RU" sz="6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Офсетный контракт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6014D5-E1EB-4F43-2218-4C69029CB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445" y="3522951"/>
            <a:ext cx="9383110" cy="1655762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Инструмент экономической и промышленной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val="1664227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D1C80-7E8A-33EC-45EF-8081B866C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44" y="66936"/>
            <a:ext cx="11091333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заключения контракта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10</a:t>
            </a:fld>
            <a:endParaRPr lang="ru-RU"/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7A567F14-FDEC-2D19-A86D-AE0D4F3EDA16}"/>
              </a:ext>
            </a:extLst>
          </p:cNvPr>
          <p:cNvGrpSpPr/>
          <p:nvPr/>
        </p:nvGrpSpPr>
        <p:grpSpPr>
          <a:xfrm>
            <a:off x="638744" y="2374358"/>
            <a:ext cx="10715056" cy="4202939"/>
            <a:chOff x="738472" y="3257476"/>
            <a:chExt cx="10715056" cy="4202939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6127677D-A4B2-A4EE-A8DF-2285FB6391ED}"/>
                </a:ext>
              </a:extLst>
            </p:cNvPr>
            <p:cNvGrpSpPr/>
            <p:nvPr/>
          </p:nvGrpSpPr>
          <p:grpSpPr>
            <a:xfrm>
              <a:off x="738472" y="3257476"/>
              <a:ext cx="10715056" cy="1560186"/>
              <a:chOff x="747271" y="4350035"/>
              <a:chExt cx="9425525" cy="1560186"/>
            </a:xfrm>
          </p:grpSpPr>
          <p:cxnSp>
            <p:nvCxnSpPr>
              <p:cNvPr id="7" name="Прямая со стрелкой 6">
                <a:extLst>
                  <a:ext uri="{FF2B5EF4-FFF2-40B4-BE49-F238E27FC236}">
                    <a16:creationId xmlns:a16="http://schemas.microsoft.com/office/drawing/2014/main" id="{E9FEEA36-9DE6-F982-A679-8AA8859A77F5}"/>
                  </a:ext>
                </a:extLst>
              </p:cNvPr>
              <p:cNvCxnSpPr/>
              <p:nvPr/>
            </p:nvCxnSpPr>
            <p:spPr>
              <a:xfrm flipV="1">
                <a:off x="747271" y="5898212"/>
                <a:ext cx="9425525" cy="10973"/>
              </a:xfrm>
              <a:prstGeom prst="straightConnector1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01F0CB-2C00-326E-7E3F-247F2EEBD023}"/>
                  </a:ext>
                </a:extLst>
              </p:cNvPr>
              <p:cNvSpPr txBox="1"/>
              <p:nvPr/>
            </p:nvSpPr>
            <p:spPr>
              <a:xfrm>
                <a:off x="5169079" y="4860507"/>
                <a:ext cx="12117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Объявление конкурса</a:t>
                </a:r>
              </a:p>
            </p:txBody>
          </p:sp>
          <p:cxnSp>
            <p:nvCxnSpPr>
              <p:cNvPr id="12" name="Прямая соединительная линия 11">
                <a:extLst>
                  <a:ext uri="{FF2B5EF4-FFF2-40B4-BE49-F238E27FC236}">
                    <a16:creationId xmlns:a16="http://schemas.microsoft.com/office/drawing/2014/main" id="{05BDA066-BCDA-BF83-8586-E160C90A3109}"/>
                  </a:ext>
                </a:extLst>
              </p:cNvPr>
              <p:cNvCxnSpPr/>
              <p:nvPr/>
            </p:nvCxnSpPr>
            <p:spPr>
              <a:xfrm>
                <a:off x="1322931" y="5535009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>
                <a:extLst>
                  <a:ext uri="{FF2B5EF4-FFF2-40B4-BE49-F238E27FC236}">
                    <a16:creationId xmlns:a16="http://schemas.microsoft.com/office/drawing/2014/main" id="{B68048B6-8DD6-A63F-0B17-D91AC496F2B3}"/>
                  </a:ext>
                </a:extLst>
              </p:cNvPr>
              <p:cNvCxnSpPr/>
              <p:nvPr/>
            </p:nvCxnSpPr>
            <p:spPr>
              <a:xfrm>
                <a:off x="7029224" y="5510315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DC89BD7-E0E4-7B6E-B13C-F2FC63E4994B}"/>
                  </a:ext>
                </a:extLst>
              </p:cNvPr>
              <p:cNvSpPr txBox="1"/>
              <p:nvPr/>
            </p:nvSpPr>
            <p:spPr>
              <a:xfrm>
                <a:off x="3547619" y="4350035"/>
                <a:ext cx="137410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Акт высшего органа власти субъекта о проведении конкурса</a:t>
                </a:r>
              </a:p>
            </p:txBody>
          </p:sp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id="{C62E284D-DCDE-0915-1AB9-715807219B96}"/>
                  </a:ext>
                </a:extLst>
              </p:cNvPr>
              <p:cNvCxnSpPr/>
              <p:nvPr/>
            </p:nvCxnSpPr>
            <p:spPr>
              <a:xfrm>
                <a:off x="5259225" y="5532136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53ADB4F2-D319-04BC-A565-7FD0CAA3352C}"/>
                  </a:ext>
                </a:extLst>
              </p:cNvPr>
              <p:cNvCxnSpPr/>
              <p:nvPr/>
            </p:nvCxnSpPr>
            <p:spPr>
              <a:xfrm>
                <a:off x="4849034" y="5528782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A94719-180D-582A-5CFB-1D503310157E}"/>
                  </a:ext>
                </a:extLst>
              </p:cNvPr>
              <p:cNvSpPr txBox="1"/>
              <p:nvPr/>
            </p:nvSpPr>
            <p:spPr>
              <a:xfrm>
                <a:off x="6925208" y="4976865"/>
                <a:ext cx="12117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Контракт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C35EF42-E0C9-B30B-5D2C-D2BFBB622E45}"/>
                  </a:ext>
                </a:extLst>
              </p:cNvPr>
              <p:cNvSpPr txBox="1"/>
              <p:nvPr/>
            </p:nvSpPr>
            <p:spPr>
              <a:xfrm>
                <a:off x="838053" y="4995959"/>
                <a:ext cx="1665389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 товара</a:t>
                </a:r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услуги и кто закупает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59D0140-D573-771D-002D-A8D09F7F26DF}"/>
                </a:ext>
              </a:extLst>
            </p:cNvPr>
            <p:cNvSpPr txBox="1"/>
            <p:nvPr/>
          </p:nvSpPr>
          <p:spPr>
            <a:xfrm>
              <a:off x="779182" y="5270072"/>
              <a:ext cx="4767532" cy="2190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400" b="1" dirty="0">
                  <a:solidFill>
                    <a:srgbClr val="038CD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Подготовка конкурса</a:t>
              </a: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Определение объемов закупки (заказчик)</a:t>
              </a: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Оценка инвестиций в проект (ДИПП)</a:t>
              </a: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Сроки локализации</a:t>
              </a: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инвестирования</a:t>
              </a: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начала поставки (заказчик/ДИПП)</a:t>
              </a: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Учет предпочтений региона в рамках </a:t>
              </a:r>
              <a:r>
                <a:rPr lang="ru-RU" sz="11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промполитики</a:t>
              </a:r>
              <a:endParaRPr lang="ru-RU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Возможность выполнения требований товара российского происхождения</a:t>
              </a: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Определение формулы цены на каждый год поставки</a:t>
              </a:r>
            </a:p>
            <a:p>
              <a:pPr marL="171450" indent="-171450">
                <a:spcAft>
                  <a:spcPts val="400"/>
                </a:spcAft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Подбор площадки (</a:t>
              </a:r>
              <a:r>
                <a:rPr lang="ru-RU" sz="11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 необходимости, за рамками контракта</a:t>
              </a: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24" name="Правая фигурная скобка 23">
              <a:extLst>
                <a:ext uri="{FF2B5EF4-FFF2-40B4-BE49-F238E27FC236}">
                  <a16:creationId xmlns:a16="http://schemas.microsoft.com/office/drawing/2014/main" id="{6860F37E-0A5A-F39D-4575-CA6DEEC54AA6}"/>
                </a:ext>
              </a:extLst>
            </p:cNvPr>
            <p:cNvSpPr/>
            <p:nvPr/>
          </p:nvSpPr>
          <p:spPr>
            <a:xfrm rot="5400000">
              <a:off x="3198637" y="3060517"/>
              <a:ext cx="297222" cy="410831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777D5AC-550A-701B-AD0D-26C76BDAEC22}"/>
                </a:ext>
              </a:extLst>
            </p:cNvPr>
            <p:cNvSpPr txBox="1"/>
            <p:nvPr/>
          </p:nvSpPr>
          <p:spPr>
            <a:xfrm>
              <a:off x="2966840" y="4792968"/>
              <a:ext cx="15886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3–4 мес.</a:t>
              </a:r>
            </a:p>
          </p:txBody>
        </p:sp>
      </p:grpSp>
      <p:graphicFrame>
        <p:nvGraphicFramePr>
          <p:cNvPr id="32" name="Таблица 31">
            <a:extLst>
              <a:ext uri="{FF2B5EF4-FFF2-40B4-BE49-F238E27FC236}">
                <a16:creationId xmlns:a16="http://schemas.microsoft.com/office/drawing/2014/main" id="{8259FBB7-56E4-EAFD-BA29-1FED1D437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109723"/>
              </p:ext>
            </p:extLst>
          </p:nvPr>
        </p:nvGraphicFramePr>
        <p:xfrm>
          <a:off x="5880863" y="4445239"/>
          <a:ext cx="4429986" cy="192996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429986">
                  <a:extLst>
                    <a:ext uri="{9D8B030D-6E8A-4147-A177-3AD203B41FA5}">
                      <a16:colId xmlns:a16="http://schemas.microsoft.com/office/drawing/2014/main" val="2409527056"/>
                    </a:ext>
                  </a:extLst>
                </a:gridCol>
              </a:tblGrid>
              <a:tr h="186922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630555" algn="l"/>
                        </a:tabLst>
                        <a:defRPr/>
                      </a:pPr>
                      <a:r>
                        <a:rPr lang="ru-R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Публикация конкурса – на zakupki.gov.ru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784388"/>
                  </a:ext>
                </a:extLst>
              </a:tr>
              <a:tr h="24892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630555" algn="l"/>
                        </a:tabLst>
                        <a:defRPr/>
                      </a:pPr>
                      <a:r>
                        <a:rPr lang="ru-R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Сопровождение конкурсной процедуры</a:t>
                      </a:r>
                      <a:endParaRPr lang="ru-RU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7395089"/>
                  </a:ext>
                </a:extLst>
              </a:tr>
              <a:tr h="196239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Оценка трех частей заявок 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8587339"/>
                  </a:ext>
                </a:extLst>
              </a:tr>
              <a:tr h="196239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38C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Инвестор до подписания представляет БГ на  2-5% суммы инвестиций (на срок инвестиций +1 мес.) </a:t>
                      </a:r>
                      <a:endParaRPr lang="ru-RU" sz="1400" b="1" kern="1200" dirty="0">
                        <a:solidFill>
                          <a:srgbClr val="038CD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630555" algn="l"/>
                        </a:tabLst>
                        <a:defRPr/>
                      </a:pPr>
                      <a:r>
                        <a:rPr lang="ru-RU" sz="1400" b="1" kern="1200" dirty="0">
                          <a:solidFill>
                            <a:srgbClr val="038C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Подписание контракта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  <a:tabLst>
                          <a:tab pos="630555" algn="l"/>
                        </a:tabLst>
                      </a:pPr>
                      <a:endParaRPr lang="ru-RU" sz="1200" b="1" dirty="0">
                        <a:solidFill>
                          <a:srgbClr val="038CD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128766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7FDF97F1-FEFD-C47F-8552-48A1286C5ECB}"/>
              </a:ext>
            </a:extLst>
          </p:cNvPr>
          <p:cNvSpPr txBox="1"/>
          <p:nvPr/>
        </p:nvSpPr>
        <p:spPr>
          <a:xfrm>
            <a:off x="1042356" y="1343288"/>
            <a:ext cx="92684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</a:pP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конкурс на 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https://zakupki.gov.ru/</a:t>
            </a:r>
            <a:endParaRPr lang="ru-RU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F1C0CE-7110-93F0-1173-9F3E73859C3F}"/>
              </a:ext>
            </a:extLst>
          </p:cNvPr>
          <p:cNvSpPr txBox="1"/>
          <p:nvPr/>
        </p:nvSpPr>
        <p:spPr>
          <a:xfrm>
            <a:off x="6330903" y="3866944"/>
            <a:ext cx="1588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60 дней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B8A4B9A-DFDF-4A6F-8738-70E0E5BC97B5}"/>
              </a:ext>
            </a:extLst>
          </p:cNvPr>
          <p:cNvSpPr txBox="1"/>
          <p:nvPr/>
        </p:nvSpPr>
        <p:spPr>
          <a:xfrm>
            <a:off x="9323557" y="2094078"/>
            <a:ext cx="286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ИТОГО 5-6 мес.</a:t>
            </a:r>
          </a:p>
        </p:txBody>
      </p:sp>
      <p:sp>
        <p:nvSpPr>
          <p:cNvPr id="25" name="Правая фигурная скобка 24">
            <a:extLst>
              <a:ext uri="{FF2B5EF4-FFF2-40B4-BE49-F238E27FC236}">
                <a16:creationId xmlns:a16="http://schemas.microsoft.com/office/drawing/2014/main" id="{6860F37E-0A5A-F39D-4575-CA6DEEC54AA6}"/>
              </a:ext>
            </a:extLst>
          </p:cNvPr>
          <p:cNvSpPr/>
          <p:nvPr/>
        </p:nvSpPr>
        <p:spPr>
          <a:xfrm rot="5400000">
            <a:off x="6625458" y="3222303"/>
            <a:ext cx="297221" cy="20121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029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30" name="Таблица 29">
            <a:extLst>
              <a:ext uri="{FF2B5EF4-FFF2-40B4-BE49-F238E27FC236}">
                <a16:creationId xmlns:a16="http://schemas.microsoft.com/office/drawing/2014/main" id="{47566C91-F125-8AA0-935D-37B6A81BD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502934"/>
              </p:ext>
            </p:extLst>
          </p:nvPr>
        </p:nvGraphicFramePr>
        <p:xfrm>
          <a:off x="215807" y="4860616"/>
          <a:ext cx="11606737" cy="122806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950321">
                  <a:extLst>
                    <a:ext uri="{9D8B030D-6E8A-4147-A177-3AD203B41FA5}">
                      <a16:colId xmlns:a16="http://schemas.microsoft.com/office/drawing/2014/main" val="2409527056"/>
                    </a:ext>
                  </a:extLst>
                </a:gridCol>
                <a:gridCol w="1816959">
                  <a:extLst>
                    <a:ext uri="{9D8B030D-6E8A-4147-A177-3AD203B41FA5}">
                      <a16:colId xmlns:a16="http://schemas.microsoft.com/office/drawing/2014/main" val="3099000922"/>
                    </a:ext>
                  </a:extLst>
                </a:gridCol>
                <a:gridCol w="5839457">
                  <a:extLst>
                    <a:ext uri="{9D8B030D-6E8A-4147-A177-3AD203B41FA5}">
                      <a16:colId xmlns:a16="http://schemas.microsoft.com/office/drawing/2014/main" val="363882032"/>
                    </a:ext>
                  </a:extLst>
                </a:gridCol>
              </a:tblGrid>
              <a:tr h="2171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6.1. Публикация плана-закупок на zakupki.gov.ru 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заказчик/</a:t>
                      </a:r>
                      <a:r>
                        <a:rPr lang="ru-RU" sz="10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Депфин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1-2 недели (технические особенности системы – нет раздела под офсеты)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438387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6.2. Согласование закупки на Рабочей группе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1-2 недели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784388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6.3. Согласование закупки на МРГ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неделя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458204"/>
                  </a:ext>
                </a:extLst>
              </a:tr>
              <a:tr h="2171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6.4. Публикация конкурса – на zakupki.gov.ru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заказчик/ДКП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1-2 недели (технические особенности системы – нет раздела под офсеты)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39508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6.5. Конкурс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заказчик/ДКП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дней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200325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6.6. Оценка частей заявок </a:t>
                      </a:r>
                      <a:endParaRPr lang="ru-RU" sz="1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Комиссия</a:t>
                      </a:r>
                      <a:endParaRPr lang="ru-RU" sz="1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раб дня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587339"/>
                  </a:ext>
                </a:extLst>
              </a:tr>
              <a:tr h="106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solidFill>
                            <a:srgbClr val="038C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6.7. Подписание контракта </a:t>
                      </a:r>
                      <a:endParaRPr lang="ru-RU" sz="1000" b="1" dirty="0">
                        <a:solidFill>
                          <a:srgbClr val="038CD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solidFill>
                            <a:srgbClr val="038C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заказчик/победитель</a:t>
                      </a:r>
                      <a:endParaRPr lang="ru-RU" sz="1000" b="1" dirty="0">
                        <a:solidFill>
                          <a:srgbClr val="038CD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30555" algn="l"/>
                        </a:tabLst>
                      </a:pPr>
                      <a:r>
                        <a:rPr lang="ru-RU" sz="1050" b="1" dirty="0">
                          <a:solidFill>
                            <a:srgbClr val="038C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дней</a:t>
                      </a:r>
                      <a:endParaRPr lang="ru-RU" sz="1000" b="1" dirty="0">
                        <a:solidFill>
                          <a:srgbClr val="038CD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28766"/>
                  </a:ext>
                </a:extLst>
              </a:tr>
            </a:tbl>
          </a:graphicData>
        </a:graphic>
      </p:graphicFrame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EA14E952-4A54-BEA5-8358-9C046A5C2068}"/>
              </a:ext>
            </a:extLst>
          </p:cNvPr>
          <p:cNvGrpSpPr/>
          <p:nvPr/>
        </p:nvGrpSpPr>
        <p:grpSpPr>
          <a:xfrm>
            <a:off x="309960" y="1270902"/>
            <a:ext cx="11699856" cy="3512391"/>
            <a:chOff x="245586" y="1864105"/>
            <a:chExt cx="11699856" cy="3512391"/>
          </a:xfrm>
        </p:grpSpPr>
        <p:grpSp>
          <p:nvGrpSpPr>
            <p:cNvPr id="36" name="Группа 35">
              <a:extLst>
                <a:ext uri="{FF2B5EF4-FFF2-40B4-BE49-F238E27FC236}">
                  <a16:creationId xmlns:a16="http://schemas.microsoft.com/office/drawing/2014/main" id="{49560F99-0A92-51AF-23D3-456BA7D04DAE}"/>
                </a:ext>
              </a:extLst>
            </p:cNvPr>
            <p:cNvGrpSpPr/>
            <p:nvPr/>
          </p:nvGrpSpPr>
          <p:grpSpPr>
            <a:xfrm>
              <a:off x="245586" y="1901828"/>
              <a:ext cx="10082669" cy="2598614"/>
              <a:chOff x="319164" y="2397760"/>
              <a:chExt cx="10082669" cy="2598614"/>
            </a:xfrm>
            <a:solidFill>
              <a:schemeClr val="bg1"/>
            </a:solidFill>
          </p:grpSpPr>
          <p:sp>
            <p:nvSpPr>
              <p:cNvPr id="47" name="Прямоугольник 46">
                <a:extLst>
                  <a:ext uri="{FF2B5EF4-FFF2-40B4-BE49-F238E27FC236}">
                    <a16:creationId xmlns:a16="http://schemas.microsoft.com/office/drawing/2014/main" id="{D6C5F82E-55CE-7F93-4BF9-8E08A46AD15A}"/>
                  </a:ext>
                </a:extLst>
              </p:cNvPr>
              <p:cNvSpPr/>
              <p:nvPr/>
            </p:nvSpPr>
            <p:spPr>
              <a:xfrm>
                <a:off x="468458" y="2713635"/>
                <a:ext cx="2796159" cy="910854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Анализ закупок</a:t>
                </a:r>
              </a:p>
              <a:p>
                <a:pPr algn="ctr"/>
                <a:r>
                  <a:rPr lang="ru-RU" sz="11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 Запрос на локализацию</a:t>
                </a:r>
              </a:p>
            </p:txBody>
          </p:sp>
          <p:sp>
            <p:nvSpPr>
              <p:cNvPr id="48" name="Прямоугольник 47">
                <a:extLst>
                  <a:ext uri="{FF2B5EF4-FFF2-40B4-BE49-F238E27FC236}">
                    <a16:creationId xmlns:a16="http://schemas.microsoft.com/office/drawing/2014/main" id="{EB95B24B-F2D1-1EFD-2585-7333D1BFA6A9}"/>
                  </a:ext>
                </a:extLst>
              </p:cNvPr>
              <p:cNvSpPr/>
              <p:nvPr/>
            </p:nvSpPr>
            <p:spPr>
              <a:xfrm>
                <a:off x="4043032" y="2709423"/>
                <a:ext cx="2855608" cy="910855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ru-RU" sz="105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Определение объема закупки, ТЗ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ru-RU" sz="105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Инвестиции, ТЗ площадки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ru-RU" sz="105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Сроки инвестиций, поставки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ru-RU" sz="105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Оценка выполнения критериев товар РФ</a:t>
                </a:r>
                <a:endParaRPr lang="ru-RU" sz="105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Прямоугольник 48">
                <a:extLst>
                  <a:ext uri="{FF2B5EF4-FFF2-40B4-BE49-F238E27FC236}">
                    <a16:creationId xmlns:a16="http://schemas.microsoft.com/office/drawing/2014/main" id="{11999A7D-98F3-BD56-B0CD-FA40B443131E}"/>
                  </a:ext>
                </a:extLst>
              </p:cNvPr>
              <p:cNvSpPr/>
              <p:nvPr/>
            </p:nvSpPr>
            <p:spPr>
              <a:xfrm>
                <a:off x="7993560" y="2713633"/>
                <a:ext cx="2044520" cy="910855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Согласование с заказчиком – базовых условий</a:t>
                </a:r>
                <a:endParaRPr lang="ru-RU" sz="11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Прямоугольник 49">
                <a:extLst>
                  <a:ext uri="{FF2B5EF4-FFF2-40B4-BE49-F238E27FC236}">
                    <a16:creationId xmlns:a16="http://schemas.microsoft.com/office/drawing/2014/main" id="{E920C0C8-C373-D2FD-0077-F978FC0187B5}"/>
                  </a:ext>
                </a:extLst>
              </p:cNvPr>
              <p:cNvSpPr/>
              <p:nvPr/>
            </p:nvSpPr>
            <p:spPr>
              <a:xfrm>
                <a:off x="8056181" y="4085519"/>
                <a:ext cx="2025481" cy="910855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Предварительная 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НМЦК</a:t>
                </a:r>
                <a:endParaRPr lang="ru-RU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Прямоугольник 50">
                <a:extLst>
                  <a:ext uri="{FF2B5EF4-FFF2-40B4-BE49-F238E27FC236}">
                    <a16:creationId xmlns:a16="http://schemas.microsoft.com/office/drawing/2014/main" id="{E73903D0-85B4-AA13-1415-5CBD8766EFE7}"/>
                  </a:ext>
                </a:extLst>
              </p:cNvPr>
              <p:cNvSpPr/>
              <p:nvPr/>
            </p:nvSpPr>
            <p:spPr>
              <a:xfrm>
                <a:off x="4086363" y="4109054"/>
                <a:ext cx="2877806" cy="867001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Выпуск РПМ о проведении конкурса</a:t>
                </a:r>
              </a:p>
            </p:txBody>
          </p:sp>
          <p:cxnSp>
            <p:nvCxnSpPr>
              <p:cNvPr id="52" name="Прямая со стрелкой 51">
                <a:extLst>
                  <a:ext uri="{FF2B5EF4-FFF2-40B4-BE49-F238E27FC236}">
                    <a16:creationId xmlns:a16="http://schemas.microsoft.com/office/drawing/2014/main" id="{2F2C7388-0550-24DE-09EB-22D4FCBAA358}"/>
                  </a:ext>
                </a:extLst>
              </p:cNvPr>
              <p:cNvCxnSpPr>
                <a:cxnSpLocks/>
                <a:stCxn id="47" idx="3"/>
                <a:endCxn id="48" idx="1"/>
              </p:cNvCxnSpPr>
              <p:nvPr/>
            </p:nvCxnSpPr>
            <p:spPr>
              <a:xfrm flipV="1">
                <a:off x="3264617" y="3164851"/>
                <a:ext cx="778415" cy="4211"/>
              </a:xfrm>
              <a:prstGeom prst="straightConnector1">
                <a:avLst/>
              </a:prstGeom>
              <a:grpFill/>
              <a:ln w="12700">
                <a:solidFill>
                  <a:schemeClr val="accent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 стрелкой 52">
                <a:extLst>
                  <a:ext uri="{FF2B5EF4-FFF2-40B4-BE49-F238E27FC236}">
                    <a16:creationId xmlns:a16="http://schemas.microsoft.com/office/drawing/2014/main" id="{972DF046-A126-D1B5-1B3A-851DDD932588}"/>
                  </a:ext>
                </a:extLst>
              </p:cNvPr>
              <p:cNvCxnSpPr>
                <a:cxnSpLocks/>
                <a:stCxn id="48" idx="3"/>
                <a:endCxn id="49" idx="1"/>
              </p:cNvCxnSpPr>
              <p:nvPr/>
            </p:nvCxnSpPr>
            <p:spPr>
              <a:xfrm>
                <a:off x="6898640" y="3164851"/>
                <a:ext cx="1094920" cy="4210"/>
              </a:xfrm>
              <a:prstGeom prst="straightConnector1">
                <a:avLst/>
              </a:prstGeom>
              <a:grpFill/>
              <a:ln>
                <a:solidFill>
                  <a:schemeClr val="accent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Соединительная линия уступом 22">
                <a:extLst>
                  <a:ext uri="{FF2B5EF4-FFF2-40B4-BE49-F238E27FC236}">
                    <a16:creationId xmlns:a16="http://schemas.microsoft.com/office/drawing/2014/main" id="{76B25829-4E7E-A276-B8C8-B766E2D3F6E7}"/>
                  </a:ext>
                </a:extLst>
              </p:cNvPr>
              <p:cNvCxnSpPr>
                <a:cxnSpLocks/>
                <a:stCxn id="49" idx="2"/>
                <a:endCxn id="50" idx="0"/>
              </p:cNvCxnSpPr>
              <p:nvPr/>
            </p:nvCxnSpPr>
            <p:spPr>
              <a:xfrm rot="16200000" flipH="1">
                <a:off x="8811856" y="3828452"/>
                <a:ext cx="461031" cy="53102"/>
              </a:xfrm>
              <a:prstGeom prst="bentConnector3">
                <a:avLst>
                  <a:gd name="adj1" fmla="val 50000"/>
                </a:avLst>
              </a:prstGeom>
              <a:grpFill/>
              <a:ln>
                <a:solidFill>
                  <a:schemeClr val="accent2">
                    <a:lumMod val="60000"/>
                    <a:lumOff val="40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 стрелкой 54">
                <a:extLst>
                  <a:ext uri="{FF2B5EF4-FFF2-40B4-BE49-F238E27FC236}">
                    <a16:creationId xmlns:a16="http://schemas.microsoft.com/office/drawing/2014/main" id="{75CCC98E-4541-0DB3-0AA5-D31F2FB784CD}"/>
                  </a:ext>
                </a:extLst>
              </p:cNvPr>
              <p:cNvCxnSpPr>
                <a:cxnSpLocks/>
                <a:stCxn id="50" idx="1"/>
                <a:endCxn id="51" idx="3"/>
              </p:cNvCxnSpPr>
              <p:nvPr/>
            </p:nvCxnSpPr>
            <p:spPr>
              <a:xfrm flipH="1">
                <a:off x="6964169" y="4540947"/>
                <a:ext cx="1092012" cy="1608"/>
              </a:xfrm>
              <a:prstGeom prst="straightConnector1">
                <a:avLst/>
              </a:prstGeom>
              <a:grpFill/>
              <a:ln>
                <a:solidFill>
                  <a:schemeClr val="accent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Овал 55">
                <a:extLst>
                  <a:ext uri="{FF2B5EF4-FFF2-40B4-BE49-F238E27FC236}">
                    <a16:creationId xmlns:a16="http://schemas.microsoft.com/office/drawing/2014/main" id="{4CEDC6F6-7E76-4EDC-9EAA-CCC69C9CE068}"/>
                  </a:ext>
                </a:extLst>
              </p:cNvPr>
              <p:cNvSpPr/>
              <p:nvPr/>
            </p:nvSpPr>
            <p:spPr>
              <a:xfrm>
                <a:off x="319164" y="2622234"/>
                <a:ext cx="298589" cy="298174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57" name="Овал 56">
                <a:extLst>
                  <a:ext uri="{FF2B5EF4-FFF2-40B4-BE49-F238E27FC236}">
                    <a16:creationId xmlns:a16="http://schemas.microsoft.com/office/drawing/2014/main" id="{16A5FA74-362F-96D1-D15F-6743C3765B88}"/>
                  </a:ext>
                </a:extLst>
              </p:cNvPr>
              <p:cNvSpPr/>
              <p:nvPr/>
            </p:nvSpPr>
            <p:spPr>
              <a:xfrm>
                <a:off x="3893737" y="2627274"/>
                <a:ext cx="298589" cy="298174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58" name="Овал 57">
                <a:extLst>
                  <a:ext uri="{FF2B5EF4-FFF2-40B4-BE49-F238E27FC236}">
                    <a16:creationId xmlns:a16="http://schemas.microsoft.com/office/drawing/2014/main" id="{69F82A07-4580-D4BF-5E65-1185A8BF1A3B}"/>
                  </a:ext>
                </a:extLst>
              </p:cNvPr>
              <p:cNvSpPr/>
              <p:nvPr/>
            </p:nvSpPr>
            <p:spPr>
              <a:xfrm>
                <a:off x="7844265" y="2656431"/>
                <a:ext cx="298589" cy="298174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59" name="Овал 58">
                <a:extLst>
                  <a:ext uri="{FF2B5EF4-FFF2-40B4-BE49-F238E27FC236}">
                    <a16:creationId xmlns:a16="http://schemas.microsoft.com/office/drawing/2014/main" id="{7F1FFFA6-693E-099F-F0E3-98797DF4C3DE}"/>
                  </a:ext>
                </a:extLst>
              </p:cNvPr>
              <p:cNvSpPr/>
              <p:nvPr/>
            </p:nvSpPr>
            <p:spPr>
              <a:xfrm>
                <a:off x="7807936" y="3990256"/>
                <a:ext cx="298589" cy="301551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60" name="Овал 59">
                <a:extLst>
                  <a:ext uri="{FF2B5EF4-FFF2-40B4-BE49-F238E27FC236}">
                    <a16:creationId xmlns:a16="http://schemas.microsoft.com/office/drawing/2014/main" id="{44C94E94-8E45-1F79-462E-A6A98BDAF443}"/>
                  </a:ext>
                </a:extLst>
              </p:cNvPr>
              <p:cNvSpPr/>
              <p:nvPr/>
            </p:nvSpPr>
            <p:spPr>
              <a:xfrm>
                <a:off x="3936737" y="3986110"/>
                <a:ext cx="298589" cy="301551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30C7E0E-DA7C-C44B-C225-00F12131A2AE}"/>
                  </a:ext>
                </a:extLst>
              </p:cNvPr>
              <p:cNvSpPr txBox="1"/>
              <p:nvPr/>
            </p:nvSpPr>
            <p:spPr>
              <a:xfrm>
                <a:off x="4531360" y="2397760"/>
                <a:ext cx="2296160" cy="2616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ru-RU" sz="105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ДИПП</a:t>
                </a:r>
                <a:r>
                  <a:rPr lang="ru-RU" sz="105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/рынок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ED1F6C81-F8CE-8CFD-63F9-321487B35D51}"/>
                  </a:ext>
                </a:extLst>
              </p:cNvPr>
              <p:cNvSpPr txBox="1"/>
              <p:nvPr/>
            </p:nvSpPr>
            <p:spPr>
              <a:xfrm>
                <a:off x="8077489" y="2428512"/>
                <a:ext cx="2296160" cy="2616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ru-RU" sz="105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ДИПП/заказчик/рынок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C1552D5-F9A4-0497-975E-C7CA14A1D8CF}"/>
                  </a:ext>
                </a:extLst>
              </p:cNvPr>
              <p:cNvSpPr txBox="1"/>
              <p:nvPr/>
            </p:nvSpPr>
            <p:spPr>
              <a:xfrm>
                <a:off x="8105673" y="3801463"/>
                <a:ext cx="2296160" cy="2616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ru-RU" sz="105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ДЭПР/АЦ/</a:t>
                </a:r>
                <a:r>
                  <a:rPr lang="ru-RU" sz="105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ДИПП</a:t>
                </a:r>
                <a:r>
                  <a:rPr lang="ru-RU" sz="105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/рынок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AC21CC4-AEC9-7CCC-AD13-DE7E553624F8}"/>
                  </a:ext>
                </a:extLst>
              </p:cNvPr>
              <p:cNvSpPr txBox="1"/>
              <p:nvPr/>
            </p:nvSpPr>
            <p:spPr>
              <a:xfrm>
                <a:off x="4255333" y="3801463"/>
                <a:ext cx="2621280" cy="2616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ru-RU" sz="105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ДИПП/заказчик/ГКУ/ДКП/ДЭПР</a:t>
                </a:r>
              </a:p>
            </p:txBody>
          </p:sp>
          <p:sp>
            <p:nvSpPr>
              <p:cNvPr id="65" name="Прямоугольник 64">
                <a:extLst>
                  <a:ext uri="{FF2B5EF4-FFF2-40B4-BE49-F238E27FC236}">
                    <a16:creationId xmlns:a16="http://schemas.microsoft.com/office/drawing/2014/main" id="{5C3B87D6-4328-9973-1F29-A40B4EB16A1D}"/>
                  </a:ext>
                </a:extLst>
              </p:cNvPr>
              <p:cNvSpPr/>
              <p:nvPr/>
            </p:nvSpPr>
            <p:spPr>
              <a:xfrm>
                <a:off x="447912" y="4085518"/>
                <a:ext cx="2877806" cy="910855"/>
              </a:xfrm>
              <a:prstGeom prst="rect">
                <a:avLst/>
              </a:prstGeom>
              <a:grpFill/>
              <a:ln w="9525">
                <a:solidFill>
                  <a:schemeClr val="tx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Согласование КД (в том числе окончательная НМЦК) и публикация конкурса</a:t>
                </a:r>
              </a:p>
            </p:txBody>
          </p:sp>
          <p:cxnSp>
            <p:nvCxnSpPr>
              <p:cNvPr id="66" name="Прямая со стрелкой 65">
                <a:extLst>
                  <a:ext uri="{FF2B5EF4-FFF2-40B4-BE49-F238E27FC236}">
                    <a16:creationId xmlns:a16="http://schemas.microsoft.com/office/drawing/2014/main" id="{C602F26E-1285-0869-CD8E-B8AE301EE077}"/>
                  </a:ext>
                </a:extLst>
              </p:cNvPr>
              <p:cNvCxnSpPr>
                <a:cxnSpLocks/>
                <a:stCxn id="51" idx="1"/>
                <a:endCxn id="65" idx="3"/>
              </p:cNvCxnSpPr>
              <p:nvPr/>
            </p:nvCxnSpPr>
            <p:spPr>
              <a:xfrm flipH="1" flipV="1">
                <a:off x="3325718" y="4540946"/>
                <a:ext cx="760645" cy="1609"/>
              </a:xfrm>
              <a:prstGeom prst="straightConnector1">
                <a:avLst/>
              </a:prstGeom>
              <a:grpFill/>
              <a:ln>
                <a:solidFill>
                  <a:schemeClr val="accent1"/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Овал 66">
                <a:extLst>
                  <a:ext uri="{FF2B5EF4-FFF2-40B4-BE49-F238E27FC236}">
                    <a16:creationId xmlns:a16="http://schemas.microsoft.com/office/drawing/2014/main" id="{3982CCB3-7254-A33B-8937-181ED1240886}"/>
                  </a:ext>
                </a:extLst>
              </p:cNvPr>
              <p:cNvSpPr/>
              <p:nvPr/>
            </p:nvSpPr>
            <p:spPr>
              <a:xfrm>
                <a:off x="345889" y="3955330"/>
                <a:ext cx="298589" cy="301551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8B856D46-386E-80CF-2E2B-8EDBB0FA6057}"/>
                  </a:ext>
                </a:extLst>
              </p:cNvPr>
              <p:cNvSpPr txBox="1"/>
              <p:nvPr/>
            </p:nvSpPr>
            <p:spPr>
              <a:xfrm>
                <a:off x="724758" y="3772594"/>
                <a:ext cx="2621280" cy="26161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ru-RU" sz="105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ДИПП/заказчик/ГКУ/ДКП/ДЭПР</a:t>
                </a:r>
              </a:p>
            </p:txBody>
          </p:sp>
        </p:grpSp>
        <p:cxnSp>
          <p:nvCxnSpPr>
            <p:cNvPr id="37" name="Соединительная линия уступом 22">
              <a:extLst>
                <a:ext uri="{FF2B5EF4-FFF2-40B4-BE49-F238E27FC236}">
                  <a16:creationId xmlns:a16="http://schemas.microsoft.com/office/drawing/2014/main" id="{367E4B80-BDF4-7EE6-887D-3669181DC424}"/>
                </a:ext>
              </a:extLst>
            </p:cNvPr>
            <p:cNvCxnSpPr>
              <a:cxnSpLocks/>
              <a:stCxn id="65" idx="1"/>
            </p:cNvCxnSpPr>
            <p:nvPr/>
          </p:nvCxnSpPr>
          <p:spPr>
            <a:xfrm rot="10800000" flipV="1">
              <a:off x="245586" y="4045014"/>
              <a:ext cx="128748" cy="1331482"/>
            </a:xfrm>
            <a:prstGeom prst="bentConnector2">
              <a:avLst/>
            </a:prstGeom>
            <a:solidFill>
              <a:schemeClr val="bg1"/>
            </a:solidFill>
            <a:ln>
              <a:solidFill>
                <a:srgbClr val="C0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684F11E-6A20-26A5-5712-C9629877D87C}"/>
                </a:ext>
              </a:extLst>
            </p:cNvPr>
            <p:cNvSpPr txBox="1"/>
            <p:nvPr/>
          </p:nvSpPr>
          <p:spPr>
            <a:xfrm>
              <a:off x="570900" y="4990558"/>
              <a:ext cx="2122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60 дней конкурс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5EAF625-30AA-E02A-0243-59896D9DFD93}"/>
                </a:ext>
              </a:extLst>
            </p:cNvPr>
            <p:cNvSpPr txBox="1"/>
            <p:nvPr/>
          </p:nvSpPr>
          <p:spPr>
            <a:xfrm>
              <a:off x="5833139" y="1870254"/>
              <a:ext cx="212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>
                  <a:solidFill>
                    <a:srgbClr val="C00000"/>
                  </a:solidFill>
                </a:defRPr>
              </a:lvl1pPr>
            </a:lstStyle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до 30 дней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9114197-35EF-B4AA-05F9-770DBA0A002A}"/>
                </a:ext>
              </a:extLst>
            </p:cNvPr>
            <p:cNvSpPr txBox="1"/>
            <p:nvPr/>
          </p:nvSpPr>
          <p:spPr>
            <a:xfrm>
              <a:off x="9822942" y="1864105"/>
              <a:ext cx="212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>
                  <a:solidFill>
                    <a:srgbClr val="C00000"/>
                  </a:solidFill>
                </a:defRPr>
              </a:lvl1pPr>
            </a:lstStyle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10 дней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A5FAD32-A387-0589-F9AE-846C6062CEA5}"/>
                </a:ext>
              </a:extLst>
            </p:cNvPr>
            <p:cNvSpPr txBox="1"/>
            <p:nvPr/>
          </p:nvSpPr>
          <p:spPr>
            <a:xfrm>
              <a:off x="9768051" y="3253578"/>
              <a:ext cx="212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 30 дней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197E39F-7E79-E943-CABF-1B185B7D6292}"/>
                </a:ext>
              </a:extLst>
            </p:cNvPr>
            <p:cNvSpPr txBox="1"/>
            <p:nvPr/>
          </p:nvSpPr>
          <p:spPr>
            <a:xfrm>
              <a:off x="6278928" y="3237867"/>
              <a:ext cx="212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>
                  <a:solidFill>
                    <a:srgbClr val="C00000"/>
                  </a:solidFill>
                </a:defRPr>
              </a:lvl1pPr>
            </a:lstStyle>
            <a:p>
              <a:r>
                <a:rPr lang="ru-RU" dirty="0">
                  <a:latin typeface="Arial" panose="020B0604020202020204" pitchFamily="34" charset="0"/>
                  <a:cs typeface="Arial" panose="020B0604020202020204" pitchFamily="34" charset="0"/>
                </a:rPr>
                <a:t>до 20 дней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058127D-405A-1B61-8F9D-67520E880260}"/>
                </a:ext>
              </a:extLst>
            </p:cNvPr>
            <p:cNvSpPr txBox="1"/>
            <p:nvPr/>
          </p:nvSpPr>
          <p:spPr>
            <a:xfrm>
              <a:off x="2979974" y="3223742"/>
              <a:ext cx="212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 20 дней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483F66E-B7BE-8F4E-FC4D-2EC6CBCA1FE9}"/>
                </a:ext>
              </a:extLst>
            </p:cNvPr>
            <p:cNvSpPr txBox="1"/>
            <p:nvPr/>
          </p:nvSpPr>
          <p:spPr>
            <a:xfrm>
              <a:off x="7840525" y="4542959"/>
              <a:ext cx="2364951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5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Самый рискованный этап, на котором </a:t>
              </a:r>
              <a:r>
                <a:rPr lang="ru-RU" sz="105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финмодель</a:t>
              </a:r>
              <a:r>
                <a:rPr lang="ru-RU" sz="105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проекта может не сложиться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350887D-1DCE-F1C0-E38A-AFAE9B9235FE}"/>
                </a:ext>
              </a:extLst>
            </p:cNvPr>
            <p:cNvSpPr txBox="1"/>
            <p:nvPr/>
          </p:nvSpPr>
          <p:spPr>
            <a:xfrm>
              <a:off x="610483" y="4532592"/>
              <a:ext cx="236495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РИСКИ СНИЖЕНИЯ НМЦК</a:t>
              </a:r>
            </a:p>
          </p:txBody>
        </p:sp>
      </p:grpSp>
      <p:sp>
        <p:nvSpPr>
          <p:cNvPr id="69" name="Заголовок 1">
            <a:extLst>
              <a:ext uri="{FF2B5EF4-FFF2-40B4-BE49-F238E27FC236}">
                <a16:creationId xmlns:a16="http://schemas.microsoft.com/office/drawing/2014/main" id="{0A34834E-F561-187A-CE08-5A737CAC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554" y="25786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ШАГИ ПО ЗАКЛЮЧЕНИЮ</a:t>
            </a:r>
          </a:p>
        </p:txBody>
      </p:sp>
    </p:spTree>
    <p:extLst>
      <p:ext uri="{BB962C8B-B14F-4D97-AF65-F5344CB8AC3E}">
        <p14:creationId xmlns:p14="http://schemas.microsoft.com/office/powerpoint/2010/main" val="3359121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D1C80-7E8A-33EC-45EF-8081B866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исполнения контракта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12</a:t>
            </a:fld>
            <a:endParaRPr lang="ru-RU"/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7A567F14-FDEC-2D19-A86D-AE0D4F3EDA16}"/>
              </a:ext>
            </a:extLst>
          </p:cNvPr>
          <p:cNvGrpSpPr/>
          <p:nvPr/>
        </p:nvGrpSpPr>
        <p:grpSpPr>
          <a:xfrm>
            <a:off x="359294" y="2235895"/>
            <a:ext cx="10994506" cy="3250489"/>
            <a:chOff x="459022" y="3119013"/>
            <a:chExt cx="10994506" cy="3250489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6127677D-A4B2-A4EE-A8DF-2285FB6391ED}"/>
                </a:ext>
              </a:extLst>
            </p:cNvPr>
            <p:cNvGrpSpPr/>
            <p:nvPr/>
          </p:nvGrpSpPr>
          <p:grpSpPr>
            <a:xfrm>
              <a:off x="738472" y="3119013"/>
              <a:ext cx="10715056" cy="2634936"/>
              <a:chOff x="747271" y="4211572"/>
              <a:chExt cx="9425525" cy="2634936"/>
            </a:xfrm>
          </p:grpSpPr>
          <p:cxnSp>
            <p:nvCxnSpPr>
              <p:cNvPr id="7" name="Прямая со стрелкой 6">
                <a:extLst>
                  <a:ext uri="{FF2B5EF4-FFF2-40B4-BE49-F238E27FC236}">
                    <a16:creationId xmlns:a16="http://schemas.microsoft.com/office/drawing/2014/main" id="{E9FEEA36-9DE6-F982-A679-8AA8859A77F5}"/>
                  </a:ext>
                </a:extLst>
              </p:cNvPr>
              <p:cNvCxnSpPr/>
              <p:nvPr/>
            </p:nvCxnSpPr>
            <p:spPr>
              <a:xfrm flipV="1">
                <a:off x="747271" y="5898212"/>
                <a:ext cx="9425525" cy="10973"/>
              </a:xfrm>
              <a:prstGeom prst="straightConnector1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01F0CB-2C00-326E-7E3F-247F2EEBD023}"/>
                  </a:ext>
                </a:extLst>
              </p:cNvPr>
              <p:cNvSpPr txBox="1"/>
              <p:nvPr/>
            </p:nvSpPr>
            <p:spPr>
              <a:xfrm>
                <a:off x="5364140" y="6015511"/>
                <a:ext cx="330353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Ежегодная оценка стоимости поставки по формуле цены в контракте – заказчик делает расчет, направляет в ДЭПР для сверки, потом итог идет инвестору</a:t>
                </a:r>
              </a:p>
            </p:txBody>
          </p:sp>
          <p:cxnSp>
            <p:nvCxnSpPr>
              <p:cNvPr id="12" name="Прямая соединительная линия 11">
                <a:extLst>
                  <a:ext uri="{FF2B5EF4-FFF2-40B4-BE49-F238E27FC236}">
                    <a16:creationId xmlns:a16="http://schemas.microsoft.com/office/drawing/2014/main" id="{05BDA066-BCDA-BF83-8586-E160C90A3109}"/>
                  </a:ext>
                </a:extLst>
              </p:cNvPr>
              <p:cNvCxnSpPr/>
              <p:nvPr/>
            </p:nvCxnSpPr>
            <p:spPr>
              <a:xfrm>
                <a:off x="1322931" y="5535009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DC89BD7-E0E4-7B6E-B13C-F2FC63E4994B}"/>
                  </a:ext>
                </a:extLst>
              </p:cNvPr>
              <p:cNvSpPr txBox="1"/>
              <p:nvPr/>
            </p:nvSpPr>
            <p:spPr>
              <a:xfrm>
                <a:off x="3203800" y="4211572"/>
                <a:ext cx="2039908" cy="10926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Акт о выполнении всех инвестиционных обязательств</a:t>
                </a:r>
              </a:p>
              <a:p>
                <a:pPr marL="171450" indent="-17145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Поставка по  </a:t>
                </a:r>
                <a:r>
                  <a:rPr lang="ru-RU" sz="1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ед.поставщику</a:t>
                </a:r>
                <a:endParaRPr lang="ru-RU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id="{C62E284D-DCDE-0915-1AB9-715807219B96}"/>
                  </a:ext>
                </a:extLst>
              </p:cNvPr>
              <p:cNvCxnSpPr/>
              <p:nvPr/>
            </p:nvCxnSpPr>
            <p:spPr>
              <a:xfrm>
                <a:off x="6233563" y="5532136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53ADB4F2-D319-04BC-A565-7FD0CAA3352C}"/>
                  </a:ext>
                </a:extLst>
              </p:cNvPr>
              <p:cNvCxnSpPr/>
              <p:nvPr/>
            </p:nvCxnSpPr>
            <p:spPr>
              <a:xfrm>
                <a:off x="4052972" y="5532136"/>
                <a:ext cx="0" cy="37521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A94719-180D-582A-5CFB-1D503310157E}"/>
                  </a:ext>
                </a:extLst>
              </p:cNvPr>
              <p:cNvSpPr txBox="1"/>
              <p:nvPr/>
            </p:nvSpPr>
            <p:spPr>
              <a:xfrm>
                <a:off x="5316774" y="5092552"/>
                <a:ext cx="3350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Поставка ежегодно до 10 лет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C35EF42-E0C9-B30B-5D2C-D2BFBB622E45}"/>
                  </a:ext>
                </a:extLst>
              </p:cNvPr>
              <p:cNvSpPr txBox="1"/>
              <p:nvPr/>
            </p:nvSpPr>
            <p:spPr>
              <a:xfrm>
                <a:off x="838053" y="4853084"/>
                <a:ext cx="16653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Контроль реперных точек проекта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59D0140-D573-771D-002D-A8D09F7F26DF}"/>
                </a:ext>
              </a:extLst>
            </p:cNvPr>
            <p:cNvSpPr txBox="1"/>
            <p:nvPr/>
          </p:nvSpPr>
          <p:spPr>
            <a:xfrm>
              <a:off x="459022" y="4922952"/>
              <a:ext cx="375550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Заказчик совместно с ДИПП контролируют инвестора: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Предпроектная и проектная документация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СМР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Оборудование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Регистрация товара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Ежегодный контроль инвестиций по установленным в контракте документам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511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D1C80-7E8A-33EC-45EF-8081B866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механизма - ЗАКОН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13</a:t>
            </a:fld>
            <a:endParaRPr lang="ru-RU"/>
          </a:p>
        </p:txBody>
      </p:sp>
      <p:sp>
        <p:nvSpPr>
          <p:cNvPr id="22" name="Объект 21">
            <a:extLst>
              <a:ext uri="{FF2B5EF4-FFF2-40B4-BE49-F238E27FC236}">
                <a16:creationId xmlns:a16="http://schemas.microsoft.com/office/drawing/2014/main" id="{EF0CF650-9D99-0684-9752-923111640D4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40527" y="1619891"/>
            <a:ext cx="11499272" cy="479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28.06.2022 № 231-ФЗ "О внесении изменений в отдельные законодательные акты Российской Федерации«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изменения: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 сможет заключить любой заказчик по 44-ФЗ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(в том числе муниципальный орган или учреждение).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Закупаться сможет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товар и (или) услуга.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Инвестиции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от ₽ 100 млн.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Возможность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заключать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межсубъектовые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офсеты (инвестиции от ₽ 400 млн).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Возможность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локализовывать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товар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услугу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одного или нескольких регионов.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Ограничение объемов поставки в качестве ед. поставщика - 30% от годового объема производства, если объем инвестиций по офсетному контракту меньше ₽ 1 млрд.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Если инвестиции больше ₽ 1 млрд, ограничения на поставки по ед. поставщику нет.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межсубъектовый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офсет и инвестиции более ₽ 1 млрд, то в одном из регионов ограничения отсутствуют, в остальных не более 30% годового объема производства.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 2022–2023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межсубъектовые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офсеты могут заключаться от ₽ 100 млн инвестиций и ограничения на поставку по ед. поставщику могут не устанавливаться.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Изменения планируется ввести в действие с 1 июля 2022 г.</a:t>
            </a:r>
          </a:p>
        </p:txBody>
      </p:sp>
    </p:spTree>
    <p:extLst>
      <p:ext uri="{BB962C8B-B14F-4D97-AF65-F5344CB8AC3E}">
        <p14:creationId xmlns:p14="http://schemas.microsoft.com/office/powerpoint/2010/main" val="4117766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D1C80-7E8A-33EC-45EF-8081B866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 механизма - ДОПКРИТЕРИИ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14</a:t>
            </a:fld>
            <a:endParaRPr lang="ru-RU"/>
          </a:p>
        </p:txBody>
      </p:sp>
      <p:sp>
        <p:nvSpPr>
          <p:cNvPr id="22" name="Объект 21">
            <a:extLst>
              <a:ext uri="{FF2B5EF4-FFF2-40B4-BE49-F238E27FC236}">
                <a16:creationId xmlns:a16="http://schemas.microsoft.com/office/drawing/2014/main" id="{EF0CF650-9D99-0684-9752-923111640D4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40527" y="1619891"/>
            <a:ext cx="11499272" cy="4710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https://regulation.gov.ru/projects/List/AdvancedSearch#departments=3&amp;npa=128340</a:t>
            </a:r>
            <a:endParaRPr lang="ru-RU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6213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Предполагается для офсетов не применять требование по наличию опыта исполнения контрактов по 44-ФЗ/договоров по 223-ФЗ участников закупки в течение 3 лет в размере 20% НМЦК.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Внести изменения в постановлении Правительства Российской Федерации от 29.12.2021№ 2571 «О дополнительных требованиях к участникам закупки отдельных видов товаров, работ, услуг для обеспечения государственных и муниципальных нужд, а также об информации и документах, подтверждающих соответствие участников закупки указанным дополнительным требованиям, и признании утратившими силу некоторых актов и отдельных положений актов Правительства Российской Федерации».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Соответствие участника закупки одному из критериев: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наличие опыта исполнения договора не менее 10 процентов начальной (максимальной) цены контракта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сумма выручки за 5 лет должна составлять не менее 10 процентов начальной (максимальной) цены контракта, 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объем капитальных вложений за 5 лет должен составлять не менее 10 процентов минимального объема инвестиций</a:t>
            </a:r>
          </a:p>
        </p:txBody>
      </p:sp>
    </p:spTree>
    <p:extLst>
      <p:ext uri="{BB962C8B-B14F-4D97-AF65-F5344CB8AC3E}">
        <p14:creationId xmlns:p14="http://schemas.microsoft.com/office/powerpoint/2010/main" val="4193817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D1C80-7E8A-33EC-45EF-8081B866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Описание механизма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3DC7AB-6214-D0FF-1578-68F56176B66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594716"/>
            <a:ext cx="10515600" cy="1383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1600" dirty="0">
                <a:solidFill>
                  <a:srgbClr val="3E3E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Ст. 111.4 Федерального Закона № 44-ФЗ </a:t>
            </a:r>
            <a:r>
              <a:rPr lang="ru-RU" sz="18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"О контрактной системе в сфере закупок товаров, работ, услуг для обеспечения государственных и муниципальных нужд" </a:t>
            </a:r>
          </a:p>
          <a:p>
            <a:r>
              <a:rPr lang="ru-RU" sz="1600" dirty="0">
                <a:solidFill>
                  <a:srgbClr val="3E3E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закупку товара и/или услуги </a:t>
            </a:r>
            <a:r>
              <a:rPr lang="ru-RU" sz="1600" dirty="0">
                <a:solidFill>
                  <a:srgbClr val="3E3E4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встречными инвестиционными обязательствами поставщика-инвестора создать/модернизировать/освоить производство товара в регионе или создать/реконструировать имущество (необходимое для оказания услуги)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2</a:t>
            </a:fld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F9D6FA8-D7FA-7E8D-D255-2503B26FC009}"/>
              </a:ext>
            </a:extLst>
          </p:cNvPr>
          <p:cNvSpPr/>
          <p:nvPr/>
        </p:nvSpPr>
        <p:spPr>
          <a:xfrm>
            <a:off x="1906848" y="3621402"/>
            <a:ext cx="33250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контракт заключается на срок </a:t>
            </a:r>
          </a:p>
          <a:p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10 лет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BBFF3A6-B601-ECE7-4EA9-5F29DBFDD688}"/>
              </a:ext>
            </a:extLst>
          </p:cNvPr>
          <p:cNvSpPr/>
          <p:nvPr/>
        </p:nvSpPr>
        <p:spPr>
          <a:xfrm>
            <a:off x="6401082" y="3518815"/>
            <a:ext cx="4867282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минимальный объем инвестиций </a:t>
            </a:r>
          </a:p>
          <a:p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₽ 100 млн </a:t>
            </a:r>
            <a:endParaRPr lang="ru-RU" sz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Обеспечен банковской гарантией </a:t>
            </a:r>
            <a:r>
              <a:rPr lang="ru-RU" sz="11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2–5%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от инвестиций</a:t>
            </a:r>
          </a:p>
          <a:p>
            <a:pPr marR="0" algn="l" defTabSz="12801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После исполнения всех инвестиционных обязательств</a:t>
            </a:r>
          </a:p>
          <a:p>
            <a:pPr marR="0" algn="l" defTabSz="12801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инвестор заносится в региональный реестр ед. поставщиков</a:t>
            </a: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7C90FB35-F56B-8FC2-AE86-168E9F456A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94" y="4744658"/>
            <a:ext cx="523425" cy="523425"/>
          </a:xfrm>
          <a:prstGeom prst="rect">
            <a:avLst/>
          </a:prstGeom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47D061D-707D-7921-715A-69573C8A2A8B}"/>
              </a:ext>
            </a:extLst>
          </p:cNvPr>
          <p:cNvSpPr/>
          <p:nvPr/>
        </p:nvSpPr>
        <p:spPr>
          <a:xfrm>
            <a:off x="1908229" y="4654752"/>
            <a:ext cx="33250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поставляемый товар должен быть </a:t>
            </a:r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отечественного происхождения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31E8870E-9D30-B6EC-27EF-D47CEA73A3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975" y="4711767"/>
            <a:ext cx="633662" cy="633662"/>
          </a:xfrm>
          <a:prstGeom prst="rect">
            <a:avLst/>
          </a:prstGeom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CF392190-3627-746E-19D4-7E749DC2D9AD}"/>
              </a:ext>
            </a:extLst>
          </p:cNvPr>
          <p:cNvSpPr/>
          <p:nvPr/>
        </p:nvSpPr>
        <p:spPr>
          <a:xfrm>
            <a:off x="6395361" y="4711767"/>
            <a:ext cx="31366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01.07.22 закупка услуг по офсету</a:t>
            </a: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91F6900A-EB1C-9A07-1CE1-976FFCBF3EE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94" y="3617962"/>
            <a:ext cx="523425" cy="523425"/>
          </a:xfrm>
          <a:prstGeom prst="rect">
            <a:avLst/>
          </a:prstGeom>
        </p:spPr>
      </p:pic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C93F670E-611F-14C0-B721-F5CE20507CD7}"/>
              </a:ext>
            </a:extLst>
          </p:cNvPr>
          <p:cNvGrpSpPr/>
          <p:nvPr/>
        </p:nvGrpSpPr>
        <p:grpSpPr>
          <a:xfrm>
            <a:off x="5545333" y="3549993"/>
            <a:ext cx="633662" cy="633662"/>
            <a:chOff x="3170378" y="2080158"/>
            <a:chExt cx="557229" cy="557229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A45032C1-30D0-AD6C-72FE-0A5DE85BED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0378" y="2080158"/>
              <a:ext cx="557229" cy="557229"/>
            </a:xfrm>
            <a:prstGeom prst="rect">
              <a:avLst/>
            </a:prstGeom>
          </p:spPr>
        </p:pic>
        <p:pic>
          <p:nvPicPr>
            <p:cNvPr id="33" name="Рисунок 32">
              <a:extLst>
                <a:ext uri="{FF2B5EF4-FFF2-40B4-BE49-F238E27FC236}">
                  <a16:creationId xmlns:a16="http://schemas.microsoft.com/office/drawing/2014/main" id="{9E839D92-5103-F820-5DDB-47140BE4CCD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93" t="14393" r="14392" b="14392"/>
            <a:stretch>
              <a:fillRect/>
            </a:stretch>
          </p:blipFill>
          <p:spPr>
            <a:xfrm>
              <a:off x="3187756" y="2293699"/>
              <a:ext cx="212749" cy="212749"/>
            </a:xfrm>
            <a:custGeom>
              <a:avLst/>
              <a:gdLst>
                <a:gd name="connsiteX0" fmla="*/ 108081 w 216162"/>
                <a:gd name="connsiteY0" fmla="*/ 0 h 216162"/>
                <a:gd name="connsiteX1" fmla="*/ 216162 w 216162"/>
                <a:gd name="connsiteY1" fmla="*/ 108081 h 216162"/>
                <a:gd name="connsiteX2" fmla="*/ 108081 w 216162"/>
                <a:gd name="connsiteY2" fmla="*/ 216162 h 216162"/>
                <a:gd name="connsiteX3" fmla="*/ 0 w 216162"/>
                <a:gd name="connsiteY3" fmla="*/ 108081 h 216162"/>
                <a:gd name="connsiteX4" fmla="*/ 108081 w 216162"/>
                <a:gd name="connsiteY4" fmla="*/ 0 h 21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162" h="216162">
                  <a:moveTo>
                    <a:pt x="108081" y="0"/>
                  </a:moveTo>
                  <a:cubicBezTo>
                    <a:pt x="167772" y="0"/>
                    <a:pt x="216162" y="48390"/>
                    <a:pt x="216162" y="108081"/>
                  </a:cubicBezTo>
                  <a:cubicBezTo>
                    <a:pt x="216162" y="167772"/>
                    <a:pt x="167772" y="216162"/>
                    <a:pt x="108081" y="216162"/>
                  </a:cubicBezTo>
                  <a:cubicBezTo>
                    <a:pt x="48390" y="216162"/>
                    <a:pt x="0" y="167772"/>
                    <a:pt x="0" y="108081"/>
                  </a:cubicBezTo>
                  <a:cubicBezTo>
                    <a:pt x="0" y="48390"/>
                    <a:pt x="48390" y="0"/>
                    <a:pt x="108081" y="0"/>
                  </a:cubicBezTo>
                  <a:close/>
                </a:path>
              </a:pathLst>
            </a:custGeom>
            <a:solidFill>
              <a:schemeClr val="bg1"/>
            </a:solidFill>
          </p:spPr>
        </p:pic>
      </p:grp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C59EA972-36CC-7DF7-5DD3-A5D4738EDCCE}"/>
              </a:ext>
            </a:extLst>
          </p:cNvPr>
          <p:cNvCxnSpPr>
            <a:cxnSpLocks/>
          </p:cNvCxnSpPr>
          <p:nvPr/>
        </p:nvCxnSpPr>
        <p:spPr>
          <a:xfrm>
            <a:off x="5247239" y="3247385"/>
            <a:ext cx="0" cy="310896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Рисунок 56">
            <a:extLst>
              <a:ext uri="{FF2B5EF4-FFF2-40B4-BE49-F238E27FC236}">
                <a16:creationId xmlns:a16="http://schemas.microsoft.com/office/drawing/2014/main" id="{8C99138D-A49E-A7E1-BE1E-FBF4180E71F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045" y="5663060"/>
            <a:ext cx="586738" cy="507351"/>
          </a:xfrm>
          <a:prstGeom prst="rect">
            <a:avLst/>
          </a:prstGeom>
        </p:spPr>
      </p:pic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1CE1C027-B8D0-5F56-F5A7-4177D66E3DDC}"/>
              </a:ext>
            </a:extLst>
          </p:cNvPr>
          <p:cNvSpPr/>
          <p:nvPr/>
        </p:nvSpPr>
        <p:spPr>
          <a:xfrm>
            <a:off x="6395361" y="5624349"/>
            <a:ext cx="4595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цена на каждый год поставки определяется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формуле в контракте (например, конкурсная цена х ИПЦ)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38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D1C80-7E8A-33EC-45EF-8081B866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 офсетного контракта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853B5F-CD7F-03C8-5192-86B213748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361C8-3599-43C9-B6E7-D83A8B1C480B}" type="slidenum">
              <a:rPr lang="ru-RU" smtClean="0"/>
              <a:t>3</a:t>
            </a:fld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D0FED24-3F0C-4E6C-8679-6C33F7686775}"/>
              </a:ext>
            </a:extLst>
          </p:cNvPr>
          <p:cNvSpPr/>
          <p:nvPr/>
        </p:nvSpPr>
        <p:spPr>
          <a:xfrm>
            <a:off x="556104" y="4846697"/>
            <a:ext cx="50205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Заключенные офсетные контракты в РФ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9A4302F5-3279-48CE-B0FA-91C67EAC098F}"/>
              </a:ext>
            </a:extLst>
          </p:cNvPr>
          <p:cNvSpPr/>
          <p:nvPr/>
        </p:nvSpPr>
        <p:spPr>
          <a:xfrm>
            <a:off x="372912" y="1952976"/>
            <a:ext cx="996257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271463">
              <a:spcAft>
                <a:spcPts val="600"/>
              </a:spcAft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Снижение цены поставки за счет эффекта масштаба закупки, оптимизации логистики</a:t>
            </a:r>
          </a:p>
          <a:p>
            <a:pPr marL="358775" lvl="0" indent="-271463">
              <a:spcAft>
                <a:spcPts val="600"/>
              </a:spcAft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Импортозамещение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сокращение зависимости от поставок из-за рубежа и других регионов</a:t>
            </a:r>
          </a:p>
          <a:p>
            <a:pPr marL="358775" indent="-271463">
              <a:spcAft>
                <a:spcPts val="600"/>
              </a:spcAft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Новые рабочие места и дополнительные доходы бюджетов от региональных и местных налогов</a:t>
            </a:r>
            <a:endParaRPr lang="ru-RU" sz="1600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A87BEE3-5CD6-412D-9180-F9AC5FCF40CA}"/>
              </a:ext>
            </a:extLst>
          </p:cNvPr>
          <p:cNvSpPr/>
          <p:nvPr/>
        </p:nvSpPr>
        <p:spPr>
          <a:xfrm>
            <a:off x="596371" y="1553421"/>
            <a:ext cx="650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ru-RU" b="1" dirty="0">
                <a:solidFill>
                  <a:srgbClr val="3C5A77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+</a:t>
            </a:r>
            <a:r>
              <a:rPr lang="ru-RU" dirty="0">
                <a:solidFill>
                  <a:srgbClr val="3C5A77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dirty="0">
                <a:solidFill>
                  <a:srgbClr val="3C5A77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Для публичной стороны (регион и муниципалитеты)</a:t>
            </a:r>
            <a:r>
              <a:rPr lang="ru-RU" dirty="0">
                <a:solidFill>
                  <a:srgbClr val="3C5A77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: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5B9F1A47-9CE2-443F-BF44-13546E9C10EF}"/>
              </a:ext>
            </a:extLst>
          </p:cNvPr>
          <p:cNvSpPr/>
          <p:nvPr/>
        </p:nvSpPr>
        <p:spPr>
          <a:xfrm>
            <a:off x="596371" y="3219375"/>
            <a:ext cx="2149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A0F2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+ Для инвестора:</a:t>
            </a:r>
            <a:endParaRPr lang="ru-RU" b="1" dirty="0">
              <a:solidFill>
                <a:srgbClr val="CA0F25"/>
              </a:solidFill>
            </a:endParaRPr>
          </a:p>
        </p:txBody>
      </p:sp>
      <p:cxnSp>
        <p:nvCxnSpPr>
          <p:cNvPr id="40" name="Прямая соединительная линия 47">
            <a:extLst>
              <a:ext uri="{FF2B5EF4-FFF2-40B4-BE49-F238E27FC236}">
                <a16:creationId xmlns:a16="http://schemas.microsoft.com/office/drawing/2014/main" id="{B6E14D11-90E4-4EB4-A723-71C26A2E8A77}"/>
              </a:ext>
            </a:extLst>
          </p:cNvPr>
          <p:cNvCxnSpPr>
            <a:cxnSpLocks/>
          </p:cNvCxnSpPr>
          <p:nvPr/>
        </p:nvCxnSpPr>
        <p:spPr>
          <a:xfrm flipH="1">
            <a:off x="496614" y="3121566"/>
            <a:ext cx="8467811" cy="1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2CB9259A-93AC-46E8-9A0F-5465E42F26D1}"/>
              </a:ext>
            </a:extLst>
          </p:cNvPr>
          <p:cNvSpPr/>
          <p:nvPr/>
        </p:nvSpPr>
        <p:spPr>
          <a:xfrm>
            <a:off x="384091" y="3561374"/>
            <a:ext cx="1130933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>
              <a:spcBef>
                <a:spcPts val="600"/>
              </a:spcBef>
              <a:spcAft>
                <a:spcPts val="0"/>
              </a:spcAft>
              <a:buClr>
                <a:srgbClr val="CA0F25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Долгосрочная гарантия сбыта – обязательство публичной стороны по выкупу фиксированного объема</a:t>
            </a:r>
          </a:p>
          <a:p>
            <a:pPr marL="180975" lvl="0" indent="-180975">
              <a:spcBef>
                <a:spcPts val="600"/>
              </a:spcBef>
              <a:spcAft>
                <a:spcPts val="0"/>
              </a:spcAft>
              <a:buClr>
                <a:srgbClr val="CA0F25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Цена продажи корректируется с учетом экономических реалий</a:t>
            </a:r>
          </a:p>
          <a:p>
            <a:pPr marL="180975" lvl="0" indent="-180975">
              <a:spcBef>
                <a:spcPts val="600"/>
              </a:spcBef>
              <a:spcAft>
                <a:spcPts val="0"/>
              </a:spcAft>
              <a:buClr>
                <a:srgbClr val="CA0F25"/>
              </a:buClr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Возможность реализации дополнительных объемов продукции – после исполнения обязательств по локализации инвестор включается в региональный реестр единственных поставщиков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42468E9B-368C-A1B4-CC72-26C722DF87A8}"/>
              </a:ext>
            </a:extLst>
          </p:cNvPr>
          <p:cNvGrpSpPr/>
          <p:nvPr/>
        </p:nvGrpSpPr>
        <p:grpSpPr>
          <a:xfrm>
            <a:off x="438084" y="5297871"/>
            <a:ext cx="12015287" cy="1423604"/>
            <a:chOff x="477133" y="5421701"/>
            <a:chExt cx="12015287" cy="1423604"/>
          </a:xfrm>
        </p:grpSpPr>
        <p:grpSp>
          <p:nvGrpSpPr>
            <p:cNvPr id="18" name="Группа 17">
              <a:extLst>
                <a:ext uri="{FF2B5EF4-FFF2-40B4-BE49-F238E27FC236}">
                  <a16:creationId xmlns:a16="http://schemas.microsoft.com/office/drawing/2014/main" id="{BC1CC715-2C09-D64D-3BD2-10727EE6E6E7}"/>
                </a:ext>
              </a:extLst>
            </p:cNvPr>
            <p:cNvGrpSpPr/>
            <p:nvPr/>
          </p:nvGrpSpPr>
          <p:grpSpPr>
            <a:xfrm>
              <a:off x="477133" y="5421701"/>
              <a:ext cx="12015287" cy="1423604"/>
              <a:chOff x="419357" y="2394620"/>
              <a:chExt cx="12015287" cy="1423604"/>
            </a:xfrm>
          </p:grpSpPr>
          <p:grpSp>
            <p:nvGrpSpPr>
              <p:cNvPr id="19" name="Группа 18">
                <a:extLst>
                  <a:ext uri="{FF2B5EF4-FFF2-40B4-BE49-F238E27FC236}">
                    <a16:creationId xmlns:a16="http://schemas.microsoft.com/office/drawing/2014/main" id="{F09954CD-37F5-34A5-5730-42592F402290}"/>
                  </a:ext>
                </a:extLst>
              </p:cNvPr>
              <p:cNvGrpSpPr/>
              <p:nvPr/>
            </p:nvGrpSpPr>
            <p:grpSpPr>
              <a:xfrm>
                <a:off x="419357" y="2394620"/>
                <a:ext cx="3093506" cy="1423604"/>
                <a:chOff x="491715" y="2394620"/>
                <a:chExt cx="3093506" cy="1423604"/>
              </a:xfrm>
            </p:grpSpPr>
            <p:sp>
              <p:nvSpPr>
                <p:cNvPr id="47" name="Прямоугольник 46">
                  <a:extLst>
                    <a:ext uri="{FF2B5EF4-FFF2-40B4-BE49-F238E27FC236}">
                      <a16:creationId xmlns:a16="http://schemas.microsoft.com/office/drawing/2014/main" id="{27D6DE01-7B59-6172-9519-4B129521C7A0}"/>
                    </a:ext>
                  </a:extLst>
                </p:cNvPr>
                <p:cNvSpPr/>
                <p:nvPr/>
              </p:nvSpPr>
              <p:spPr>
                <a:xfrm>
                  <a:off x="926397" y="2394620"/>
                  <a:ext cx="441146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3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7</a:t>
                  </a:r>
                  <a:endParaRPr kumimoji="0" lang="ru-RU" sz="3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Прямоугольник 47">
                  <a:extLst>
                    <a:ext uri="{FF2B5EF4-FFF2-40B4-BE49-F238E27FC236}">
                      <a16:creationId xmlns:a16="http://schemas.microsoft.com/office/drawing/2014/main" id="{BE376317-750C-2BCF-D282-2C489F987FC9}"/>
                    </a:ext>
                  </a:extLst>
                </p:cNvPr>
                <p:cNvSpPr/>
                <p:nvPr/>
              </p:nvSpPr>
              <p:spPr>
                <a:xfrm>
                  <a:off x="1274726" y="2577062"/>
                  <a:ext cx="177147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контрактов</a:t>
                  </a:r>
                </a:p>
              </p:txBody>
            </p:sp>
            <p:sp>
              <p:nvSpPr>
                <p:cNvPr id="49" name="Прямоугольник 48">
                  <a:extLst>
                    <a:ext uri="{FF2B5EF4-FFF2-40B4-BE49-F238E27FC236}">
                      <a16:creationId xmlns:a16="http://schemas.microsoft.com/office/drawing/2014/main" id="{CB6C80E2-AA6E-1007-F04A-6273F9F32505}"/>
                    </a:ext>
                  </a:extLst>
                </p:cNvPr>
                <p:cNvSpPr/>
                <p:nvPr/>
              </p:nvSpPr>
              <p:spPr>
                <a:xfrm>
                  <a:off x="491715" y="2917978"/>
                  <a:ext cx="3093506" cy="90024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4 на поставку лекарств (3 </a:t>
                  </a:r>
                  <a:r>
                    <a:rPr lang="ru-RU" sz="1050" kern="0" dirty="0">
                      <a:solidFill>
                        <a:srgbClr val="3E3E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М</a:t>
                  </a:r>
                  <a:r>
                    <a:rPr kumimoji="0" lang="ru-RU" sz="105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осква</a:t>
                  </a: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, 1 МО)</a:t>
                  </a:r>
                </a:p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1 на поставку </a:t>
                  </a:r>
                  <a:r>
                    <a:rPr kumimoji="0" lang="ru-RU" sz="105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медизделий</a:t>
                  </a: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 (Москва)</a:t>
                  </a:r>
                </a:p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1 на поставку детского питания (</a:t>
                  </a:r>
                  <a:r>
                    <a:rPr lang="ru-RU" sz="1050" kern="0" dirty="0">
                      <a:solidFill>
                        <a:srgbClr val="3E3E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М</a:t>
                  </a:r>
                  <a:r>
                    <a:rPr kumimoji="0" lang="ru-RU" sz="105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осква</a:t>
                  </a: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)</a:t>
                  </a:r>
                </a:p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lang="ru-RU" sz="1050" kern="0" dirty="0">
                      <a:solidFill>
                        <a:srgbClr val="3E3E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 на поставку троллейбусов (</a:t>
                  </a:r>
                  <a:r>
                    <a:rPr lang="ru-RU" sz="1050" kern="0" dirty="0" err="1">
                      <a:solidFill>
                        <a:srgbClr val="3E3E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Башкортастан</a:t>
                  </a:r>
                  <a:r>
                    <a:rPr lang="ru-RU" sz="1050" kern="0" dirty="0">
                      <a:solidFill>
                        <a:srgbClr val="3E3E4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)</a:t>
                  </a: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0" name="Группа 19">
                <a:extLst>
                  <a:ext uri="{FF2B5EF4-FFF2-40B4-BE49-F238E27FC236}">
                    <a16:creationId xmlns:a16="http://schemas.microsoft.com/office/drawing/2014/main" id="{01124785-9B03-0EA1-2115-D54CB578FA70}"/>
                  </a:ext>
                </a:extLst>
              </p:cNvPr>
              <p:cNvGrpSpPr/>
              <p:nvPr/>
            </p:nvGrpSpPr>
            <p:grpSpPr>
              <a:xfrm>
                <a:off x="4137298" y="2451951"/>
                <a:ext cx="1859522" cy="807934"/>
                <a:chOff x="3868756" y="2451951"/>
                <a:chExt cx="1859522" cy="807934"/>
              </a:xfrm>
            </p:grpSpPr>
            <p:sp>
              <p:nvSpPr>
                <p:cNvPr id="34" name="Прямоугольник 33">
                  <a:extLst>
                    <a:ext uri="{FF2B5EF4-FFF2-40B4-BE49-F238E27FC236}">
                      <a16:creationId xmlns:a16="http://schemas.microsoft.com/office/drawing/2014/main" id="{3BC634FD-7167-1C12-4FEE-453F2CE83BE5}"/>
                    </a:ext>
                  </a:extLst>
                </p:cNvPr>
                <p:cNvSpPr/>
                <p:nvPr/>
              </p:nvSpPr>
              <p:spPr>
                <a:xfrm>
                  <a:off x="4011618" y="2451951"/>
                  <a:ext cx="1082348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3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75,4</a:t>
                  </a:r>
                </a:p>
              </p:txBody>
            </p:sp>
            <p:sp>
              <p:nvSpPr>
                <p:cNvPr id="45" name="Прямоугольник 44">
                  <a:extLst>
                    <a:ext uri="{FF2B5EF4-FFF2-40B4-BE49-F238E27FC236}">
                      <a16:creationId xmlns:a16="http://schemas.microsoft.com/office/drawing/2014/main" id="{FBEACED8-BE71-65BC-03D0-841DD2E8996E}"/>
                    </a:ext>
                  </a:extLst>
                </p:cNvPr>
                <p:cNvSpPr/>
                <p:nvPr/>
              </p:nvSpPr>
              <p:spPr>
                <a:xfrm>
                  <a:off x="4952250" y="2632344"/>
                  <a:ext cx="776028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млрд</a:t>
                  </a:r>
                </a:p>
              </p:txBody>
            </p:sp>
            <p:sp>
              <p:nvSpPr>
                <p:cNvPr id="46" name="Прямоугольник 45">
                  <a:extLst>
                    <a:ext uri="{FF2B5EF4-FFF2-40B4-BE49-F238E27FC236}">
                      <a16:creationId xmlns:a16="http://schemas.microsoft.com/office/drawing/2014/main" id="{36941E2F-C839-D48B-0A36-A556DAB40FA0}"/>
                    </a:ext>
                  </a:extLst>
                </p:cNvPr>
                <p:cNvSpPr/>
                <p:nvPr/>
              </p:nvSpPr>
              <p:spPr>
                <a:xfrm>
                  <a:off x="3868756" y="2921331"/>
                  <a:ext cx="1457208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закупка</a:t>
                  </a:r>
                </a:p>
              </p:txBody>
            </p:sp>
          </p:grpSp>
          <p:grpSp>
            <p:nvGrpSpPr>
              <p:cNvPr id="21" name="Группа 20">
                <a:extLst>
                  <a:ext uri="{FF2B5EF4-FFF2-40B4-BE49-F238E27FC236}">
                    <a16:creationId xmlns:a16="http://schemas.microsoft.com/office/drawing/2014/main" id="{F2DE5A91-BD38-59BF-A151-9025E38E42FE}"/>
                  </a:ext>
                </a:extLst>
              </p:cNvPr>
              <p:cNvGrpSpPr/>
              <p:nvPr/>
            </p:nvGrpSpPr>
            <p:grpSpPr>
              <a:xfrm>
                <a:off x="6222152" y="2457386"/>
                <a:ext cx="1734802" cy="1134194"/>
                <a:chOff x="4987178" y="2815306"/>
                <a:chExt cx="1734802" cy="1134194"/>
              </a:xfrm>
            </p:grpSpPr>
            <p:sp>
              <p:nvSpPr>
                <p:cNvPr id="30" name="Прямоугольник 29">
                  <a:extLst>
                    <a:ext uri="{FF2B5EF4-FFF2-40B4-BE49-F238E27FC236}">
                      <a16:creationId xmlns:a16="http://schemas.microsoft.com/office/drawing/2014/main" id="{CC15E90D-6483-D94B-2FAA-4B1C156B8F92}"/>
                    </a:ext>
                  </a:extLst>
                </p:cNvPr>
                <p:cNvSpPr/>
                <p:nvPr/>
              </p:nvSpPr>
              <p:spPr>
                <a:xfrm>
                  <a:off x="4987178" y="2815306"/>
                  <a:ext cx="1082348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3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14,9</a:t>
                  </a:r>
                </a:p>
              </p:txBody>
            </p:sp>
            <p:sp>
              <p:nvSpPr>
                <p:cNvPr id="31" name="Прямоугольник 30">
                  <a:extLst>
                    <a:ext uri="{FF2B5EF4-FFF2-40B4-BE49-F238E27FC236}">
                      <a16:creationId xmlns:a16="http://schemas.microsoft.com/office/drawing/2014/main" id="{52B7F132-CF86-57A8-F479-9D297852AA25}"/>
                    </a:ext>
                  </a:extLst>
                </p:cNvPr>
                <p:cNvSpPr/>
                <p:nvPr/>
              </p:nvSpPr>
              <p:spPr>
                <a:xfrm>
                  <a:off x="5945952" y="2977045"/>
                  <a:ext cx="776028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млрд</a:t>
                  </a:r>
                </a:p>
              </p:txBody>
            </p:sp>
            <p:sp>
              <p:nvSpPr>
                <p:cNvPr id="32" name="Прямоугольник 31">
                  <a:extLst>
                    <a:ext uri="{FF2B5EF4-FFF2-40B4-BE49-F238E27FC236}">
                      <a16:creationId xmlns:a16="http://schemas.microsoft.com/office/drawing/2014/main" id="{9731FC6E-2BC6-E32C-2B0B-80C83D58F6D1}"/>
                    </a:ext>
                  </a:extLst>
                </p:cNvPr>
                <p:cNvSpPr/>
                <p:nvPr/>
              </p:nvSpPr>
              <p:spPr>
                <a:xfrm>
                  <a:off x="4987178" y="3301881"/>
                  <a:ext cx="1656617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инвестиций</a:t>
                  </a:r>
                </a:p>
              </p:txBody>
            </p:sp>
            <p:sp>
              <p:nvSpPr>
                <p:cNvPr id="33" name="Прямоугольник 32">
                  <a:extLst>
                    <a:ext uri="{FF2B5EF4-FFF2-40B4-BE49-F238E27FC236}">
                      <a16:creationId xmlns:a16="http://schemas.microsoft.com/office/drawing/2014/main" id="{7D2B6AC5-3F9C-E2AF-0616-B35869108D69}"/>
                    </a:ext>
                  </a:extLst>
                </p:cNvPr>
                <p:cNvSpPr/>
                <p:nvPr/>
              </p:nvSpPr>
              <p:spPr>
                <a:xfrm>
                  <a:off x="5018548" y="3626335"/>
                  <a:ext cx="1652189" cy="3231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457200" eaLnBrk="1" fontAlgn="auto" latinLnBrk="0" hangingPunct="1">
                    <a:lnSpc>
                      <a:spcPts val="9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9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в том числе вложено более 5 млрд</a:t>
                  </a:r>
                  <a:endParaRPr kumimoji="0" lang="ru-RU" sz="9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2" name="Группа 21">
                <a:extLst>
                  <a:ext uri="{FF2B5EF4-FFF2-40B4-BE49-F238E27FC236}">
                    <a16:creationId xmlns:a16="http://schemas.microsoft.com/office/drawing/2014/main" id="{BFCB1B93-264D-8477-3872-6AB7C2EF3A51}"/>
                  </a:ext>
                </a:extLst>
              </p:cNvPr>
              <p:cNvGrpSpPr/>
              <p:nvPr/>
            </p:nvGrpSpPr>
            <p:grpSpPr>
              <a:xfrm>
                <a:off x="8639340" y="2448307"/>
                <a:ext cx="3795304" cy="986842"/>
                <a:chOff x="8641618" y="2582955"/>
                <a:chExt cx="3795304" cy="986842"/>
              </a:xfrm>
            </p:grpSpPr>
            <p:pic>
              <p:nvPicPr>
                <p:cNvPr id="28" name="Рисунок 27">
                  <a:extLst>
                    <a:ext uri="{FF2B5EF4-FFF2-40B4-BE49-F238E27FC236}">
                      <a16:creationId xmlns:a16="http://schemas.microsoft.com/office/drawing/2014/main" id="{16408C5F-A96A-50D4-8C67-2A5D3343010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641618" y="2582955"/>
                  <a:ext cx="495654" cy="495654"/>
                </a:xfrm>
                <a:prstGeom prst="rect">
                  <a:avLst/>
                </a:prstGeom>
              </p:spPr>
            </p:pic>
            <p:sp>
              <p:nvSpPr>
                <p:cNvPr id="29" name="Прямоугольник 28">
                  <a:extLst>
                    <a:ext uri="{FF2B5EF4-FFF2-40B4-BE49-F238E27FC236}">
                      <a16:creationId xmlns:a16="http://schemas.microsoft.com/office/drawing/2014/main" id="{1D745C7E-6E37-A0A9-D0BD-55478C2969D5}"/>
                    </a:ext>
                  </a:extLst>
                </p:cNvPr>
                <p:cNvSpPr/>
                <p:nvPr/>
              </p:nvSpPr>
              <p:spPr>
                <a:xfrm>
                  <a:off x="9149375" y="2623384"/>
                  <a:ext cx="3287547" cy="94641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6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НАЧАТА ПОСТАВКА</a:t>
                  </a: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С 2021 ЗАО БИОКАД (лекарства, Москва)</a:t>
                  </a:r>
                </a:p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С 2022 ВБД (питание, Москва)</a:t>
                  </a:r>
                </a:p>
                <a:p>
                  <a:pPr marL="171450" marR="0" lvl="0" indent="-17145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C00000"/>
                    </a:buClr>
                    <a:buSzTx/>
                    <a:buFont typeface="Wingdings" panose="05000000000000000000" pitchFamily="2" charset="2"/>
                    <a:buChar char="§"/>
                    <a:tabLst/>
                    <a:defRPr/>
                  </a:pP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С  2022 </a:t>
                  </a:r>
                  <a:r>
                    <a:rPr kumimoji="0" lang="ru-RU" sz="105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Гемамед</a:t>
                  </a: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 (</a:t>
                  </a:r>
                  <a:r>
                    <a:rPr kumimoji="0" lang="ru-RU" sz="1050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медизделия</a:t>
                  </a:r>
                  <a:r>
                    <a:rPr kumimoji="0" lang="ru-RU" sz="105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3E3E4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, Москва)</a:t>
                  </a:r>
                </a:p>
              </p:txBody>
            </p:sp>
          </p:grp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id="{7B348115-C4D5-12DA-F2A7-74980B3E7CEE}"/>
                  </a:ext>
                </a:extLst>
              </p:cNvPr>
              <p:cNvCxnSpPr/>
              <p:nvPr/>
            </p:nvCxnSpPr>
            <p:spPr>
              <a:xfrm>
                <a:off x="3675515" y="2541136"/>
                <a:ext cx="0" cy="888862"/>
              </a:xfrm>
              <a:prstGeom prst="line">
                <a:avLst/>
              </a:prstGeom>
              <a:noFill/>
              <a:ln w="28575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6" name="Прямая соединительная линия 25">
                <a:extLst>
                  <a:ext uri="{FF2B5EF4-FFF2-40B4-BE49-F238E27FC236}">
                    <a16:creationId xmlns:a16="http://schemas.microsoft.com/office/drawing/2014/main" id="{BC461A86-0678-0173-FCCF-E049A76AD157}"/>
                  </a:ext>
                </a:extLst>
              </p:cNvPr>
              <p:cNvCxnSpPr/>
              <p:nvPr/>
            </p:nvCxnSpPr>
            <p:spPr>
              <a:xfrm>
                <a:off x="5980983" y="2499530"/>
                <a:ext cx="0" cy="888862"/>
              </a:xfrm>
              <a:prstGeom prst="line">
                <a:avLst/>
              </a:prstGeom>
              <a:noFill/>
              <a:ln w="28575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7" name="Прямая соединительная линия 26">
                <a:extLst>
                  <a:ext uri="{FF2B5EF4-FFF2-40B4-BE49-F238E27FC236}">
                    <a16:creationId xmlns:a16="http://schemas.microsoft.com/office/drawing/2014/main" id="{04A94495-6851-20F6-2735-0CEA713E672D}"/>
                  </a:ext>
                </a:extLst>
              </p:cNvPr>
              <p:cNvCxnSpPr/>
              <p:nvPr/>
            </p:nvCxnSpPr>
            <p:spPr>
              <a:xfrm>
                <a:off x="8359779" y="2499530"/>
                <a:ext cx="0" cy="888862"/>
              </a:xfrm>
              <a:prstGeom prst="line">
                <a:avLst/>
              </a:prstGeom>
              <a:noFill/>
              <a:ln w="28575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</p:cxnSp>
        </p:grpSp>
        <p:pic>
          <p:nvPicPr>
            <p:cNvPr id="50" name="Рисунок 49">
              <a:extLst>
                <a:ext uri="{FF2B5EF4-FFF2-40B4-BE49-F238E27FC236}">
                  <a16:creationId xmlns:a16="http://schemas.microsoft.com/office/drawing/2014/main" id="{B4A50A50-B2DF-93FD-3AC4-19EC6B3C01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842" y="5556062"/>
              <a:ext cx="338554" cy="338554"/>
            </a:xfrm>
            <a:prstGeom prst="rect">
              <a:avLst/>
            </a:prstGeom>
          </p:spPr>
        </p:pic>
        <p:grpSp>
          <p:nvGrpSpPr>
            <p:cNvPr id="51" name="Группа 50">
              <a:extLst>
                <a:ext uri="{FF2B5EF4-FFF2-40B4-BE49-F238E27FC236}">
                  <a16:creationId xmlns:a16="http://schemas.microsoft.com/office/drawing/2014/main" id="{B2AB1516-2544-00B6-5C20-833F63BC4FFF}"/>
                </a:ext>
              </a:extLst>
            </p:cNvPr>
            <p:cNvGrpSpPr/>
            <p:nvPr/>
          </p:nvGrpSpPr>
          <p:grpSpPr>
            <a:xfrm>
              <a:off x="3830577" y="5540173"/>
              <a:ext cx="522142" cy="516819"/>
              <a:chOff x="3170378" y="2080158"/>
              <a:chExt cx="557229" cy="557229"/>
            </a:xfrm>
          </p:grpSpPr>
          <p:pic>
            <p:nvPicPr>
              <p:cNvPr id="52" name="Рисунок 51">
                <a:extLst>
                  <a:ext uri="{FF2B5EF4-FFF2-40B4-BE49-F238E27FC236}">
                    <a16:creationId xmlns:a16="http://schemas.microsoft.com/office/drawing/2014/main" id="{4E4B4C47-A012-C62C-B4F7-234ED397BC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70378" y="2080158"/>
                <a:ext cx="557229" cy="557229"/>
              </a:xfrm>
              <a:prstGeom prst="rect">
                <a:avLst/>
              </a:prstGeom>
            </p:spPr>
          </p:pic>
          <p:pic>
            <p:nvPicPr>
              <p:cNvPr id="53" name="Рисунок 52">
                <a:extLst>
                  <a:ext uri="{FF2B5EF4-FFF2-40B4-BE49-F238E27FC236}">
                    <a16:creationId xmlns:a16="http://schemas.microsoft.com/office/drawing/2014/main" id="{66DD08AD-3DF7-218C-014C-61E5C4F76B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393" t="14393" r="14392" b="14392"/>
              <a:stretch>
                <a:fillRect/>
              </a:stretch>
            </p:blipFill>
            <p:spPr>
              <a:xfrm>
                <a:off x="3187756" y="2293699"/>
                <a:ext cx="212749" cy="212749"/>
              </a:xfrm>
              <a:custGeom>
                <a:avLst/>
                <a:gdLst>
                  <a:gd name="connsiteX0" fmla="*/ 108081 w 216162"/>
                  <a:gd name="connsiteY0" fmla="*/ 0 h 216162"/>
                  <a:gd name="connsiteX1" fmla="*/ 216162 w 216162"/>
                  <a:gd name="connsiteY1" fmla="*/ 108081 h 216162"/>
                  <a:gd name="connsiteX2" fmla="*/ 108081 w 216162"/>
                  <a:gd name="connsiteY2" fmla="*/ 216162 h 216162"/>
                  <a:gd name="connsiteX3" fmla="*/ 0 w 216162"/>
                  <a:gd name="connsiteY3" fmla="*/ 108081 h 216162"/>
                  <a:gd name="connsiteX4" fmla="*/ 108081 w 216162"/>
                  <a:gd name="connsiteY4" fmla="*/ 0 h 216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6162" h="216162">
                    <a:moveTo>
                      <a:pt x="108081" y="0"/>
                    </a:moveTo>
                    <a:cubicBezTo>
                      <a:pt x="167772" y="0"/>
                      <a:pt x="216162" y="48390"/>
                      <a:pt x="216162" y="108081"/>
                    </a:cubicBezTo>
                    <a:cubicBezTo>
                      <a:pt x="216162" y="167772"/>
                      <a:pt x="167772" y="216162"/>
                      <a:pt x="108081" y="216162"/>
                    </a:cubicBezTo>
                    <a:cubicBezTo>
                      <a:pt x="48390" y="216162"/>
                      <a:pt x="0" y="167772"/>
                      <a:pt x="0" y="108081"/>
                    </a:cubicBezTo>
                    <a:cubicBezTo>
                      <a:pt x="0" y="48390"/>
                      <a:pt x="48390" y="0"/>
                      <a:pt x="108081" y="0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</p:pic>
        </p:grpSp>
      </p:grpSp>
    </p:spTree>
    <p:extLst>
      <p:ext uri="{BB962C8B-B14F-4D97-AF65-F5344CB8AC3E}">
        <p14:creationId xmlns:p14="http://schemas.microsoft.com/office/powerpoint/2010/main" val="43799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608" y="181860"/>
            <a:ext cx="11596192" cy="685800"/>
          </a:xfrm>
        </p:spPr>
        <p:txBody>
          <a:bodyPr>
            <a:normAutofit fontScale="90000"/>
          </a:bodyPr>
          <a:lstStyle/>
          <a:p>
            <a:pPr marL="16933" algn="ctr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Заключенные офсетные контракты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Москва)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5AB539AF-63C2-4B7C-9D47-4D8978ECF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026020"/>
              </p:ext>
            </p:extLst>
          </p:nvPr>
        </p:nvGraphicFramePr>
        <p:xfrm>
          <a:off x="203199" y="965200"/>
          <a:ext cx="11785601" cy="57109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926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6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8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4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57047">
                  <a:extLst>
                    <a:ext uri="{9D8B030D-6E8A-4147-A177-3AD203B41FA5}">
                      <a16:colId xmlns:a16="http://schemas.microsoft.com/office/drawing/2014/main" val="2883991553"/>
                    </a:ext>
                  </a:extLst>
                </a:gridCol>
              </a:tblGrid>
              <a:tr h="428517">
                <a:tc>
                  <a:txBody>
                    <a:bodyPr/>
                    <a:lstStyle/>
                    <a:p>
                      <a:pPr marL="0" marR="0" indent="0" algn="l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>
                          <a:solidFill>
                            <a:schemeClr val="tx2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1-й</a:t>
                      </a:r>
                      <a:r>
                        <a:rPr lang="ru-RU" sz="1200" b="1" i="0" kern="1200" baseline="0" dirty="0">
                          <a:solidFill>
                            <a:schemeClr val="tx2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контракт</a:t>
                      </a:r>
                      <a:endParaRPr lang="ru-RU" sz="1200" b="1" i="0" kern="1200" dirty="0">
                        <a:solidFill>
                          <a:schemeClr val="tx2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>
                          <a:solidFill>
                            <a:schemeClr val="tx2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2-й контракт</a:t>
                      </a: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baseline="0" dirty="0">
                          <a:solidFill>
                            <a:schemeClr val="tx2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3-й контракт</a:t>
                      </a: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baseline="0" dirty="0">
                          <a:solidFill>
                            <a:schemeClr val="tx2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4-й контракт</a:t>
                      </a: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baseline="0" dirty="0">
                          <a:solidFill>
                            <a:schemeClr val="tx2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5-й контракт</a:t>
                      </a: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877">
                <a:tc>
                  <a:txBody>
                    <a:bodyPr/>
                    <a:lstStyle/>
                    <a:p>
                      <a:pPr marL="0" algn="l" defTabSz="779252" rtl="0" eaLnBrk="1" latinLnBrk="0" hangingPunct="1">
                        <a:lnSpc>
                          <a:spcPts val="1400"/>
                        </a:lnSpc>
                      </a:pPr>
                      <a:r>
                        <a:rPr lang="ru-RU" sz="1200" b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Предмет контракта</a:t>
                      </a:r>
                    </a:p>
                  </a:txBody>
                  <a:tcPr marL="142557" marR="142557" marT="87728" marB="87728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35 лекарственных средств </a:t>
                      </a:r>
                      <a:r>
                        <a:rPr lang="ru-RU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(онкология/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иммуномодуляторы</a:t>
                      </a:r>
                      <a:r>
                        <a:rPr lang="ru-RU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)</a:t>
                      </a:r>
                      <a:endParaRPr lang="ru-RU" sz="1100" kern="1200" dirty="0">
                        <a:solidFill>
                          <a:schemeClr val="bg1">
                            <a:lumMod val="10000"/>
                          </a:schemeClr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56 лекарственных средств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(широкий спектр заболеваний)</a:t>
                      </a: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b="1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44 медицинских изделия</a:t>
                      </a:r>
                      <a:r>
                        <a:rPr lang="ru-RU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 для </a:t>
                      </a:r>
                      <a:r>
                        <a:rPr lang="ru-RU" sz="11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стомированных</a:t>
                      </a:r>
                      <a:r>
                        <a:rPr lang="ru-RU" sz="11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 пациентов</a:t>
                      </a:r>
                      <a:endParaRPr lang="ru-RU" sz="1100" kern="1200" dirty="0">
                        <a:solidFill>
                          <a:schemeClr val="bg1">
                            <a:lumMod val="10000"/>
                          </a:schemeClr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38 позиций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детского питание для </a:t>
                      </a:r>
                      <a:r>
                        <a:rPr lang="en-US" sz="1100" b="1" kern="12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молочно-раздаточных</a:t>
                      </a:r>
                      <a:r>
                        <a:rPr lang="en-US" sz="11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100" b="1" kern="1200" dirty="0" err="1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пунктов</a:t>
                      </a:r>
                      <a:endParaRPr lang="ru-RU" sz="1100" b="1" kern="1200" dirty="0">
                        <a:solidFill>
                          <a:schemeClr val="bg1">
                            <a:lumMod val="10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20 лекарственных средств</a:t>
                      </a:r>
                    </a:p>
                  </a:txBody>
                  <a:tcPr marL="184228" marR="184228" marT="122819" marB="12281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800">
                <a:tc>
                  <a:txBody>
                    <a:bodyPr/>
                    <a:lstStyle/>
                    <a:p>
                      <a:pPr marL="0" algn="l" defTabSz="779252" rtl="0" eaLnBrk="1" latinLnBrk="0" hangingPunct="1">
                        <a:lnSpc>
                          <a:spcPts val="1400"/>
                        </a:lnSpc>
                      </a:pPr>
                      <a:r>
                        <a:rPr lang="ru-RU" sz="1200" b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Стоимость контракта</a:t>
                      </a:r>
                    </a:p>
                  </a:txBody>
                  <a:tcPr marL="142557" marR="142557" marT="87728" marB="87728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₽14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₽18,4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₽8,6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₽30,6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₽1,1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096">
                <a:tc>
                  <a:txBody>
                    <a:bodyPr/>
                    <a:lstStyle/>
                    <a:p>
                      <a:pPr marL="0" algn="l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200" b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Срок контракта</a:t>
                      </a:r>
                    </a:p>
                    <a:p>
                      <a:pPr marL="0" algn="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200" b="0" i="1" kern="1200" dirty="0" err="1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инвест</a:t>
                      </a:r>
                      <a:r>
                        <a:rPr lang="ru-RU" sz="1200" b="0" i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. стадия</a:t>
                      </a:r>
                    </a:p>
                    <a:p>
                      <a:pPr marL="0" algn="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200" b="0" i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поставка</a:t>
                      </a:r>
                    </a:p>
                  </a:txBody>
                  <a:tcPr marL="142557" marR="142557" marT="87728" marB="87728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10 лет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4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7</a:t>
                      </a:r>
                    </a:p>
                  </a:txBody>
                  <a:tcPr marL="142557" marR="142557" marT="87728" marB="87728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10 лет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4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7</a:t>
                      </a:r>
                    </a:p>
                  </a:txBody>
                  <a:tcPr marL="142557" marR="142557" marT="87728" marB="87728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10 лет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2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8</a:t>
                      </a:r>
                    </a:p>
                  </a:txBody>
                  <a:tcPr marL="142557" marR="142557" marT="87728" marB="87728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10 лет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2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8</a:t>
                      </a:r>
                    </a:p>
                  </a:txBody>
                  <a:tcPr marL="142557" marR="142557" marT="87728" marB="87728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10 лет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2-3</a:t>
                      </a:r>
                    </a:p>
                    <a:p>
                      <a:pPr marL="0" algn="ctr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8</a:t>
                      </a:r>
                    </a:p>
                  </a:txBody>
                  <a:tcPr marL="142557" marR="142557" marT="87728" marB="87728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88256">
                <a:tc>
                  <a:txBody>
                    <a:bodyPr/>
                    <a:lstStyle/>
                    <a:p>
                      <a:pPr marL="0" algn="l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200" b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Особые условия</a:t>
                      </a:r>
                    </a:p>
                  </a:txBody>
                  <a:tcPr marL="142557" marR="142557" marT="87728" marB="87728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3 технологические стадии (ГЛФ, упаковка, качество) + субстанция по 2 препаратам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3 технологические стадии (ГЛФ, упаковка, качество) + субстанция по 3 препаратам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До начала поставки тестирование изделий на базе ЛПУ ДЗМ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Особая маркировка и брендинг товара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3 технологические стадии (ГЛФ, упаковка, качество)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414356"/>
                  </a:ext>
                </a:extLst>
              </a:tr>
              <a:tr h="724096">
                <a:tc>
                  <a:txBody>
                    <a:bodyPr/>
                    <a:lstStyle/>
                    <a:p>
                      <a:pPr marL="0" algn="l" defTabSz="779252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200" b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Инвестиции в создание производства</a:t>
                      </a:r>
                    </a:p>
                  </a:txBody>
                  <a:tcPr marL="142557" marR="142557" marT="87728" marB="87728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₽3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₽5,8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₽1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₽2,1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₽1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млрд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ea typeface="Segoe UI" pitchFamily="34" charset="0"/>
                        <a:cs typeface="Segoe UI" panose="020B0502040204020203" pitchFamily="34" charset="0"/>
                      </a:endParaRPr>
                    </a:p>
                  </a:txBody>
                  <a:tcPr marL="142557" marR="142557" marT="87728" marB="87728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13376">
                <a:tc>
                  <a:txBody>
                    <a:bodyPr/>
                    <a:lstStyle/>
                    <a:p>
                      <a:pPr marL="0" indent="0" algn="l" defTabSz="779252" rtl="0" eaLnBrk="1" latinLnBrk="0" hangingPunct="1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ru-RU" sz="1200" b="1" kern="1200" dirty="0">
                          <a:solidFill>
                            <a:srgbClr val="3C5A77"/>
                          </a:solidFill>
                          <a:effectLst/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Статус реализации</a:t>
                      </a:r>
                    </a:p>
                  </a:txBody>
                  <a:tcPr marL="142557" marR="142557" marT="87728" marB="87728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Победитель ЗАО «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Биокад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»</a:t>
                      </a:r>
                    </a:p>
                    <a:p>
                      <a:pPr marL="177800" indent="-1778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Введена в эксплуатацию 1 очередь</a:t>
                      </a:r>
                    </a:p>
                    <a:p>
                      <a:pPr marL="177800" indent="-1778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Поставка лекарств первого этапа</a:t>
                      </a:r>
                    </a:p>
                  </a:txBody>
                  <a:tcPr marL="142557" marR="142557" marT="87728" marB="8772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Победитель ООО «Р-Опра» (Р-фарм)</a:t>
                      </a:r>
                    </a:p>
                    <a:p>
                      <a:pPr marL="87313" indent="-87313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Ведется строительство</a:t>
                      </a:r>
                    </a:p>
                  </a:txBody>
                  <a:tcPr marL="142557" marR="142557" marT="87728" marB="8772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Победитель ООО «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Гемамед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»</a:t>
                      </a:r>
                    </a:p>
                    <a:p>
                      <a:pPr marL="174625" indent="-174625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Поставка изделий первого этапа</a:t>
                      </a:r>
                    </a:p>
                  </a:txBody>
                  <a:tcPr marL="142557" marR="142557" marT="87728" marB="8772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Победитель АО «Вимм-Билль-Данн» (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Пепсико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)</a:t>
                      </a:r>
                    </a:p>
                    <a:p>
                      <a:pPr marL="174625" indent="-174625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Модернизировано производство 1 млрд руб. </a:t>
                      </a:r>
                    </a:p>
                    <a:p>
                      <a:pPr marL="174625" indent="-174625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С 01.01.2022 начата поставка</a:t>
                      </a:r>
                    </a:p>
                  </a:txBody>
                  <a:tcPr marL="142557" marR="142557" marT="87728" marB="8772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Победитель ФГУП «Московский эндокринный завод»</a:t>
                      </a:r>
                    </a:p>
                    <a:p>
                      <a:pPr marL="174625" indent="-174625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3C5A77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ea typeface="Segoe UI" pitchFamily="34" charset="0"/>
                          <a:cs typeface="Segoe UI" panose="020B0502040204020203" pitchFamily="34" charset="0"/>
                        </a:rPr>
                        <a:t>Проектирование</a:t>
                      </a:r>
                    </a:p>
                  </a:txBody>
                  <a:tcPr marL="142557" marR="142557" marT="87728" marB="87728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498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rmAutofit/>
          </a:bodyPr>
          <a:lstStyle/>
          <a:p>
            <a:r>
              <a:rPr lang="ru-RU" sz="3333" dirty="0"/>
              <a:t>Первый офсетный контракт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727557" y="1936265"/>
            <a:ext cx="4264964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Calibri" panose="020F0502020204030204" pitchFamily="34" charset="0"/>
                <a:ea typeface="Segoe UI" panose="020B0502040204020203" pitchFamily="34" charset="0"/>
                <a:cs typeface="Calibri" panose="020F0502020204030204" pitchFamily="34" charset="0"/>
              </a:rPr>
              <a:t>₽</a:t>
            </a:r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14 млн 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15413" y="4293097"/>
            <a:ext cx="2016224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лет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392" y="3044957"/>
            <a:ext cx="4704523" cy="10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количество закупаемых лекарств (международные непатентованные названия)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15415" y="5277208"/>
            <a:ext cx="2202312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срок контракта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375790" y="2885178"/>
            <a:ext cx="358385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Итоговая цена контракта </a:t>
            </a:r>
          </a:p>
        </p:txBody>
      </p:sp>
      <p:cxnSp>
        <p:nvCxnSpPr>
          <p:cNvPr id="16" name="Прямая соединительная линия 47"/>
          <p:cNvCxnSpPr/>
          <p:nvPr/>
        </p:nvCxnSpPr>
        <p:spPr>
          <a:xfrm flipH="1">
            <a:off x="737371" y="4293096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47"/>
          <p:cNvCxnSpPr/>
          <p:nvPr/>
        </p:nvCxnSpPr>
        <p:spPr>
          <a:xfrm flipH="1">
            <a:off x="6279780" y="4293096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7"/>
          <p:cNvCxnSpPr/>
          <p:nvPr/>
        </p:nvCxnSpPr>
        <p:spPr>
          <a:xfrm flipV="1">
            <a:off x="6066504" y="2276874"/>
            <a:ext cx="0" cy="1868333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47"/>
          <p:cNvCxnSpPr/>
          <p:nvPr/>
        </p:nvCxnSpPr>
        <p:spPr>
          <a:xfrm flipV="1">
            <a:off x="6066504" y="4485120"/>
            <a:ext cx="0" cy="1763809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946800" y="4576320"/>
            <a:ext cx="2933616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СОЗДАНИЕ ПРОИЗВОДСТВА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3 ГОДА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46800" y="5296012"/>
            <a:ext cx="2720621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ПОСТАВКА ПРОДУКЦИИ</a:t>
            </a:r>
          </a:p>
          <a:p>
            <a:pPr>
              <a:defRPr/>
            </a:pPr>
            <a:r>
              <a:rPr lang="ru-RU" sz="1867" b="1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7 ЛЕТ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76053" y="3294773"/>
            <a:ext cx="26499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Снижение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~50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%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447350" y="4173082"/>
            <a:ext cx="4839159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₽3</a:t>
            </a:r>
            <a:r>
              <a:rPr lang="en-US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47350" y="5733257"/>
            <a:ext cx="4929237" cy="625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897"/>
              </a:buClr>
            </a:pPr>
            <a:r>
              <a:rPr lang="ru-RU" sz="1867" b="1" dirty="0">
                <a:solidFill>
                  <a:srgbClr val="A6234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ОЭЗ </a:t>
            </a:r>
            <a:r>
              <a:rPr lang="ru-RU" sz="1867" b="1" dirty="0" err="1">
                <a:solidFill>
                  <a:srgbClr val="A6234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Технополис</a:t>
            </a:r>
            <a:r>
              <a:rPr lang="ru-RU" sz="1867" b="1" dirty="0">
                <a:solidFill>
                  <a:srgbClr val="A6234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Москва</a:t>
            </a:r>
          </a:p>
          <a:p>
            <a:pPr>
              <a:buClr>
                <a:srgbClr val="007897"/>
              </a:buClr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размещение производства</a:t>
            </a:r>
          </a:p>
        </p:txBody>
      </p:sp>
      <p:pic>
        <p:nvPicPr>
          <p:cNvPr id="24" name="Picture 2" descr="http://gyncare.ru/wp-content/uploads/2016/04/Biocad_%D0%BB%D0%BE%D0%B3%D0%BE%D1%82%D0%B8%D0%BF-1024x32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417" y="189605"/>
            <a:ext cx="2077897" cy="65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456373" y="948617"/>
            <a:ext cx="2547587" cy="912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7061" indent="-237061"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latin typeface="Segoe UI" panose="020B0502040204020203" pitchFamily="34" charset="0"/>
                <a:ea typeface="Segoe UI" pitchFamily="34" charset="0"/>
                <a:cs typeface="Segoe UI" panose="020B0502040204020203" pitchFamily="34" charset="0"/>
              </a:rPr>
              <a:t>Введена в эксплуатацию 1 очередь</a:t>
            </a:r>
          </a:p>
          <a:p>
            <a:pPr marL="237061" indent="-237061"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latin typeface="Segoe UI" panose="020B0502040204020203" pitchFamily="34" charset="0"/>
                <a:ea typeface="Segoe UI" pitchFamily="34" charset="0"/>
                <a:cs typeface="Segoe UI" panose="020B0502040204020203" pitchFamily="34" charset="0"/>
              </a:rPr>
              <a:t>Поставка лекарств первого этапа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75791" y="5185841"/>
            <a:ext cx="509680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Инвестиции в создание производства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23392" y="1220755"/>
            <a:ext cx="11137237" cy="872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67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Предмет контракта: </a:t>
            </a:r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Лекарственные препараты (онкология/иммуномодуляторы)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23392" y="1988841"/>
            <a:ext cx="2880320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22</a:t>
            </a:r>
            <a:r>
              <a:rPr lang="en-US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МНН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1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rmAutofit/>
          </a:bodyPr>
          <a:lstStyle/>
          <a:p>
            <a:r>
              <a:rPr lang="ru-RU" sz="3333" dirty="0"/>
              <a:t>Второй офсетный контракт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3392" y="1988841"/>
            <a:ext cx="2880320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31</a:t>
            </a:r>
            <a:r>
              <a:rPr lang="en-US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МНН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92" y="4375525"/>
            <a:ext cx="2208245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лет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392" y="3055025"/>
            <a:ext cx="5142176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количество закупаемых лекарств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3392" y="5364892"/>
            <a:ext cx="2208245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срок контракта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279780" y="1988841"/>
            <a:ext cx="2836435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</a:t>
            </a:r>
            <a:r>
              <a:rPr lang="en-US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18,</a:t>
            </a:r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79780" y="3513397"/>
            <a:ext cx="5480848" cy="74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Итоговая цена контракта</a:t>
            </a:r>
          </a:p>
          <a:p>
            <a:r>
              <a:rPr lang="ru-RU" sz="21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Снижение от НМЦК -18,5%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279781" y="5388865"/>
            <a:ext cx="509680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Инвестиции в создание производства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3392" y="1220755"/>
            <a:ext cx="11137237" cy="872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67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Предмет контракта: </a:t>
            </a:r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Лекарственные препараты </a:t>
            </a:r>
          </a:p>
          <a:p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(широкий спектр заболеваний)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79781" y="4368439"/>
            <a:ext cx="2312497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₽5,8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27649" y="4665524"/>
            <a:ext cx="2880320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СОЗДАНИЕ ПРОИЗВОДСТВА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 ГОДА*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27649" y="5385216"/>
            <a:ext cx="2592288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ПОСТАВКА ПРОДУКЦИИ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7 ЛЕТ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21" name="Прямая соединительная линия 47"/>
          <p:cNvCxnSpPr/>
          <p:nvPr/>
        </p:nvCxnSpPr>
        <p:spPr>
          <a:xfrm flipH="1">
            <a:off x="737371" y="4389107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7"/>
          <p:cNvCxnSpPr/>
          <p:nvPr/>
        </p:nvCxnSpPr>
        <p:spPr>
          <a:xfrm flipH="1">
            <a:off x="6375791" y="4389107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47"/>
          <p:cNvCxnSpPr/>
          <p:nvPr/>
        </p:nvCxnSpPr>
        <p:spPr>
          <a:xfrm flipV="1">
            <a:off x="6096000" y="2555613"/>
            <a:ext cx="0" cy="1641472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47"/>
          <p:cNvCxnSpPr/>
          <p:nvPr/>
        </p:nvCxnSpPr>
        <p:spPr>
          <a:xfrm flipV="1">
            <a:off x="6096000" y="4539477"/>
            <a:ext cx="0" cy="1673832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8888364" y="2648526"/>
            <a:ext cx="988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3393" y="3426677"/>
            <a:ext cx="4380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68% </a:t>
            </a:r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импортных препаратов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598A0FA-DF7A-4091-8DC1-4818EAD32B82}"/>
              </a:ext>
            </a:extLst>
          </p:cNvPr>
          <p:cNvSpPr/>
          <p:nvPr/>
        </p:nvSpPr>
        <p:spPr>
          <a:xfrm>
            <a:off x="8304245" y="5048793"/>
            <a:ext cx="988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  <a:endParaRPr lang="en-US" sz="2400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79779" y="3032569"/>
            <a:ext cx="50968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~2,6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млрд руб./год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CFBD354-2803-4078-9C4C-EF3772B0E4D2}"/>
              </a:ext>
            </a:extLst>
          </p:cNvPr>
          <p:cNvSpPr/>
          <p:nvPr/>
        </p:nvSpPr>
        <p:spPr>
          <a:xfrm>
            <a:off x="6279780" y="5816297"/>
            <a:ext cx="4929237" cy="625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897"/>
              </a:buClr>
            </a:pPr>
            <a:r>
              <a:rPr lang="ru-RU" sz="1867" b="1" dirty="0">
                <a:solidFill>
                  <a:srgbClr val="A6234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ОЭЗ </a:t>
            </a:r>
            <a:r>
              <a:rPr lang="ru-RU" sz="1867" b="1" dirty="0" err="1">
                <a:solidFill>
                  <a:srgbClr val="A6234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Технополис</a:t>
            </a:r>
            <a:r>
              <a:rPr lang="ru-RU" sz="1867" b="1" dirty="0">
                <a:solidFill>
                  <a:srgbClr val="A6234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Москва</a:t>
            </a:r>
          </a:p>
          <a:p>
            <a:pPr>
              <a:buClr>
                <a:srgbClr val="007897"/>
              </a:buClr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размещение производства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595F81D-445E-49C0-9393-31AC086D3EFF}"/>
              </a:ext>
            </a:extLst>
          </p:cNvPr>
          <p:cNvSpPr/>
          <p:nvPr/>
        </p:nvSpPr>
        <p:spPr>
          <a:xfrm>
            <a:off x="9475035" y="1228191"/>
            <a:ext cx="2496277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414" indent="-116414">
              <a:buClr>
                <a:srgbClr val="007EA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Идет строительство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A237A132-1D02-4B88-BDE5-AE9D7BA1D2FB}"/>
              </a:ext>
            </a:extLst>
          </p:cNvPr>
          <p:cNvSpPr/>
          <p:nvPr/>
        </p:nvSpPr>
        <p:spPr>
          <a:xfrm>
            <a:off x="741738" y="5905208"/>
            <a:ext cx="52582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Segoe UI" pitchFamily="34" charset="0"/>
              </a:rPr>
              <a:t>В течение 4 лет будет создано производство готовых лекарственных форм и субстанций по не менее чем 3 биологическим МНН</a:t>
            </a:r>
          </a:p>
        </p:txBody>
      </p:sp>
      <p:pic>
        <p:nvPicPr>
          <p:cNvPr id="30" name="Picture 4" descr="http://r-pharm.com/media-cache/media/rc/Hf5IUy8t/media-files/c48cd92a5a372cb8079747759d735b54ac818c5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567" y="232672"/>
            <a:ext cx="2200821" cy="92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572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rmAutofit/>
          </a:bodyPr>
          <a:lstStyle/>
          <a:p>
            <a:r>
              <a:rPr lang="ru-RU" sz="3333" dirty="0"/>
              <a:t>Третий офсетный контракт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3392" y="1988841"/>
            <a:ext cx="2880320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44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92" y="4375525"/>
            <a:ext cx="2208245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лет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392" y="3055024"/>
            <a:ext cx="5142176" cy="74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количество медицинских изделий</a:t>
            </a:r>
          </a:p>
          <a:p>
            <a:endParaRPr lang="ru-RU" sz="2133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3392" y="5364892"/>
            <a:ext cx="2208245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срок контракта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279780" y="2033177"/>
            <a:ext cx="2836435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₽8,6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79781" y="3342996"/>
            <a:ext cx="5480848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Итоговая цена контракта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279781" y="5388864"/>
            <a:ext cx="5096807" cy="10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Инвестиции в создание /освоение/модернизацию производства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3392" y="1220755"/>
            <a:ext cx="11137237" cy="872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67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Предмет контракта: </a:t>
            </a:r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Медицинские изделия</a:t>
            </a:r>
          </a:p>
          <a:p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</a:t>
            </a:r>
            <a:r>
              <a:rPr lang="ru-RU" sz="2400" dirty="0" err="1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стомированных</a:t>
            </a:r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пациентов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79781" y="4368439"/>
            <a:ext cx="2312497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₽1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27649" y="4665524"/>
            <a:ext cx="2880320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СОЗДАНИЕ ПРОИЗВОДСТВА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 ГОДА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27649" y="5385216"/>
            <a:ext cx="2592288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ПОСТАВКА ПРОДУКЦИИ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В 2 этапа* 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21" name="Прямая соединительная линия 47"/>
          <p:cNvCxnSpPr/>
          <p:nvPr/>
        </p:nvCxnSpPr>
        <p:spPr>
          <a:xfrm flipH="1">
            <a:off x="737371" y="4141513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7"/>
          <p:cNvCxnSpPr/>
          <p:nvPr/>
        </p:nvCxnSpPr>
        <p:spPr>
          <a:xfrm flipH="1">
            <a:off x="6375791" y="4141513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47"/>
          <p:cNvCxnSpPr/>
          <p:nvPr/>
        </p:nvCxnSpPr>
        <p:spPr>
          <a:xfrm flipV="1">
            <a:off x="6096000" y="2611033"/>
            <a:ext cx="0" cy="1299241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47"/>
          <p:cNvCxnSpPr/>
          <p:nvPr/>
        </p:nvCxnSpPr>
        <p:spPr>
          <a:xfrm flipV="1">
            <a:off x="6096000" y="4461889"/>
            <a:ext cx="0" cy="1259753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8395901" y="2679868"/>
            <a:ext cx="988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3393" y="3426678"/>
            <a:ext cx="4380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99% </a:t>
            </a:r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импорт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598A0FA-DF7A-4091-8DC1-4818EAD32B82}"/>
              </a:ext>
            </a:extLst>
          </p:cNvPr>
          <p:cNvSpPr/>
          <p:nvPr/>
        </p:nvSpPr>
        <p:spPr>
          <a:xfrm>
            <a:off x="7651788" y="4995166"/>
            <a:ext cx="988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  <a:endParaRPr lang="en-US" sz="2400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595F81D-445E-49C0-9393-31AC086D3EFF}"/>
              </a:ext>
            </a:extLst>
          </p:cNvPr>
          <p:cNvSpPr/>
          <p:nvPr/>
        </p:nvSpPr>
        <p:spPr>
          <a:xfrm>
            <a:off x="9744406" y="907945"/>
            <a:ext cx="2496277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2828" indent="-232828"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latin typeface="Segoe UI" panose="020B0502040204020203" pitchFamily="34" charset="0"/>
                <a:ea typeface="Segoe UI" pitchFamily="34" charset="0"/>
                <a:cs typeface="Segoe UI" panose="020B0502040204020203" pitchFamily="34" charset="0"/>
              </a:rPr>
              <a:t>Поставка изделий первого этапа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A237A132-1D02-4B88-BDE5-AE9D7BA1D2FB}"/>
              </a:ext>
            </a:extLst>
          </p:cNvPr>
          <p:cNvSpPr/>
          <p:nvPr/>
        </p:nvSpPr>
        <p:spPr>
          <a:xfrm>
            <a:off x="741738" y="5905209"/>
            <a:ext cx="52582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Segoe UI" pitchFamily="34" charset="0"/>
              </a:rPr>
              <a:t>* В связи с разными технологическими особенностями продукции 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0113B0BD-6278-40FA-A553-485873CD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733" y="287536"/>
            <a:ext cx="2464619" cy="57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529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rmAutofit/>
          </a:bodyPr>
          <a:lstStyle/>
          <a:p>
            <a:r>
              <a:rPr lang="ru-RU" sz="3333" dirty="0"/>
              <a:t>Четвертый офсетный контракт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3392" y="1988841"/>
            <a:ext cx="2880320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38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92" y="4375525"/>
            <a:ext cx="2208245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ru-RU" sz="2667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лет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392" y="3055024"/>
            <a:ext cx="5142176" cy="10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Наименований продукции (</a:t>
            </a:r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молоко, соки, пюре, каши, творог, кефир, смеси)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3392" y="5364892"/>
            <a:ext cx="2208245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срок контракта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279780" y="2033177"/>
            <a:ext cx="2836435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₽30,6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79781" y="3342996"/>
            <a:ext cx="5480848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Итоговая цена контракта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279781" y="5388864"/>
            <a:ext cx="5096807" cy="10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Инвестиции в создание /освоение/модернизацию производства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3392" y="1220755"/>
            <a:ext cx="11137237" cy="872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67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Предмет контракта: </a:t>
            </a:r>
            <a:endParaRPr lang="en-US" sz="2667" dirty="0">
              <a:solidFill>
                <a:srgbClr val="007EA7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Детское питание для </a:t>
            </a:r>
            <a:r>
              <a:rPr lang="en-US" sz="2400" dirty="0" err="1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молочно-раздаточных</a:t>
            </a:r>
            <a:r>
              <a:rPr lang="en-US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dirty="0" err="1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пунктов</a:t>
            </a:r>
            <a:r>
              <a:rPr lang="en-US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г. Москвы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79781" y="4368439"/>
            <a:ext cx="2312497" cy="1241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466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₽2,1</a:t>
            </a:r>
            <a:endParaRPr lang="en-US" sz="2667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1" name="Прямая соединительная линия 47"/>
          <p:cNvCxnSpPr/>
          <p:nvPr/>
        </p:nvCxnSpPr>
        <p:spPr>
          <a:xfrm flipH="1">
            <a:off x="737371" y="4293096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7"/>
          <p:cNvCxnSpPr/>
          <p:nvPr/>
        </p:nvCxnSpPr>
        <p:spPr>
          <a:xfrm flipH="1">
            <a:off x="6375791" y="4293096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47"/>
          <p:cNvCxnSpPr/>
          <p:nvPr/>
        </p:nvCxnSpPr>
        <p:spPr>
          <a:xfrm flipV="1">
            <a:off x="6096000" y="2611033"/>
            <a:ext cx="0" cy="1299241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47"/>
          <p:cNvCxnSpPr/>
          <p:nvPr/>
        </p:nvCxnSpPr>
        <p:spPr>
          <a:xfrm flipV="1">
            <a:off x="6096000" y="4461889"/>
            <a:ext cx="0" cy="1259753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8887164" y="2679868"/>
            <a:ext cx="988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598A0FA-DF7A-4091-8DC1-4818EAD32B82}"/>
              </a:ext>
            </a:extLst>
          </p:cNvPr>
          <p:cNvSpPr/>
          <p:nvPr/>
        </p:nvSpPr>
        <p:spPr>
          <a:xfrm>
            <a:off x="8215089" y="4995166"/>
            <a:ext cx="9882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A623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  <a:endParaRPr lang="en-US" sz="2400" b="1" dirty="0">
              <a:solidFill>
                <a:srgbClr val="A6234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4595F81D-445E-49C0-9393-31AC086D3EFF}"/>
              </a:ext>
            </a:extLst>
          </p:cNvPr>
          <p:cNvSpPr/>
          <p:nvPr/>
        </p:nvSpPr>
        <p:spPr>
          <a:xfrm>
            <a:off x="10016934" y="1703657"/>
            <a:ext cx="1907373" cy="1117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2828" indent="-232828"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latin typeface="Segoe UI" panose="020B0502040204020203" pitchFamily="34" charset="0"/>
                <a:ea typeface="Segoe UI" pitchFamily="34" charset="0"/>
                <a:cs typeface="Segoe UI" panose="020B0502040204020203" pitchFamily="34" charset="0"/>
              </a:rPr>
              <a:t>Модернизировано производство 1 млрд руб. </a:t>
            </a:r>
          </a:p>
          <a:p>
            <a:pPr marL="232828" indent="-232828">
              <a:buClr>
                <a:srgbClr val="3C5A7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latin typeface="Segoe UI" panose="020B0502040204020203" pitchFamily="34" charset="0"/>
                <a:ea typeface="Segoe UI" pitchFamily="34" charset="0"/>
                <a:cs typeface="Segoe UI" panose="020B0502040204020203" pitchFamily="34" charset="0"/>
              </a:rPr>
              <a:t>С 01.01.2022 начата поставка</a:t>
            </a:r>
          </a:p>
        </p:txBody>
      </p:sp>
      <p:pic>
        <p:nvPicPr>
          <p:cNvPr id="27" name="Picture 2">
            <a:extLst>
              <a:ext uri="{FF2B5EF4-FFF2-40B4-BE49-F238E27FC236}">
                <a16:creationId xmlns:a16="http://schemas.microsoft.com/office/drawing/2014/main" id="{1CDA239A-709F-4326-9D6F-C4595B141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5021" y="361140"/>
            <a:ext cx="1775609" cy="1307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05FE5BA5-8DA4-44B3-A1AD-C6E43D277444}"/>
              </a:ext>
            </a:extLst>
          </p:cNvPr>
          <p:cNvSpPr/>
          <p:nvPr/>
        </p:nvSpPr>
        <p:spPr>
          <a:xfrm>
            <a:off x="2927648" y="4448147"/>
            <a:ext cx="2984569" cy="831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СОЗДАНИЕ/МОДЕРНИЗАЦИЯ ПРОИЗВОДСТВА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 ГОДА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25C9EFA3-339E-43EC-B33B-A6C39917139A}"/>
              </a:ext>
            </a:extLst>
          </p:cNvPr>
          <p:cNvSpPr/>
          <p:nvPr/>
        </p:nvSpPr>
        <p:spPr>
          <a:xfrm>
            <a:off x="2927647" y="5293980"/>
            <a:ext cx="2592288" cy="60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ПОСТАВКА ПРОДУКЦИИ</a:t>
            </a:r>
          </a:p>
          <a:p>
            <a:pPr>
              <a:defRPr/>
            </a:pPr>
            <a:r>
              <a:rPr lang="ru-RU" sz="1867" b="1" dirty="0">
                <a:solidFill>
                  <a:srgbClr val="BB2152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8 ЛЕТ</a:t>
            </a:r>
            <a:endParaRPr lang="ru-RU" sz="1467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004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rmAutofit/>
          </a:bodyPr>
          <a:lstStyle/>
          <a:p>
            <a:r>
              <a:rPr lang="ru-RU" sz="3333" dirty="0"/>
              <a:t>Пятый офсетный контракт Москвы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3392" y="2265257"/>
            <a:ext cx="2880320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2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</a:t>
            </a:r>
            <a:r>
              <a:rPr lang="en-US" sz="26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133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МНН</a:t>
            </a:r>
            <a:endParaRPr lang="en-US" sz="2133" b="1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392" y="4151016"/>
            <a:ext cx="2016224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2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ru-RU" sz="26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133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лет</a:t>
            </a:r>
            <a:endParaRPr lang="en-US" sz="2133" b="1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392" y="2828157"/>
            <a:ext cx="4704523" cy="954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7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количество закупаемых лекарств (международные непатентованные названия)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3392" y="4720497"/>
            <a:ext cx="2202312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7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срок контракта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351339" y="2265257"/>
            <a:ext cx="4929237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2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₽1,1</a:t>
            </a:r>
            <a:r>
              <a:rPr lang="en-US" sz="42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133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  <a:endParaRPr lang="en-US" sz="2133" b="1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75792" y="2893923"/>
            <a:ext cx="3583857" cy="379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7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итоговая цена контракта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23391" y="1333025"/>
            <a:ext cx="111372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Предмет контракта: Лекарственные препараты</a:t>
            </a:r>
          </a:p>
          <a:p>
            <a:r>
              <a:rPr lang="ru-RU" sz="1600" dirty="0">
                <a:solidFill>
                  <a:srgbClr val="007EA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1600" dirty="0" err="1">
                <a:solidFill>
                  <a:srgbClr val="007EA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противоглаукомные</a:t>
            </a:r>
            <a:r>
              <a:rPr lang="ru-RU" sz="1600" dirty="0">
                <a:solidFill>
                  <a:srgbClr val="007EA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антибактериальные, анальгезирующие препараты, антидепрессанты и нейролептики)</a:t>
            </a:r>
          </a:p>
        </p:txBody>
      </p:sp>
      <p:cxnSp>
        <p:nvCxnSpPr>
          <p:cNvPr id="16" name="Прямая соединительная линия 47"/>
          <p:cNvCxnSpPr/>
          <p:nvPr/>
        </p:nvCxnSpPr>
        <p:spPr>
          <a:xfrm flipH="1">
            <a:off x="737371" y="4101075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47"/>
          <p:cNvCxnSpPr/>
          <p:nvPr/>
        </p:nvCxnSpPr>
        <p:spPr>
          <a:xfrm flipH="1">
            <a:off x="6279780" y="4101075"/>
            <a:ext cx="5070597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47"/>
          <p:cNvCxnSpPr/>
          <p:nvPr/>
        </p:nvCxnSpPr>
        <p:spPr>
          <a:xfrm flipV="1">
            <a:off x="6066504" y="2178540"/>
            <a:ext cx="0" cy="1728192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47"/>
          <p:cNvCxnSpPr/>
          <p:nvPr/>
        </p:nvCxnSpPr>
        <p:spPr>
          <a:xfrm flipV="1">
            <a:off x="6066504" y="4485117"/>
            <a:ext cx="0" cy="1824203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215680" y="4258642"/>
            <a:ext cx="29336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создание производства</a:t>
            </a:r>
          </a:p>
          <a:p>
            <a:pPr>
              <a:defRPr/>
            </a:pPr>
            <a:r>
              <a:rPr lang="ru-RU" sz="1600" b="1" dirty="0">
                <a:solidFill>
                  <a:srgbClr val="C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 ГОДА</a:t>
            </a:r>
            <a:endParaRPr lang="ru-RU" sz="1600" dirty="0">
              <a:solidFill>
                <a:srgbClr val="C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15680" y="4829671"/>
            <a:ext cx="27206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поставка продукции</a:t>
            </a:r>
          </a:p>
          <a:p>
            <a:pPr>
              <a:defRPr/>
            </a:pPr>
            <a:r>
              <a:rPr lang="ru-RU" sz="1600" b="1" dirty="0">
                <a:solidFill>
                  <a:srgbClr val="C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8 ЛЕТ</a:t>
            </a:r>
            <a:endParaRPr lang="ru-RU" sz="1600" dirty="0">
              <a:solidFill>
                <a:srgbClr val="C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45407" y="4151016"/>
            <a:ext cx="4839159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2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₽1</a:t>
            </a:r>
            <a:r>
              <a:rPr lang="en-US" sz="2667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133" b="1" dirty="0">
                <a:solidFill>
                  <a:srgbClr val="C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млрд</a:t>
            </a:r>
            <a:endParaRPr lang="en-US" sz="2667" b="1" dirty="0">
              <a:solidFill>
                <a:srgbClr val="C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375792" y="4746823"/>
            <a:ext cx="3848667" cy="954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7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инвестиции в создание/модернизацию производства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0095F51-99E8-47B1-9AD5-EE0B4F94D73C}"/>
              </a:ext>
            </a:extLst>
          </p:cNvPr>
          <p:cNvSpPr/>
          <p:nvPr/>
        </p:nvSpPr>
        <p:spPr>
          <a:xfrm>
            <a:off x="623393" y="5445224"/>
            <a:ext cx="5258247" cy="543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Segoe UI" pitchFamily="34" charset="0"/>
              </a:rPr>
              <a:t>В течение 2-х лет будет создано производство готовых лекарственных средств</a:t>
            </a:r>
          </a:p>
        </p:txBody>
      </p:sp>
      <p:pic>
        <p:nvPicPr>
          <p:cNvPr id="1026" name="Picture 2" descr="Московский эндокринный завод">
            <a:extLst>
              <a:ext uri="{FF2B5EF4-FFF2-40B4-BE49-F238E27FC236}">
                <a16:creationId xmlns:a16="http://schemas.microsoft.com/office/drawing/2014/main" id="{388117B8-5F7C-4269-B0D9-09EE7922F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4527" y="96785"/>
            <a:ext cx="2170231" cy="1220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8E1E0CF-3D1D-4F02-B620-98106D7BCFDD}"/>
              </a:ext>
            </a:extLst>
          </p:cNvPr>
          <p:cNvSpPr/>
          <p:nvPr/>
        </p:nvSpPr>
        <p:spPr>
          <a:xfrm>
            <a:off x="9434527" y="1192208"/>
            <a:ext cx="2505284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414" indent="-116414">
              <a:buClr>
                <a:srgbClr val="007EA7"/>
              </a:buClr>
              <a:buFont typeface="Wingdings" panose="05000000000000000000" pitchFamily="2" charset="2"/>
              <a:buChar char="§"/>
            </a:pPr>
            <a:r>
              <a:rPr lang="ru-RU" sz="1333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Идет проектирование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3186894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</TotalTime>
  <Words>1667</Words>
  <Application>Microsoft Office PowerPoint</Application>
  <PresentationFormat>Широкоэкранный</PresentationFormat>
  <Paragraphs>321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Segoe UI</vt:lpstr>
      <vt:lpstr>Wingdings</vt:lpstr>
      <vt:lpstr>Тема Office</vt:lpstr>
      <vt:lpstr>Офсетный контракт</vt:lpstr>
      <vt:lpstr>Описание механизма</vt:lpstr>
      <vt:lpstr>Преимущества офсетного контракта</vt:lpstr>
      <vt:lpstr>Заключенные офсетные контракты (г. Москва)</vt:lpstr>
      <vt:lpstr>Первый офсетный контракт</vt:lpstr>
      <vt:lpstr>Второй офсетный контракт</vt:lpstr>
      <vt:lpstr>Третий офсетный контракт</vt:lpstr>
      <vt:lpstr>Четвертый офсетный контракт</vt:lpstr>
      <vt:lpstr>Пятый офсетный контракт Москвы</vt:lpstr>
      <vt:lpstr>Порядок заключения контракта</vt:lpstr>
      <vt:lpstr>ШАГИ ПО ЗАКЛЮЧЕНИЮ</vt:lpstr>
      <vt:lpstr>Порядок исполнения контракта</vt:lpstr>
      <vt:lpstr>Развитие механизма - ЗАКОН </vt:lpstr>
      <vt:lpstr>Развитие механизма - ДОПКРИТЕРИИ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Офсетные контракты</dc:title>
  <dc:creator>Дружинина Александра Павловна</dc:creator>
  <cp:lastModifiedBy>Светлана Д. Антонова</cp:lastModifiedBy>
  <cp:revision>45</cp:revision>
  <dcterms:created xsi:type="dcterms:W3CDTF">2022-05-29T06:44:47Z</dcterms:created>
  <dcterms:modified xsi:type="dcterms:W3CDTF">2022-09-06T23:56:14Z</dcterms:modified>
</cp:coreProperties>
</file>