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73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7BAB"/>
    <a:srgbClr val="FFFFFF"/>
    <a:srgbClr val="43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52" autoAdjust="0"/>
  </p:normalViewPr>
  <p:slideViewPr>
    <p:cSldViewPr snapToGrid="0">
      <p:cViewPr varScale="1">
        <p:scale>
          <a:sx n="105" d="100"/>
          <a:sy n="105" d="100"/>
        </p:scale>
        <p:origin x="7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677BAB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</c:v>
                </c:pt>
                <c:pt idx="1">
                  <c:v>35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1E-4033-9A26-AAFA09C06E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847104"/>
        <c:axId val="76759616"/>
      </c:barChart>
      <c:catAx>
        <c:axId val="768471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6759616"/>
        <c:crosses val="autoZero"/>
        <c:auto val="1"/>
        <c:lblAlgn val="ctr"/>
        <c:lblOffset val="100"/>
        <c:noMultiLvlLbl val="0"/>
      </c:catAx>
      <c:valAx>
        <c:axId val="767596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684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677BAB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</c:v>
                </c:pt>
                <c:pt idx="1">
                  <c:v>30</c:v>
                </c:pt>
                <c:pt idx="2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F6-4C90-A2E2-BD768F8FEE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849472"/>
        <c:axId val="76761344"/>
      </c:barChart>
      <c:catAx>
        <c:axId val="638494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6761344"/>
        <c:crosses val="autoZero"/>
        <c:auto val="1"/>
        <c:lblAlgn val="ctr"/>
        <c:lblOffset val="100"/>
        <c:noMultiLvlLbl val="0"/>
      </c:catAx>
      <c:valAx>
        <c:axId val="767613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384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677BAB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35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1E-4033-9A26-AAFA09C06E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437504"/>
        <c:axId val="76764224"/>
      </c:barChart>
      <c:catAx>
        <c:axId val="764375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6764224"/>
        <c:crosses val="autoZero"/>
        <c:auto val="1"/>
        <c:lblAlgn val="ctr"/>
        <c:lblOffset val="100"/>
        <c:noMultiLvlLbl val="0"/>
      </c:catAx>
      <c:valAx>
        <c:axId val="767642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6437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677BAB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15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1E-4033-9A26-AAFA09C06E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745664"/>
        <c:axId val="114827840"/>
      </c:barChart>
      <c:catAx>
        <c:axId val="777456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4827840"/>
        <c:crosses val="autoZero"/>
        <c:auto val="1"/>
        <c:lblAlgn val="ctr"/>
        <c:lblOffset val="100"/>
        <c:noMultiLvlLbl val="0"/>
      </c:catAx>
      <c:valAx>
        <c:axId val="1148278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774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677BAB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</c:v>
                </c:pt>
                <c:pt idx="1">
                  <c:v>24</c:v>
                </c:pt>
                <c:pt idx="2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1E-4033-9A26-AAFA09C06E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143488"/>
        <c:axId val="114831296"/>
      </c:barChart>
      <c:catAx>
        <c:axId val="781434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4831296"/>
        <c:crosses val="autoZero"/>
        <c:auto val="1"/>
        <c:lblAlgn val="ctr"/>
        <c:lblOffset val="100"/>
        <c:noMultiLvlLbl val="0"/>
      </c:catAx>
      <c:valAx>
        <c:axId val="1148312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8143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677BAB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1E-4033-9A26-AAFA09C06E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558720"/>
        <c:axId val="114834752"/>
      </c:barChart>
      <c:catAx>
        <c:axId val="78558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4834752"/>
        <c:crosses val="autoZero"/>
        <c:auto val="1"/>
        <c:lblAlgn val="ctr"/>
        <c:lblOffset val="100"/>
        <c:noMultiLvlLbl val="0"/>
      </c:catAx>
      <c:valAx>
        <c:axId val="1148347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8558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677BAB"/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1013</c:v>
                </c:pt>
                <c:pt idx="1">
                  <c:v>1100</c:v>
                </c:pt>
                <c:pt idx="2">
                  <c:v>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1E-4033-9A26-AAFA09C06E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745088"/>
        <c:axId val="78671232"/>
      </c:barChart>
      <c:catAx>
        <c:axId val="787450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8671232"/>
        <c:crosses val="autoZero"/>
        <c:auto val="1"/>
        <c:lblAlgn val="ctr"/>
        <c:lblOffset val="100"/>
        <c:noMultiLvlLbl val="0"/>
      </c:catAx>
      <c:valAx>
        <c:axId val="786712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8745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677BAB"/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400</c:v>
                </c:pt>
                <c:pt idx="1">
                  <c:v>1850</c:v>
                </c:pt>
                <c:pt idx="2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F6-4C90-A2E2-BD768F8FEE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814720"/>
        <c:axId val="78672960"/>
      </c:barChart>
      <c:catAx>
        <c:axId val="78814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8672960"/>
        <c:crosses val="autoZero"/>
        <c:auto val="1"/>
        <c:lblAlgn val="ctr"/>
        <c:lblOffset val="100"/>
        <c:noMultiLvlLbl val="0"/>
      </c:catAx>
      <c:valAx>
        <c:axId val="786729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881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677BAB"/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10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50-4180-9D9B-A1F29BF069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114752"/>
        <c:axId val="78864384"/>
      </c:barChart>
      <c:catAx>
        <c:axId val="79114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8864384"/>
        <c:crosses val="autoZero"/>
        <c:auto val="1"/>
        <c:lblAlgn val="ctr"/>
        <c:lblOffset val="100"/>
        <c:noMultiLvlLbl val="0"/>
      </c:catAx>
      <c:valAx>
        <c:axId val="788643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9114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66C7E-6644-4FA8-A0FF-9310DC9E06AB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96BEE-3C48-41B2-969B-89AF2640A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011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294B-B586-482D-A646-BA86D53B4341}" type="datetime1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A350-45B9-4065-8F04-3197B722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165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758A-C0F6-4ED8-962C-86FEE664DA84}" type="datetime1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A350-45B9-4065-8F04-3197B722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44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D8FF-45B6-47C9-B29A-19D6EBC103FF}" type="datetime1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A350-45B9-4065-8F04-3197B722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28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1F0D-BF8E-4C23-BC24-BAA788D66343}" type="datetime1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A350-45B9-4065-8F04-3197B722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6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C14F-68D3-4FAC-8C77-3901F83B7CDD}" type="datetime1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A350-45B9-4065-8F04-3197B722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503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9301F-58D2-4998-A6DE-73CF986F0B23}" type="datetime1">
              <a:rPr lang="ru-RU" smtClean="0"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A350-45B9-4065-8F04-3197B722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D007-CA3E-4283-AF90-F442228BC6D2}" type="datetime1">
              <a:rPr lang="ru-RU" smtClean="0"/>
              <a:t>08.09.2022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A350-45B9-4065-8F04-3197B722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241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74D0-AEC8-4933-B67D-4BF551E41919}" type="datetime1">
              <a:rPr lang="ru-RU" smtClean="0"/>
              <a:t>08.09.2022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A350-45B9-4065-8F04-3197B722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249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45988-8196-4303-8266-B506D6D7D489}" type="datetime1">
              <a:rPr lang="ru-RU" smtClean="0"/>
              <a:t>08.09.2022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A350-45B9-4065-8F04-3197B722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30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5A75-4EB1-4AA2-8D4F-08ACD9B087CF}" type="datetime1">
              <a:rPr lang="ru-RU" smtClean="0"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A350-45B9-4065-8F04-3197B722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442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BB94-AE2D-422A-A24B-E0FB22409C4C}" type="datetime1">
              <a:rPr lang="ru-RU" smtClean="0"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A350-45B9-4065-8F04-3197B722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19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F01A-864B-49E2-94F7-AC45C5B354E2}" type="datetime1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BA350-45B9-4065-8F04-3197B722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8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05000"/>
            <a:ext cx="12192000" cy="2001838"/>
          </a:xfrm>
          <a:solidFill>
            <a:srgbClr val="677BAB"/>
          </a:solidFill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Внедрение цифровых технологий </a:t>
            </a:r>
            <a:b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агропромышленном комплексе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59390" y="4626343"/>
            <a:ext cx="6114637" cy="1655762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Заместитель руководителя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ГКУ РС(Я) «Центр ресурсного обеспечения агропромышленного комплекса»</a:t>
            </a:r>
          </a:p>
          <a:p>
            <a:pPr algn="l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Анна Петровна Горохова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s://yakutsk-400.ru/wp-content/uploads/2022/07/%D0%A0%D0%B5%D1%81%D1%83%D1%80%D1%81-1@3x-1024x519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014" y="146050"/>
            <a:ext cx="3047609" cy="154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71225" y="6488668"/>
            <a:ext cx="1576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Якутск, 2022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84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2725"/>
            <a:ext cx="12192000" cy="1325563"/>
          </a:xfrm>
          <a:solidFill>
            <a:srgbClr val="677BAB"/>
          </a:solidFill>
        </p:spPr>
        <p:txBody>
          <a:bodyPr>
            <a:normAutofit/>
          </a:bodyPr>
          <a:lstStyle/>
          <a:p>
            <a:pPr marL="542925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Цифровая трансформация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компаний </a:t>
            </a:r>
            <a:b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агропромышленного комплекса РС(Я)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s://yakutsk-400.ru/wp-content/uploads/2022/07/%D0%A0%D0%B5%D1%81%D1%83%D1%80%D1%81-1@3x-1024x5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071" y="338931"/>
            <a:ext cx="2117352" cy="107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A350-45B9-4065-8F04-3197B7221FAF}" type="slidenum">
              <a:rPr lang="ru-RU" smtClean="0"/>
              <a:t>10</a:t>
            </a:fld>
            <a:endParaRPr lang="ru-RU"/>
          </a:p>
        </p:txBody>
      </p:sp>
      <p:pic>
        <p:nvPicPr>
          <p:cNvPr id="1028" name="Picture 4" descr="Этапы цифровизации процессов в государстве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012" y="1875631"/>
            <a:ext cx="8178322" cy="436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oogle Shape;10181;p38"/>
          <p:cNvGrpSpPr/>
          <p:nvPr/>
        </p:nvGrpSpPr>
        <p:grpSpPr>
          <a:xfrm>
            <a:off x="7984215" y="3544291"/>
            <a:ext cx="842899" cy="857831"/>
            <a:chOff x="-65144125" y="4094450"/>
            <a:chExt cx="311900" cy="317425"/>
          </a:xfrm>
          <a:solidFill>
            <a:srgbClr val="677BAB"/>
          </a:solidFill>
        </p:grpSpPr>
        <p:sp>
          <p:nvSpPr>
            <p:cNvPr id="32" name="Google Shape;10182;p38"/>
            <p:cNvSpPr/>
            <p:nvPr/>
          </p:nvSpPr>
          <p:spPr>
            <a:xfrm>
              <a:off x="-65079550" y="4183450"/>
              <a:ext cx="185900" cy="185900"/>
            </a:xfrm>
            <a:custGeom>
              <a:avLst/>
              <a:gdLst/>
              <a:ahLst/>
              <a:cxnLst/>
              <a:rect l="l" t="t" r="r" b="b"/>
              <a:pathLst>
                <a:path w="7436" h="7436" extrusionOk="0">
                  <a:moveTo>
                    <a:pt x="3687" y="0"/>
                  </a:moveTo>
                  <a:cubicBezTo>
                    <a:pt x="1639" y="0"/>
                    <a:pt x="1" y="1639"/>
                    <a:pt x="1" y="3686"/>
                  </a:cubicBezTo>
                  <a:cubicBezTo>
                    <a:pt x="1" y="5734"/>
                    <a:pt x="1639" y="7435"/>
                    <a:pt x="3687" y="7435"/>
                  </a:cubicBezTo>
                  <a:cubicBezTo>
                    <a:pt x="5735" y="7435"/>
                    <a:pt x="7436" y="5797"/>
                    <a:pt x="7436" y="3686"/>
                  </a:cubicBezTo>
                  <a:cubicBezTo>
                    <a:pt x="7436" y="3466"/>
                    <a:pt x="7247" y="3308"/>
                    <a:pt x="7058" y="3308"/>
                  </a:cubicBezTo>
                  <a:lnTo>
                    <a:pt x="4096" y="3308"/>
                  </a:lnTo>
                  <a:lnTo>
                    <a:pt x="4096" y="378"/>
                  </a:lnTo>
                  <a:cubicBezTo>
                    <a:pt x="4096" y="158"/>
                    <a:pt x="3907" y="0"/>
                    <a:pt x="3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183;p38"/>
            <p:cNvSpPr/>
            <p:nvPr/>
          </p:nvSpPr>
          <p:spPr>
            <a:xfrm>
              <a:off x="-65039375" y="4094450"/>
              <a:ext cx="104775" cy="19700"/>
            </a:xfrm>
            <a:custGeom>
              <a:avLst/>
              <a:gdLst/>
              <a:ahLst/>
              <a:cxnLst/>
              <a:rect l="l" t="t" r="r" b="b"/>
              <a:pathLst>
                <a:path w="4191" h="788" extrusionOk="0">
                  <a:moveTo>
                    <a:pt x="473" y="0"/>
                  </a:moveTo>
                  <a:cubicBezTo>
                    <a:pt x="252" y="0"/>
                    <a:pt x="32" y="221"/>
                    <a:pt x="32" y="410"/>
                  </a:cubicBezTo>
                  <a:cubicBezTo>
                    <a:pt x="0" y="599"/>
                    <a:pt x="158" y="756"/>
                    <a:pt x="347" y="788"/>
                  </a:cubicBezTo>
                  <a:lnTo>
                    <a:pt x="3813" y="788"/>
                  </a:lnTo>
                  <a:cubicBezTo>
                    <a:pt x="4033" y="756"/>
                    <a:pt x="4191" y="599"/>
                    <a:pt x="4191" y="410"/>
                  </a:cubicBezTo>
                  <a:cubicBezTo>
                    <a:pt x="4191" y="158"/>
                    <a:pt x="3970" y="0"/>
                    <a:pt x="3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184;p38"/>
            <p:cNvSpPr/>
            <p:nvPr/>
          </p:nvSpPr>
          <p:spPr>
            <a:xfrm>
              <a:off x="-65144125" y="4121025"/>
              <a:ext cx="311900" cy="290850"/>
            </a:xfrm>
            <a:custGeom>
              <a:avLst/>
              <a:gdLst/>
              <a:ahLst/>
              <a:cxnLst/>
              <a:rect l="l" t="t" r="r" b="b"/>
              <a:pathLst>
                <a:path w="12476" h="11634" extrusionOk="0">
                  <a:moveTo>
                    <a:pt x="6321" y="1678"/>
                  </a:moveTo>
                  <a:cubicBezTo>
                    <a:pt x="7437" y="1678"/>
                    <a:pt x="8570" y="2088"/>
                    <a:pt x="9483" y="3001"/>
                  </a:cubicBezTo>
                  <a:cubicBezTo>
                    <a:pt x="10334" y="3884"/>
                    <a:pt x="10806" y="5018"/>
                    <a:pt x="10806" y="6246"/>
                  </a:cubicBezTo>
                  <a:cubicBezTo>
                    <a:pt x="10806" y="8767"/>
                    <a:pt x="8759" y="10815"/>
                    <a:pt x="6238" y="10815"/>
                  </a:cubicBezTo>
                  <a:cubicBezTo>
                    <a:pt x="3718" y="10815"/>
                    <a:pt x="1702" y="8767"/>
                    <a:pt x="1702" y="6246"/>
                  </a:cubicBezTo>
                  <a:cubicBezTo>
                    <a:pt x="1702" y="3492"/>
                    <a:pt x="3974" y="1678"/>
                    <a:pt x="6321" y="1678"/>
                  </a:cubicBezTo>
                  <a:close/>
                  <a:moveTo>
                    <a:pt x="1367" y="1"/>
                  </a:moveTo>
                  <a:cubicBezTo>
                    <a:pt x="1048" y="1"/>
                    <a:pt x="725" y="119"/>
                    <a:pt x="473" y="355"/>
                  </a:cubicBezTo>
                  <a:cubicBezTo>
                    <a:pt x="0" y="828"/>
                    <a:pt x="0" y="1615"/>
                    <a:pt x="473" y="2119"/>
                  </a:cubicBezTo>
                  <a:cubicBezTo>
                    <a:pt x="696" y="2363"/>
                    <a:pt x="997" y="2488"/>
                    <a:pt x="1327" y="2488"/>
                  </a:cubicBezTo>
                  <a:cubicBezTo>
                    <a:pt x="1509" y="2488"/>
                    <a:pt x="1700" y="2450"/>
                    <a:pt x="1891" y="2371"/>
                  </a:cubicBezTo>
                  <a:lnTo>
                    <a:pt x="2237" y="2718"/>
                  </a:lnTo>
                  <a:cubicBezTo>
                    <a:pt x="1386" y="3695"/>
                    <a:pt x="914" y="4923"/>
                    <a:pt x="914" y="6215"/>
                  </a:cubicBezTo>
                  <a:cubicBezTo>
                    <a:pt x="914" y="9176"/>
                    <a:pt x="3340" y="11634"/>
                    <a:pt x="6301" y="11634"/>
                  </a:cubicBezTo>
                  <a:cubicBezTo>
                    <a:pt x="9231" y="11634"/>
                    <a:pt x="11689" y="9208"/>
                    <a:pt x="11689" y="6215"/>
                  </a:cubicBezTo>
                  <a:cubicBezTo>
                    <a:pt x="11689" y="4923"/>
                    <a:pt x="11216" y="3695"/>
                    <a:pt x="10365" y="2718"/>
                  </a:cubicBezTo>
                  <a:lnTo>
                    <a:pt x="10743" y="2371"/>
                  </a:lnTo>
                  <a:cubicBezTo>
                    <a:pt x="10901" y="2466"/>
                    <a:pt x="11059" y="2497"/>
                    <a:pt x="11248" y="2497"/>
                  </a:cubicBezTo>
                  <a:cubicBezTo>
                    <a:pt x="11909" y="2497"/>
                    <a:pt x="12476" y="1930"/>
                    <a:pt x="12476" y="1269"/>
                  </a:cubicBezTo>
                  <a:cubicBezTo>
                    <a:pt x="12476" y="607"/>
                    <a:pt x="11909" y="8"/>
                    <a:pt x="11248" y="8"/>
                  </a:cubicBezTo>
                  <a:cubicBezTo>
                    <a:pt x="10586" y="8"/>
                    <a:pt x="10019" y="544"/>
                    <a:pt x="10019" y="1269"/>
                  </a:cubicBezTo>
                  <a:cubicBezTo>
                    <a:pt x="10019" y="1458"/>
                    <a:pt x="10050" y="1615"/>
                    <a:pt x="10145" y="1773"/>
                  </a:cubicBezTo>
                  <a:lnTo>
                    <a:pt x="9798" y="2119"/>
                  </a:lnTo>
                  <a:cubicBezTo>
                    <a:pt x="9137" y="1584"/>
                    <a:pt x="8381" y="1206"/>
                    <a:pt x="7561" y="985"/>
                  </a:cubicBezTo>
                  <a:lnTo>
                    <a:pt x="7561" y="544"/>
                  </a:lnTo>
                  <a:lnTo>
                    <a:pt x="5073" y="544"/>
                  </a:lnTo>
                  <a:lnTo>
                    <a:pt x="5073" y="985"/>
                  </a:lnTo>
                  <a:cubicBezTo>
                    <a:pt x="4222" y="1206"/>
                    <a:pt x="3434" y="1584"/>
                    <a:pt x="2836" y="2119"/>
                  </a:cubicBezTo>
                  <a:lnTo>
                    <a:pt x="2458" y="1773"/>
                  </a:lnTo>
                  <a:cubicBezTo>
                    <a:pt x="2710" y="1269"/>
                    <a:pt x="2584" y="733"/>
                    <a:pt x="2237" y="355"/>
                  </a:cubicBezTo>
                  <a:cubicBezTo>
                    <a:pt x="2001" y="119"/>
                    <a:pt x="1686" y="1"/>
                    <a:pt x="13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077142" y="3742375"/>
            <a:ext cx="21965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Ноябрь 2022 г.</a:t>
            </a:r>
            <a:endParaRPr lang="ru-RU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oogle Shape;12416;p42"/>
          <p:cNvGrpSpPr/>
          <p:nvPr/>
        </p:nvGrpSpPr>
        <p:grpSpPr>
          <a:xfrm>
            <a:off x="7969657" y="2419813"/>
            <a:ext cx="777279" cy="818071"/>
            <a:chOff x="-5971525" y="3273750"/>
            <a:chExt cx="292250" cy="290650"/>
          </a:xfrm>
          <a:solidFill>
            <a:srgbClr val="677BAB"/>
          </a:solidFill>
        </p:grpSpPr>
        <p:sp>
          <p:nvSpPr>
            <p:cNvPr id="37" name="Google Shape;12417;p42"/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01000" tIns="201000" rIns="201000" bIns="2010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418;p42"/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01000" tIns="201000" rIns="201000" bIns="2010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8901483" y="2323614"/>
            <a:ext cx="25106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компаний АПК </a:t>
            </a: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участием </a:t>
            </a: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государства </a:t>
            </a:r>
            <a:endParaRPr lang="ru-RU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oogle Shape;12349;p42"/>
          <p:cNvGrpSpPr/>
          <p:nvPr/>
        </p:nvGrpSpPr>
        <p:grpSpPr>
          <a:xfrm>
            <a:off x="8042491" y="4828093"/>
            <a:ext cx="784623" cy="823635"/>
            <a:chOff x="-2310650" y="3958175"/>
            <a:chExt cx="293825" cy="291450"/>
          </a:xfrm>
          <a:solidFill>
            <a:srgbClr val="677BAB"/>
          </a:solidFill>
        </p:grpSpPr>
        <p:sp>
          <p:nvSpPr>
            <p:cNvPr id="41" name="Google Shape;12350;p42"/>
            <p:cNvSpPr/>
            <p:nvPr/>
          </p:nvSpPr>
          <p:spPr>
            <a:xfrm>
              <a:off x="-2310650" y="3958175"/>
              <a:ext cx="185925" cy="118950"/>
            </a:xfrm>
            <a:custGeom>
              <a:avLst/>
              <a:gdLst/>
              <a:ahLst/>
              <a:cxnLst/>
              <a:rect l="l" t="t" r="r" b="b"/>
              <a:pathLst>
                <a:path w="7437" h="4758" extrusionOk="0">
                  <a:moveTo>
                    <a:pt x="1009" y="1"/>
                  </a:moveTo>
                  <a:cubicBezTo>
                    <a:pt x="474" y="1"/>
                    <a:pt x="1" y="474"/>
                    <a:pt x="1" y="1009"/>
                  </a:cubicBezTo>
                  <a:lnTo>
                    <a:pt x="1" y="2395"/>
                  </a:lnTo>
                  <a:cubicBezTo>
                    <a:pt x="1" y="2931"/>
                    <a:pt x="474" y="3372"/>
                    <a:pt x="1009" y="3372"/>
                  </a:cubicBezTo>
                  <a:lnTo>
                    <a:pt x="1356" y="3372"/>
                  </a:lnTo>
                  <a:lnTo>
                    <a:pt x="1356" y="4412"/>
                  </a:lnTo>
                  <a:cubicBezTo>
                    <a:pt x="1356" y="4618"/>
                    <a:pt x="1518" y="4757"/>
                    <a:pt x="1692" y="4757"/>
                  </a:cubicBezTo>
                  <a:cubicBezTo>
                    <a:pt x="1784" y="4757"/>
                    <a:pt x="1878" y="4719"/>
                    <a:pt x="1954" y="4632"/>
                  </a:cubicBezTo>
                  <a:lnTo>
                    <a:pt x="3214" y="3372"/>
                  </a:lnTo>
                  <a:lnTo>
                    <a:pt x="3403" y="3372"/>
                  </a:lnTo>
                  <a:lnTo>
                    <a:pt x="3403" y="2364"/>
                  </a:lnTo>
                  <a:cubicBezTo>
                    <a:pt x="3403" y="1419"/>
                    <a:pt x="4160" y="663"/>
                    <a:pt x="5105" y="663"/>
                  </a:cubicBezTo>
                  <a:lnTo>
                    <a:pt x="7436" y="663"/>
                  </a:lnTo>
                  <a:cubicBezTo>
                    <a:pt x="7279" y="253"/>
                    <a:pt x="6932" y="1"/>
                    <a:pt x="64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01000" tIns="201000" rIns="201000" bIns="2010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351;p42"/>
            <p:cNvSpPr/>
            <p:nvPr/>
          </p:nvSpPr>
          <p:spPr>
            <a:xfrm>
              <a:off x="-2309075" y="3992050"/>
              <a:ext cx="292250" cy="257575"/>
            </a:xfrm>
            <a:custGeom>
              <a:avLst/>
              <a:gdLst/>
              <a:ahLst/>
              <a:cxnLst/>
              <a:rect l="l" t="t" r="r" b="b"/>
              <a:pathLst>
                <a:path w="11690" h="10303" extrusionOk="0">
                  <a:moveTo>
                    <a:pt x="5042" y="1"/>
                  </a:moveTo>
                  <a:cubicBezTo>
                    <a:pt x="4506" y="1"/>
                    <a:pt x="4034" y="473"/>
                    <a:pt x="4034" y="1040"/>
                  </a:cubicBezTo>
                  <a:lnTo>
                    <a:pt x="4034" y="2395"/>
                  </a:lnTo>
                  <a:cubicBezTo>
                    <a:pt x="4034" y="2962"/>
                    <a:pt x="4506" y="3435"/>
                    <a:pt x="5042" y="3435"/>
                  </a:cubicBezTo>
                  <a:lnTo>
                    <a:pt x="6964" y="3435"/>
                  </a:lnTo>
                  <a:lnTo>
                    <a:pt x="7814" y="4254"/>
                  </a:lnTo>
                  <a:cubicBezTo>
                    <a:pt x="7216" y="4537"/>
                    <a:pt x="6775" y="5136"/>
                    <a:pt x="6775" y="5829"/>
                  </a:cubicBezTo>
                  <a:cubicBezTo>
                    <a:pt x="6775" y="6270"/>
                    <a:pt x="6932" y="6680"/>
                    <a:pt x="7216" y="6932"/>
                  </a:cubicBezTo>
                  <a:cubicBezTo>
                    <a:pt x="6585" y="7089"/>
                    <a:pt x="6081" y="7499"/>
                    <a:pt x="5766" y="8034"/>
                  </a:cubicBezTo>
                  <a:cubicBezTo>
                    <a:pt x="5451" y="7499"/>
                    <a:pt x="4916" y="7089"/>
                    <a:pt x="4286" y="6932"/>
                  </a:cubicBezTo>
                  <a:cubicBezTo>
                    <a:pt x="4569" y="6617"/>
                    <a:pt x="4727" y="6270"/>
                    <a:pt x="4727" y="5829"/>
                  </a:cubicBezTo>
                  <a:cubicBezTo>
                    <a:pt x="4727" y="4884"/>
                    <a:pt x="3971" y="4159"/>
                    <a:pt x="3025" y="4159"/>
                  </a:cubicBezTo>
                  <a:cubicBezTo>
                    <a:pt x="2080" y="4159"/>
                    <a:pt x="1356" y="4884"/>
                    <a:pt x="1356" y="5829"/>
                  </a:cubicBezTo>
                  <a:cubicBezTo>
                    <a:pt x="1356" y="6270"/>
                    <a:pt x="1513" y="6680"/>
                    <a:pt x="1765" y="6932"/>
                  </a:cubicBezTo>
                  <a:cubicBezTo>
                    <a:pt x="757" y="7215"/>
                    <a:pt x="1" y="8129"/>
                    <a:pt x="1" y="9263"/>
                  </a:cubicBezTo>
                  <a:lnTo>
                    <a:pt x="1" y="9925"/>
                  </a:lnTo>
                  <a:cubicBezTo>
                    <a:pt x="1" y="10145"/>
                    <a:pt x="158" y="10303"/>
                    <a:pt x="348" y="10303"/>
                  </a:cubicBezTo>
                  <a:lnTo>
                    <a:pt x="11343" y="10303"/>
                  </a:lnTo>
                  <a:cubicBezTo>
                    <a:pt x="11532" y="10303"/>
                    <a:pt x="11689" y="10145"/>
                    <a:pt x="11689" y="9925"/>
                  </a:cubicBezTo>
                  <a:lnTo>
                    <a:pt x="11689" y="9263"/>
                  </a:lnTo>
                  <a:cubicBezTo>
                    <a:pt x="11689" y="8160"/>
                    <a:pt x="10965" y="7215"/>
                    <a:pt x="9925" y="6932"/>
                  </a:cubicBezTo>
                  <a:cubicBezTo>
                    <a:pt x="10209" y="6617"/>
                    <a:pt x="10366" y="6270"/>
                    <a:pt x="10366" y="5829"/>
                  </a:cubicBezTo>
                  <a:cubicBezTo>
                    <a:pt x="10366" y="5010"/>
                    <a:pt x="9767" y="4317"/>
                    <a:pt x="8980" y="4159"/>
                  </a:cubicBezTo>
                  <a:lnTo>
                    <a:pt x="8980" y="3435"/>
                  </a:lnTo>
                  <a:lnTo>
                    <a:pt x="10555" y="3435"/>
                  </a:lnTo>
                  <a:cubicBezTo>
                    <a:pt x="11122" y="3435"/>
                    <a:pt x="11595" y="2962"/>
                    <a:pt x="11595" y="2395"/>
                  </a:cubicBezTo>
                  <a:lnTo>
                    <a:pt x="11595" y="1040"/>
                  </a:lnTo>
                  <a:cubicBezTo>
                    <a:pt x="11595" y="473"/>
                    <a:pt x="11122" y="1"/>
                    <a:pt x="105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01000" tIns="201000" rIns="201000" bIns="2010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8996317" y="4715837"/>
            <a:ext cx="30520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Согласование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Стратегий ЦТ </a:t>
            </a:r>
          </a:p>
          <a:p>
            <a:pPr marL="342900" indent="-342900"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Минсельхоз РС(Я)</a:t>
            </a:r>
          </a:p>
          <a:p>
            <a:pPr marL="342900" indent="-342900">
              <a:buFontTx/>
              <a:buChar char="-"/>
            </a:pP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Минимущество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РС(Я) </a:t>
            </a:r>
          </a:p>
        </p:txBody>
      </p:sp>
    </p:spTree>
    <p:extLst>
      <p:ext uri="{BB962C8B-B14F-4D97-AF65-F5344CB8AC3E}">
        <p14:creationId xmlns:p14="http://schemas.microsoft.com/office/powerpoint/2010/main" val="127614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7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yakutsk-400.ru/wp-content/uploads/2022/07/%D0%A0%D0%B5%D1%81%D1%83%D1%80%D1%81-1@3x-1024x5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071" y="338931"/>
            <a:ext cx="2117352" cy="107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A350-45B9-4065-8F04-3197B7221FAF}" type="slidenum">
              <a:rPr lang="ru-RU" smtClean="0"/>
              <a:t>11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608270" y="2361005"/>
            <a:ext cx="6752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86006" y="4312030"/>
            <a:ext cx="4332212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ГКУ РС(Я)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«ЦРО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АПК РС(Я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)»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677000, г. Якутск, ул. Курашова,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8(4112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)-42-40-60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://apksakha.ru/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apksakha@sakha.gov.ru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oogle Shape;9482;p36"/>
          <p:cNvGrpSpPr/>
          <p:nvPr/>
        </p:nvGrpSpPr>
        <p:grpSpPr>
          <a:xfrm>
            <a:off x="1174538" y="5670675"/>
            <a:ext cx="238888" cy="215183"/>
            <a:chOff x="6264525" y="842250"/>
            <a:chExt cx="423500" cy="481825"/>
          </a:xfrm>
          <a:solidFill>
            <a:srgbClr val="FFFFFF"/>
          </a:solidFill>
        </p:grpSpPr>
        <p:sp>
          <p:nvSpPr>
            <p:cNvPr id="10" name="Google Shape;9483;p36"/>
            <p:cNvSpPr/>
            <p:nvPr/>
          </p:nvSpPr>
          <p:spPr>
            <a:xfrm>
              <a:off x="6264525" y="1033450"/>
              <a:ext cx="135300" cy="266450"/>
            </a:xfrm>
            <a:custGeom>
              <a:avLst/>
              <a:gdLst/>
              <a:ahLst/>
              <a:cxnLst/>
              <a:rect l="l" t="t" r="r" b="b"/>
              <a:pathLst>
                <a:path w="5412" h="10658" extrusionOk="0">
                  <a:moveTo>
                    <a:pt x="1" y="1"/>
                  </a:moveTo>
                  <a:lnTo>
                    <a:pt x="1" y="9932"/>
                  </a:lnTo>
                  <a:cubicBezTo>
                    <a:pt x="1" y="10182"/>
                    <a:pt x="61" y="10429"/>
                    <a:pt x="169" y="10658"/>
                  </a:cubicBezTo>
                  <a:lnTo>
                    <a:pt x="5412" y="5415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11" name="Google Shape;9484;p36"/>
            <p:cNvSpPr/>
            <p:nvPr/>
          </p:nvSpPr>
          <p:spPr>
            <a:xfrm>
              <a:off x="6552700" y="1033450"/>
              <a:ext cx="135325" cy="266450"/>
            </a:xfrm>
            <a:custGeom>
              <a:avLst/>
              <a:gdLst/>
              <a:ahLst/>
              <a:cxnLst/>
              <a:rect l="l" t="t" r="r" b="b"/>
              <a:pathLst>
                <a:path w="5413" h="10658" extrusionOk="0">
                  <a:moveTo>
                    <a:pt x="5412" y="1"/>
                  </a:moveTo>
                  <a:lnTo>
                    <a:pt x="1" y="5415"/>
                  </a:lnTo>
                  <a:lnTo>
                    <a:pt x="5243" y="10658"/>
                  </a:lnTo>
                  <a:cubicBezTo>
                    <a:pt x="5352" y="10429"/>
                    <a:pt x="5412" y="10182"/>
                    <a:pt x="5412" y="9932"/>
                  </a:cubicBezTo>
                  <a:lnTo>
                    <a:pt x="54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12" name="Google Shape;9485;p36"/>
            <p:cNvSpPr/>
            <p:nvPr/>
          </p:nvSpPr>
          <p:spPr>
            <a:xfrm>
              <a:off x="6462150" y="985275"/>
              <a:ext cx="28025" cy="28250"/>
            </a:xfrm>
            <a:custGeom>
              <a:avLst/>
              <a:gdLst/>
              <a:ahLst/>
              <a:cxnLst/>
              <a:rect l="l" t="t" r="r" b="b"/>
              <a:pathLst>
                <a:path w="1121" h="113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955" y="1130"/>
                    <a:pt x="1060" y="862"/>
                    <a:pt x="1120" y="528"/>
                  </a:cubicBezTo>
                  <a:cubicBezTo>
                    <a:pt x="1102" y="233"/>
                    <a:pt x="862" y="4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13" name="Google Shape;9486;p36"/>
            <p:cNvSpPr/>
            <p:nvPr/>
          </p:nvSpPr>
          <p:spPr>
            <a:xfrm>
              <a:off x="6288775" y="1182900"/>
              <a:ext cx="375075" cy="141175"/>
            </a:xfrm>
            <a:custGeom>
              <a:avLst/>
              <a:gdLst/>
              <a:ahLst/>
              <a:cxnLst/>
              <a:rect l="l" t="t" r="r" b="b"/>
              <a:pathLst>
                <a:path w="15003" h="5647" extrusionOk="0">
                  <a:moveTo>
                    <a:pt x="5475" y="0"/>
                  </a:moveTo>
                  <a:lnTo>
                    <a:pt x="0" y="5478"/>
                  </a:lnTo>
                  <a:cubicBezTo>
                    <a:pt x="226" y="5586"/>
                    <a:pt x="473" y="5646"/>
                    <a:pt x="726" y="5646"/>
                  </a:cubicBezTo>
                  <a:lnTo>
                    <a:pt x="14277" y="5646"/>
                  </a:lnTo>
                  <a:cubicBezTo>
                    <a:pt x="14527" y="5646"/>
                    <a:pt x="14774" y="5586"/>
                    <a:pt x="15002" y="5478"/>
                  </a:cubicBezTo>
                  <a:lnTo>
                    <a:pt x="95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14" name="Google Shape;9487;p36"/>
            <p:cNvSpPr/>
            <p:nvPr/>
          </p:nvSpPr>
          <p:spPr>
            <a:xfrm>
              <a:off x="6278675" y="965325"/>
              <a:ext cx="42350" cy="84725"/>
            </a:xfrm>
            <a:custGeom>
              <a:avLst/>
              <a:gdLst/>
              <a:ahLst/>
              <a:cxnLst/>
              <a:rect l="l" t="t" r="r" b="b"/>
              <a:pathLst>
                <a:path w="1694" h="3389" extrusionOk="0">
                  <a:moveTo>
                    <a:pt x="1693" y="1"/>
                  </a:moveTo>
                  <a:lnTo>
                    <a:pt x="1" y="1693"/>
                  </a:lnTo>
                  <a:lnTo>
                    <a:pt x="1693" y="3388"/>
                  </a:lnTo>
                  <a:lnTo>
                    <a:pt x="16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15" name="Google Shape;9488;p36"/>
            <p:cNvSpPr/>
            <p:nvPr/>
          </p:nvSpPr>
          <p:spPr>
            <a:xfrm>
              <a:off x="6631525" y="965325"/>
              <a:ext cx="42400" cy="84725"/>
            </a:xfrm>
            <a:custGeom>
              <a:avLst/>
              <a:gdLst/>
              <a:ahLst/>
              <a:cxnLst/>
              <a:rect l="l" t="t" r="r" b="b"/>
              <a:pathLst>
                <a:path w="1696" h="3389" extrusionOk="0">
                  <a:moveTo>
                    <a:pt x="1" y="1"/>
                  </a:moveTo>
                  <a:lnTo>
                    <a:pt x="1" y="3388"/>
                  </a:lnTo>
                  <a:lnTo>
                    <a:pt x="1696" y="1693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16" name="Google Shape;9489;p36"/>
            <p:cNvSpPr/>
            <p:nvPr/>
          </p:nvSpPr>
          <p:spPr>
            <a:xfrm>
              <a:off x="6349225" y="842250"/>
              <a:ext cx="254100" cy="312425"/>
            </a:xfrm>
            <a:custGeom>
              <a:avLst/>
              <a:gdLst/>
              <a:ahLst/>
              <a:cxnLst/>
              <a:rect l="l" t="t" r="r" b="b"/>
              <a:pathLst>
                <a:path w="10164" h="12497" extrusionOk="0">
                  <a:moveTo>
                    <a:pt x="5081" y="2333"/>
                  </a:moveTo>
                  <a:cubicBezTo>
                    <a:pt x="5779" y="2333"/>
                    <a:pt x="6477" y="2518"/>
                    <a:pt x="7098" y="2885"/>
                  </a:cubicBezTo>
                  <a:cubicBezTo>
                    <a:pt x="8299" y="3596"/>
                    <a:pt x="9034" y="4891"/>
                    <a:pt x="9034" y="6288"/>
                  </a:cubicBezTo>
                  <a:cubicBezTo>
                    <a:pt x="9034" y="7293"/>
                    <a:pt x="8207" y="7981"/>
                    <a:pt x="7335" y="7981"/>
                  </a:cubicBezTo>
                  <a:cubicBezTo>
                    <a:pt x="6947" y="7981"/>
                    <a:pt x="6550" y="7845"/>
                    <a:pt x="6213" y="7540"/>
                  </a:cubicBezTo>
                  <a:cubicBezTo>
                    <a:pt x="5894" y="7824"/>
                    <a:pt x="5492" y="7968"/>
                    <a:pt x="5089" y="7968"/>
                  </a:cubicBezTo>
                  <a:cubicBezTo>
                    <a:pt x="4739" y="7968"/>
                    <a:pt x="4388" y="7860"/>
                    <a:pt x="4090" y="7640"/>
                  </a:cubicBezTo>
                  <a:cubicBezTo>
                    <a:pt x="3448" y="7170"/>
                    <a:pt x="3222" y="6315"/>
                    <a:pt x="3551" y="5589"/>
                  </a:cubicBezTo>
                  <a:cubicBezTo>
                    <a:pt x="3826" y="4973"/>
                    <a:pt x="4435" y="4593"/>
                    <a:pt x="5087" y="4593"/>
                  </a:cubicBezTo>
                  <a:cubicBezTo>
                    <a:pt x="5205" y="4593"/>
                    <a:pt x="5325" y="4606"/>
                    <a:pt x="5445" y="4632"/>
                  </a:cubicBezTo>
                  <a:cubicBezTo>
                    <a:pt x="6225" y="4800"/>
                    <a:pt x="6779" y="5490"/>
                    <a:pt x="6776" y="6288"/>
                  </a:cubicBezTo>
                  <a:cubicBezTo>
                    <a:pt x="6776" y="6660"/>
                    <a:pt x="7058" y="6846"/>
                    <a:pt x="7340" y="6846"/>
                  </a:cubicBezTo>
                  <a:cubicBezTo>
                    <a:pt x="7623" y="6846"/>
                    <a:pt x="7905" y="6660"/>
                    <a:pt x="7905" y="6288"/>
                  </a:cubicBezTo>
                  <a:cubicBezTo>
                    <a:pt x="7905" y="5288"/>
                    <a:pt x="7378" y="4367"/>
                    <a:pt x="6520" y="3858"/>
                  </a:cubicBezTo>
                  <a:cubicBezTo>
                    <a:pt x="6076" y="3595"/>
                    <a:pt x="5578" y="3463"/>
                    <a:pt x="5080" y="3463"/>
                  </a:cubicBezTo>
                  <a:cubicBezTo>
                    <a:pt x="4614" y="3463"/>
                    <a:pt x="4147" y="3578"/>
                    <a:pt x="3725" y="3810"/>
                  </a:cubicBezTo>
                  <a:cubicBezTo>
                    <a:pt x="2849" y="4288"/>
                    <a:pt x="2295" y="5195"/>
                    <a:pt x="2262" y="6191"/>
                  </a:cubicBezTo>
                  <a:cubicBezTo>
                    <a:pt x="2226" y="7188"/>
                    <a:pt x="2723" y="8128"/>
                    <a:pt x="3563" y="8667"/>
                  </a:cubicBezTo>
                  <a:cubicBezTo>
                    <a:pt x="4023" y="8960"/>
                    <a:pt x="4541" y="9107"/>
                    <a:pt x="5077" y="9107"/>
                  </a:cubicBezTo>
                  <a:cubicBezTo>
                    <a:pt x="5519" y="9107"/>
                    <a:pt x="5973" y="9007"/>
                    <a:pt x="6414" y="8805"/>
                  </a:cubicBezTo>
                  <a:cubicBezTo>
                    <a:pt x="6502" y="8765"/>
                    <a:pt x="6585" y="8746"/>
                    <a:pt x="6664" y="8746"/>
                  </a:cubicBezTo>
                  <a:cubicBezTo>
                    <a:pt x="7191" y="8746"/>
                    <a:pt x="7476" y="9559"/>
                    <a:pt x="6884" y="9832"/>
                  </a:cubicBezTo>
                  <a:cubicBezTo>
                    <a:pt x="6300" y="10100"/>
                    <a:pt x="5685" y="10239"/>
                    <a:pt x="5077" y="10239"/>
                  </a:cubicBezTo>
                  <a:cubicBezTo>
                    <a:pt x="4340" y="10239"/>
                    <a:pt x="3611" y="10036"/>
                    <a:pt x="2954" y="9615"/>
                  </a:cubicBezTo>
                  <a:cubicBezTo>
                    <a:pt x="1777" y="8865"/>
                    <a:pt x="1084" y="7546"/>
                    <a:pt x="1133" y="6152"/>
                  </a:cubicBezTo>
                  <a:cubicBezTo>
                    <a:pt x="1178" y="4755"/>
                    <a:pt x="1958" y="3490"/>
                    <a:pt x="3183" y="2819"/>
                  </a:cubicBezTo>
                  <a:cubicBezTo>
                    <a:pt x="3775" y="2494"/>
                    <a:pt x="4429" y="2333"/>
                    <a:pt x="5081" y="2333"/>
                  </a:cubicBezTo>
                  <a:close/>
                  <a:moveTo>
                    <a:pt x="618" y="0"/>
                  </a:moveTo>
                  <a:cubicBezTo>
                    <a:pt x="277" y="0"/>
                    <a:pt x="0" y="277"/>
                    <a:pt x="0" y="618"/>
                  </a:cubicBezTo>
                  <a:lnTo>
                    <a:pt x="0" y="9441"/>
                  </a:lnTo>
                  <a:lnTo>
                    <a:pt x="3057" y="12497"/>
                  </a:lnTo>
                  <a:lnTo>
                    <a:pt x="7107" y="12497"/>
                  </a:lnTo>
                  <a:lnTo>
                    <a:pt x="10163" y="9441"/>
                  </a:lnTo>
                  <a:lnTo>
                    <a:pt x="10163" y="723"/>
                  </a:lnTo>
                  <a:cubicBezTo>
                    <a:pt x="10163" y="326"/>
                    <a:pt x="9838" y="0"/>
                    <a:pt x="9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</p:grpSp>
      <p:grpSp>
        <p:nvGrpSpPr>
          <p:cNvPr id="17" name="Google Shape;9498;p36"/>
          <p:cNvGrpSpPr/>
          <p:nvPr/>
        </p:nvGrpSpPr>
        <p:grpSpPr>
          <a:xfrm>
            <a:off x="1195588" y="4984369"/>
            <a:ext cx="235761" cy="227033"/>
            <a:chOff x="2071000" y="1435025"/>
            <a:chExt cx="500400" cy="481875"/>
          </a:xfrm>
          <a:solidFill>
            <a:srgbClr val="FFFFFF"/>
          </a:solidFill>
        </p:grpSpPr>
        <p:sp>
          <p:nvSpPr>
            <p:cNvPr id="18" name="Google Shape;9499;p36"/>
            <p:cNvSpPr/>
            <p:nvPr/>
          </p:nvSpPr>
          <p:spPr>
            <a:xfrm>
              <a:off x="2425125" y="1718700"/>
              <a:ext cx="146275" cy="141750"/>
            </a:xfrm>
            <a:custGeom>
              <a:avLst/>
              <a:gdLst/>
              <a:ahLst/>
              <a:cxnLst/>
              <a:rect l="l" t="t" r="r" b="b"/>
              <a:pathLst>
                <a:path w="5851" h="5670" extrusionOk="0">
                  <a:moveTo>
                    <a:pt x="1598" y="0"/>
                  </a:moveTo>
                  <a:cubicBezTo>
                    <a:pt x="1159" y="0"/>
                    <a:pt x="720" y="160"/>
                    <a:pt x="401" y="481"/>
                  </a:cubicBezTo>
                  <a:lnTo>
                    <a:pt x="0" y="879"/>
                  </a:lnTo>
                  <a:lnTo>
                    <a:pt x="4791" y="5669"/>
                  </a:lnTo>
                  <a:lnTo>
                    <a:pt x="5191" y="5272"/>
                  </a:lnTo>
                  <a:cubicBezTo>
                    <a:pt x="5851" y="4610"/>
                    <a:pt x="5851" y="3538"/>
                    <a:pt x="5191" y="2875"/>
                  </a:cubicBezTo>
                  <a:lnTo>
                    <a:pt x="2795" y="481"/>
                  </a:lnTo>
                  <a:cubicBezTo>
                    <a:pt x="2475" y="160"/>
                    <a:pt x="2036" y="0"/>
                    <a:pt x="15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19" name="Google Shape;9500;p36"/>
            <p:cNvSpPr/>
            <p:nvPr/>
          </p:nvSpPr>
          <p:spPr>
            <a:xfrm>
              <a:off x="2071000" y="1477850"/>
              <a:ext cx="453125" cy="439050"/>
            </a:xfrm>
            <a:custGeom>
              <a:avLst/>
              <a:gdLst/>
              <a:ahLst/>
              <a:cxnLst/>
              <a:rect l="l" t="t" r="r" b="b"/>
              <a:pathLst>
                <a:path w="18125" h="17562" extrusionOk="0">
                  <a:moveTo>
                    <a:pt x="2057" y="0"/>
                  </a:moveTo>
                  <a:cubicBezTo>
                    <a:pt x="0" y="2397"/>
                    <a:pt x="81" y="6008"/>
                    <a:pt x="2352" y="8278"/>
                  </a:cubicBezTo>
                  <a:lnTo>
                    <a:pt x="9847" y="15776"/>
                  </a:lnTo>
                  <a:cubicBezTo>
                    <a:pt x="11008" y="16937"/>
                    <a:pt x="12564" y="17561"/>
                    <a:pt x="14149" y="17561"/>
                  </a:cubicBezTo>
                  <a:cubicBezTo>
                    <a:pt x="15535" y="17561"/>
                    <a:pt x="16943" y="17083"/>
                    <a:pt x="18125" y="16068"/>
                  </a:cubicBezTo>
                  <a:lnTo>
                    <a:pt x="13346" y="11289"/>
                  </a:lnTo>
                  <a:cubicBezTo>
                    <a:pt x="13108" y="11473"/>
                    <a:pt x="12823" y="11568"/>
                    <a:pt x="12540" y="11568"/>
                  </a:cubicBezTo>
                  <a:cubicBezTo>
                    <a:pt x="12221" y="11568"/>
                    <a:pt x="11904" y="11448"/>
                    <a:pt x="11660" y="11202"/>
                  </a:cubicBezTo>
                  <a:lnTo>
                    <a:pt x="6926" y="6465"/>
                  </a:lnTo>
                  <a:cubicBezTo>
                    <a:pt x="6462" y="6002"/>
                    <a:pt x="6447" y="5282"/>
                    <a:pt x="6839" y="4779"/>
                  </a:cubicBezTo>
                  <a:lnTo>
                    <a:pt x="20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20" name="Google Shape;9501;p36"/>
            <p:cNvSpPr/>
            <p:nvPr/>
          </p:nvSpPr>
          <p:spPr>
            <a:xfrm>
              <a:off x="2141600" y="1435025"/>
              <a:ext cx="146300" cy="141850"/>
            </a:xfrm>
            <a:custGeom>
              <a:avLst/>
              <a:gdLst/>
              <a:ahLst/>
              <a:cxnLst/>
              <a:rect l="l" t="t" r="r" b="b"/>
              <a:pathLst>
                <a:path w="5852" h="5674" extrusionOk="0">
                  <a:moveTo>
                    <a:pt x="1597" y="1"/>
                  </a:moveTo>
                  <a:cubicBezTo>
                    <a:pt x="1158" y="1"/>
                    <a:pt x="719" y="161"/>
                    <a:pt x="398" y="482"/>
                  </a:cubicBezTo>
                  <a:lnTo>
                    <a:pt x="1" y="882"/>
                  </a:lnTo>
                  <a:lnTo>
                    <a:pt x="4792" y="5673"/>
                  </a:lnTo>
                  <a:lnTo>
                    <a:pt x="5189" y="5273"/>
                  </a:lnTo>
                  <a:cubicBezTo>
                    <a:pt x="5852" y="4610"/>
                    <a:pt x="5852" y="3538"/>
                    <a:pt x="5189" y="2879"/>
                  </a:cubicBezTo>
                  <a:lnTo>
                    <a:pt x="2795" y="482"/>
                  </a:lnTo>
                  <a:cubicBezTo>
                    <a:pt x="2474" y="161"/>
                    <a:pt x="2036" y="1"/>
                    <a:pt x="15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</p:grpSp>
      <p:grpSp>
        <p:nvGrpSpPr>
          <p:cNvPr id="21" name="Google Shape;9619;p36"/>
          <p:cNvGrpSpPr/>
          <p:nvPr/>
        </p:nvGrpSpPr>
        <p:grpSpPr>
          <a:xfrm>
            <a:off x="1177368" y="5341099"/>
            <a:ext cx="225473" cy="211376"/>
            <a:chOff x="4456875" y="2635825"/>
            <a:chExt cx="481825" cy="451700"/>
          </a:xfrm>
          <a:solidFill>
            <a:srgbClr val="FFFFFF"/>
          </a:solidFill>
        </p:grpSpPr>
        <p:sp>
          <p:nvSpPr>
            <p:cNvPr id="22" name="Google Shape;9620;p36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23" name="Google Shape;9621;p36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24" name="Google Shape;9622;p36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25" name="Google Shape;9623;p36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26" name="Google Shape;9624;p36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27" name="Google Shape;9625;p36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055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2725"/>
            <a:ext cx="12192000" cy="1325563"/>
          </a:xfrm>
          <a:solidFill>
            <a:srgbClr val="677BAB"/>
          </a:solidFill>
        </p:spPr>
        <p:txBody>
          <a:bodyPr>
            <a:normAutofit/>
          </a:bodyPr>
          <a:lstStyle/>
          <a:p>
            <a:pPr marL="360000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Стратегия цифровой трансформации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s://yakutsk-400.ru/wp-content/uploads/2022/07/%D0%A0%D0%B5%D1%81%D1%83%D1%80%D1%81-1@3x-1024x5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071" y="338931"/>
            <a:ext cx="2117352" cy="107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8260"/>
          <a:stretch/>
        </p:blipFill>
        <p:spPr>
          <a:xfrm>
            <a:off x="438150" y="1904999"/>
            <a:ext cx="3192290" cy="4553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845435" y="1746594"/>
            <a:ext cx="71529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«Создание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цифрового профиля сельскохозяйственных животных, в том числе племенных»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 2.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«Ведение цифрового профиля пашен»</a:t>
            </a:r>
          </a:p>
          <a:p>
            <a:pPr algn="just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«Создание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единой цифровой платформы предоставления господдержки»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«Внедрение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автоматизированной системы учета и планирования, обеспечения процессов управления сельскохозяйственными предприятиями с использованием «облачной» технологии ведения бухгалтерского учета»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«Внедрение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цифровых молокоприемных пунктов»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 6.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Моя цифровая ферма». Образование»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oogle Shape;12195;p41"/>
          <p:cNvGrpSpPr>
            <a:grpSpLocks noChangeAspect="1"/>
          </p:cNvGrpSpPr>
          <p:nvPr/>
        </p:nvGrpSpPr>
        <p:grpSpPr>
          <a:xfrm>
            <a:off x="4100953" y="1759671"/>
            <a:ext cx="540000" cy="540000"/>
            <a:chOff x="-17878025" y="4082625"/>
            <a:chExt cx="267825" cy="305625"/>
          </a:xfrm>
          <a:solidFill>
            <a:srgbClr val="677BAB"/>
          </a:solidFill>
        </p:grpSpPr>
        <p:sp>
          <p:nvSpPr>
            <p:cNvPr id="9" name="Google Shape;12196;p41"/>
            <p:cNvSpPr/>
            <p:nvPr/>
          </p:nvSpPr>
          <p:spPr>
            <a:xfrm>
              <a:off x="-17660650" y="4191325"/>
              <a:ext cx="50450" cy="52000"/>
            </a:xfrm>
            <a:custGeom>
              <a:avLst/>
              <a:gdLst/>
              <a:ahLst/>
              <a:cxnLst/>
              <a:rect l="l" t="t" r="r" b="b"/>
              <a:pathLst>
                <a:path w="2018" h="2080" extrusionOk="0">
                  <a:moveTo>
                    <a:pt x="946" y="0"/>
                  </a:moveTo>
                  <a:cubicBezTo>
                    <a:pt x="599" y="0"/>
                    <a:pt x="284" y="126"/>
                    <a:pt x="1" y="284"/>
                  </a:cubicBezTo>
                  <a:cubicBezTo>
                    <a:pt x="316" y="788"/>
                    <a:pt x="505" y="1418"/>
                    <a:pt x="536" y="2080"/>
                  </a:cubicBezTo>
                  <a:cubicBezTo>
                    <a:pt x="1387" y="1922"/>
                    <a:pt x="2017" y="1229"/>
                    <a:pt x="2017" y="347"/>
                  </a:cubicBezTo>
                  <a:cubicBezTo>
                    <a:pt x="2017" y="158"/>
                    <a:pt x="1860" y="0"/>
                    <a:pt x="16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01000" tIns="201000" rIns="201000" bIns="2010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197;p41"/>
            <p:cNvSpPr/>
            <p:nvPr/>
          </p:nvSpPr>
          <p:spPr>
            <a:xfrm>
              <a:off x="-17716575" y="4084200"/>
              <a:ext cx="88250" cy="103200"/>
            </a:xfrm>
            <a:custGeom>
              <a:avLst/>
              <a:gdLst/>
              <a:ahLst/>
              <a:cxnLst/>
              <a:rect l="l" t="t" r="r" b="b"/>
              <a:pathLst>
                <a:path w="3530" h="4128" extrusionOk="0">
                  <a:moveTo>
                    <a:pt x="3183" y="1"/>
                  </a:moveTo>
                  <a:cubicBezTo>
                    <a:pt x="2994" y="1"/>
                    <a:pt x="2836" y="158"/>
                    <a:pt x="2836" y="347"/>
                  </a:cubicBezTo>
                  <a:lnTo>
                    <a:pt x="2836" y="1040"/>
                  </a:lnTo>
                  <a:cubicBezTo>
                    <a:pt x="2836" y="1261"/>
                    <a:pt x="2679" y="1418"/>
                    <a:pt x="2458" y="1418"/>
                  </a:cubicBezTo>
                  <a:lnTo>
                    <a:pt x="2112" y="1418"/>
                  </a:lnTo>
                  <a:lnTo>
                    <a:pt x="2112" y="1040"/>
                  </a:lnTo>
                  <a:cubicBezTo>
                    <a:pt x="2112" y="851"/>
                    <a:pt x="1954" y="694"/>
                    <a:pt x="1765" y="694"/>
                  </a:cubicBezTo>
                  <a:cubicBezTo>
                    <a:pt x="1576" y="694"/>
                    <a:pt x="1419" y="851"/>
                    <a:pt x="1419" y="1040"/>
                  </a:cubicBezTo>
                  <a:lnTo>
                    <a:pt x="1419" y="2112"/>
                  </a:lnTo>
                  <a:lnTo>
                    <a:pt x="1041" y="2112"/>
                  </a:lnTo>
                  <a:cubicBezTo>
                    <a:pt x="852" y="2112"/>
                    <a:pt x="694" y="1954"/>
                    <a:pt x="694" y="1765"/>
                  </a:cubicBezTo>
                  <a:lnTo>
                    <a:pt x="694" y="1040"/>
                  </a:lnTo>
                  <a:cubicBezTo>
                    <a:pt x="694" y="851"/>
                    <a:pt x="537" y="694"/>
                    <a:pt x="347" y="694"/>
                  </a:cubicBezTo>
                  <a:cubicBezTo>
                    <a:pt x="158" y="694"/>
                    <a:pt x="1" y="851"/>
                    <a:pt x="1" y="1040"/>
                  </a:cubicBezTo>
                  <a:lnTo>
                    <a:pt x="1" y="1765"/>
                  </a:lnTo>
                  <a:cubicBezTo>
                    <a:pt x="1" y="2364"/>
                    <a:pt x="474" y="2836"/>
                    <a:pt x="1041" y="2836"/>
                  </a:cubicBezTo>
                  <a:lnTo>
                    <a:pt x="1419" y="2836"/>
                  </a:lnTo>
                  <a:lnTo>
                    <a:pt x="1419" y="3466"/>
                  </a:lnTo>
                  <a:cubicBezTo>
                    <a:pt x="1419" y="3498"/>
                    <a:pt x="1356" y="3529"/>
                    <a:pt x="1356" y="3624"/>
                  </a:cubicBezTo>
                  <a:cubicBezTo>
                    <a:pt x="1576" y="3781"/>
                    <a:pt x="1734" y="3939"/>
                    <a:pt x="1923" y="4128"/>
                  </a:cubicBezTo>
                  <a:cubicBezTo>
                    <a:pt x="2049" y="3939"/>
                    <a:pt x="2143" y="3718"/>
                    <a:pt x="2143" y="3498"/>
                  </a:cubicBezTo>
                  <a:lnTo>
                    <a:pt x="2143" y="2112"/>
                  </a:lnTo>
                  <a:lnTo>
                    <a:pt x="2521" y="2112"/>
                  </a:lnTo>
                  <a:cubicBezTo>
                    <a:pt x="3057" y="2112"/>
                    <a:pt x="3529" y="1639"/>
                    <a:pt x="3529" y="1040"/>
                  </a:cubicBezTo>
                  <a:lnTo>
                    <a:pt x="3529" y="347"/>
                  </a:lnTo>
                  <a:cubicBezTo>
                    <a:pt x="3529" y="158"/>
                    <a:pt x="3372" y="1"/>
                    <a:pt x="3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01000" tIns="201000" rIns="201000" bIns="2010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198;p41"/>
            <p:cNvSpPr/>
            <p:nvPr/>
          </p:nvSpPr>
          <p:spPr>
            <a:xfrm>
              <a:off x="-17860700" y="4082625"/>
              <a:ext cx="90600" cy="104000"/>
            </a:xfrm>
            <a:custGeom>
              <a:avLst/>
              <a:gdLst/>
              <a:ahLst/>
              <a:cxnLst/>
              <a:rect l="l" t="t" r="r" b="b"/>
              <a:pathLst>
                <a:path w="3624" h="4160" extrusionOk="0">
                  <a:moveTo>
                    <a:pt x="442" y="1"/>
                  </a:moveTo>
                  <a:cubicBezTo>
                    <a:pt x="253" y="1"/>
                    <a:pt x="95" y="158"/>
                    <a:pt x="95" y="379"/>
                  </a:cubicBezTo>
                  <a:lnTo>
                    <a:pt x="95" y="1072"/>
                  </a:lnTo>
                  <a:cubicBezTo>
                    <a:pt x="1" y="1702"/>
                    <a:pt x="505" y="2175"/>
                    <a:pt x="1103" y="2175"/>
                  </a:cubicBezTo>
                  <a:lnTo>
                    <a:pt x="1450" y="2175"/>
                  </a:lnTo>
                  <a:lnTo>
                    <a:pt x="1450" y="3529"/>
                  </a:lnTo>
                  <a:cubicBezTo>
                    <a:pt x="1450" y="3750"/>
                    <a:pt x="1544" y="4002"/>
                    <a:pt x="1702" y="4159"/>
                  </a:cubicBezTo>
                  <a:cubicBezTo>
                    <a:pt x="1859" y="3939"/>
                    <a:pt x="2048" y="3781"/>
                    <a:pt x="2237" y="3624"/>
                  </a:cubicBezTo>
                  <a:cubicBezTo>
                    <a:pt x="2206" y="3592"/>
                    <a:pt x="2206" y="3561"/>
                    <a:pt x="2206" y="3466"/>
                  </a:cubicBezTo>
                  <a:lnTo>
                    <a:pt x="2206" y="2836"/>
                  </a:lnTo>
                  <a:lnTo>
                    <a:pt x="2584" y="2836"/>
                  </a:lnTo>
                  <a:cubicBezTo>
                    <a:pt x="3151" y="2836"/>
                    <a:pt x="3624" y="2364"/>
                    <a:pt x="3624" y="1797"/>
                  </a:cubicBezTo>
                  <a:lnTo>
                    <a:pt x="3624" y="1072"/>
                  </a:lnTo>
                  <a:cubicBezTo>
                    <a:pt x="3624" y="883"/>
                    <a:pt x="3466" y="725"/>
                    <a:pt x="3277" y="725"/>
                  </a:cubicBezTo>
                  <a:cubicBezTo>
                    <a:pt x="3088" y="725"/>
                    <a:pt x="2930" y="883"/>
                    <a:pt x="2930" y="1072"/>
                  </a:cubicBezTo>
                  <a:lnTo>
                    <a:pt x="2930" y="1797"/>
                  </a:lnTo>
                  <a:cubicBezTo>
                    <a:pt x="2930" y="1986"/>
                    <a:pt x="2773" y="2143"/>
                    <a:pt x="2552" y="2143"/>
                  </a:cubicBezTo>
                  <a:lnTo>
                    <a:pt x="2206" y="2143"/>
                  </a:lnTo>
                  <a:lnTo>
                    <a:pt x="2206" y="1072"/>
                  </a:lnTo>
                  <a:cubicBezTo>
                    <a:pt x="2206" y="883"/>
                    <a:pt x="2048" y="725"/>
                    <a:pt x="1859" y="725"/>
                  </a:cubicBezTo>
                  <a:cubicBezTo>
                    <a:pt x="1670" y="725"/>
                    <a:pt x="1513" y="883"/>
                    <a:pt x="1513" y="1072"/>
                  </a:cubicBezTo>
                  <a:lnTo>
                    <a:pt x="1513" y="1418"/>
                  </a:lnTo>
                  <a:lnTo>
                    <a:pt x="1135" y="1418"/>
                  </a:lnTo>
                  <a:cubicBezTo>
                    <a:pt x="946" y="1418"/>
                    <a:pt x="788" y="1261"/>
                    <a:pt x="788" y="1072"/>
                  </a:cubicBezTo>
                  <a:lnTo>
                    <a:pt x="788" y="379"/>
                  </a:lnTo>
                  <a:cubicBezTo>
                    <a:pt x="788" y="158"/>
                    <a:pt x="631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01000" tIns="201000" rIns="201000" bIns="2010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199;p41"/>
            <p:cNvSpPr/>
            <p:nvPr/>
          </p:nvSpPr>
          <p:spPr>
            <a:xfrm>
              <a:off x="-17752000" y="4281300"/>
              <a:ext cx="16550" cy="16375"/>
            </a:xfrm>
            <a:custGeom>
              <a:avLst/>
              <a:gdLst/>
              <a:ahLst/>
              <a:cxnLst/>
              <a:rect l="l" t="t" r="r" b="b"/>
              <a:pathLst>
                <a:path w="662" h="655" extrusionOk="0">
                  <a:moveTo>
                    <a:pt x="319" y="1"/>
                  </a:moveTo>
                  <a:cubicBezTo>
                    <a:pt x="173" y="1"/>
                    <a:pt x="32" y="72"/>
                    <a:pt x="0" y="213"/>
                  </a:cubicBezTo>
                  <a:lnTo>
                    <a:pt x="347" y="655"/>
                  </a:lnTo>
                  <a:lnTo>
                    <a:pt x="662" y="213"/>
                  </a:lnTo>
                  <a:cubicBezTo>
                    <a:pt x="615" y="72"/>
                    <a:pt x="465" y="1"/>
                    <a:pt x="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01000" tIns="201000" rIns="201000" bIns="2010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200;p41"/>
            <p:cNvSpPr/>
            <p:nvPr/>
          </p:nvSpPr>
          <p:spPr>
            <a:xfrm>
              <a:off x="-17825250" y="4173200"/>
              <a:ext cx="161475" cy="161500"/>
            </a:xfrm>
            <a:custGeom>
              <a:avLst/>
              <a:gdLst/>
              <a:ahLst/>
              <a:cxnLst/>
              <a:rect l="l" t="t" r="r" b="b"/>
              <a:pathLst>
                <a:path w="6459" h="6460" extrusionOk="0">
                  <a:moveTo>
                    <a:pt x="1828" y="2175"/>
                  </a:moveTo>
                  <a:cubicBezTo>
                    <a:pt x="2017" y="2175"/>
                    <a:pt x="2174" y="2332"/>
                    <a:pt x="2174" y="2521"/>
                  </a:cubicBezTo>
                  <a:cubicBezTo>
                    <a:pt x="2174" y="2742"/>
                    <a:pt x="2017" y="2899"/>
                    <a:pt x="1828" y="2899"/>
                  </a:cubicBezTo>
                  <a:cubicBezTo>
                    <a:pt x="1607" y="2899"/>
                    <a:pt x="1449" y="2742"/>
                    <a:pt x="1449" y="2521"/>
                  </a:cubicBezTo>
                  <a:cubicBezTo>
                    <a:pt x="1449" y="2332"/>
                    <a:pt x="1607" y="2175"/>
                    <a:pt x="1828" y="2175"/>
                  </a:cubicBezTo>
                  <a:close/>
                  <a:moveTo>
                    <a:pt x="4663" y="2175"/>
                  </a:moveTo>
                  <a:cubicBezTo>
                    <a:pt x="4852" y="2175"/>
                    <a:pt x="5010" y="2332"/>
                    <a:pt x="5010" y="2521"/>
                  </a:cubicBezTo>
                  <a:cubicBezTo>
                    <a:pt x="5041" y="2742"/>
                    <a:pt x="4852" y="2899"/>
                    <a:pt x="4663" y="2899"/>
                  </a:cubicBezTo>
                  <a:cubicBezTo>
                    <a:pt x="4442" y="2899"/>
                    <a:pt x="4285" y="2742"/>
                    <a:pt x="4285" y="2521"/>
                  </a:cubicBezTo>
                  <a:cubicBezTo>
                    <a:pt x="4285" y="2332"/>
                    <a:pt x="4442" y="2175"/>
                    <a:pt x="4663" y="2175"/>
                  </a:cubicBezTo>
                  <a:close/>
                  <a:moveTo>
                    <a:pt x="3245" y="1"/>
                  </a:moveTo>
                  <a:cubicBezTo>
                    <a:pt x="1260" y="1"/>
                    <a:pt x="0" y="1229"/>
                    <a:pt x="0" y="3246"/>
                  </a:cubicBezTo>
                  <a:cubicBezTo>
                    <a:pt x="0" y="4348"/>
                    <a:pt x="410" y="5546"/>
                    <a:pt x="1040" y="6459"/>
                  </a:cubicBezTo>
                  <a:lnTo>
                    <a:pt x="1229" y="5325"/>
                  </a:lnTo>
                  <a:cubicBezTo>
                    <a:pt x="1386" y="4348"/>
                    <a:pt x="2237" y="3624"/>
                    <a:pt x="3245" y="3624"/>
                  </a:cubicBezTo>
                  <a:cubicBezTo>
                    <a:pt x="4222" y="3624"/>
                    <a:pt x="5073" y="4348"/>
                    <a:pt x="5230" y="5325"/>
                  </a:cubicBezTo>
                  <a:lnTo>
                    <a:pt x="5451" y="6459"/>
                  </a:lnTo>
                  <a:cubicBezTo>
                    <a:pt x="6081" y="5546"/>
                    <a:pt x="6459" y="4348"/>
                    <a:pt x="6459" y="3246"/>
                  </a:cubicBezTo>
                  <a:cubicBezTo>
                    <a:pt x="6459" y="1229"/>
                    <a:pt x="5230" y="1"/>
                    <a:pt x="3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01000" tIns="201000" rIns="201000" bIns="2010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201;p41"/>
            <p:cNvSpPr/>
            <p:nvPr/>
          </p:nvSpPr>
          <p:spPr>
            <a:xfrm>
              <a:off x="-17787450" y="4293725"/>
              <a:ext cx="84300" cy="94525"/>
            </a:xfrm>
            <a:custGeom>
              <a:avLst/>
              <a:gdLst/>
              <a:ahLst/>
              <a:cxnLst/>
              <a:rect l="l" t="t" r="r" b="b"/>
              <a:pathLst>
                <a:path w="3372" h="3781" extrusionOk="0">
                  <a:moveTo>
                    <a:pt x="662" y="0"/>
                  </a:moveTo>
                  <a:cubicBezTo>
                    <a:pt x="536" y="158"/>
                    <a:pt x="442" y="378"/>
                    <a:pt x="379" y="599"/>
                  </a:cubicBezTo>
                  <a:lnTo>
                    <a:pt x="32" y="2741"/>
                  </a:lnTo>
                  <a:cubicBezTo>
                    <a:pt x="0" y="2961"/>
                    <a:pt x="63" y="3182"/>
                    <a:pt x="221" y="3308"/>
                  </a:cubicBezTo>
                  <a:cubicBezTo>
                    <a:pt x="631" y="3623"/>
                    <a:pt x="1072" y="3781"/>
                    <a:pt x="1544" y="3781"/>
                  </a:cubicBezTo>
                  <a:lnTo>
                    <a:pt x="1859" y="3781"/>
                  </a:lnTo>
                  <a:cubicBezTo>
                    <a:pt x="2332" y="3781"/>
                    <a:pt x="2804" y="3623"/>
                    <a:pt x="3182" y="3308"/>
                  </a:cubicBezTo>
                  <a:cubicBezTo>
                    <a:pt x="3340" y="3182"/>
                    <a:pt x="3372" y="2993"/>
                    <a:pt x="3372" y="2772"/>
                  </a:cubicBezTo>
                  <a:lnTo>
                    <a:pt x="3025" y="630"/>
                  </a:lnTo>
                  <a:cubicBezTo>
                    <a:pt x="3025" y="347"/>
                    <a:pt x="2899" y="158"/>
                    <a:pt x="2773" y="0"/>
                  </a:cubicBezTo>
                  <a:cubicBezTo>
                    <a:pt x="2773" y="32"/>
                    <a:pt x="2741" y="32"/>
                    <a:pt x="2741" y="63"/>
                  </a:cubicBezTo>
                  <a:lnTo>
                    <a:pt x="2111" y="851"/>
                  </a:lnTo>
                  <a:lnTo>
                    <a:pt x="2111" y="1134"/>
                  </a:lnTo>
                  <a:lnTo>
                    <a:pt x="2710" y="1733"/>
                  </a:lnTo>
                  <a:cubicBezTo>
                    <a:pt x="2867" y="1890"/>
                    <a:pt x="2867" y="2079"/>
                    <a:pt x="2710" y="2237"/>
                  </a:cubicBezTo>
                  <a:cubicBezTo>
                    <a:pt x="2631" y="2316"/>
                    <a:pt x="2545" y="2355"/>
                    <a:pt x="2458" y="2355"/>
                  </a:cubicBezTo>
                  <a:cubicBezTo>
                    <a:pt x="2371" y="2355"/>
                    <a:pt x="2285" y="2316"/>
                    <a:pt x="2206" y="2237"/>
                  </a:cubicBezTo>
                  <a:lnTo>
                    <a:pt x="1733" y="1764"/>
                  </a:lnTo>
                  <a:lnTo>
                    <a:pt x="1261" y="2237"/>
                  </a:lnTo>
                  <a:cubicBezTo>
                    <a:pt x="1182" y="2316"/>
                    <a:pt x="1087" y="2355"/>
                    <a:pt x="997" y="2355"/>
                  </a:cubicBezTo>
                  <a:cubicBezTo>
                    <a:pt x="906" y="2355"/>
                    <a:pt x="820" y="2316"/>
                    <a:pt x="757" y="2237"/>
                  </a:cubicBezTo>
                  <a:cubicBezTo>
                    <a:pt x="568" y="2079"/>
                    <a:pt x="568" y="1890"/>
                    <a:pt x="757" y="1733"/>
                  </a:cubicBezTo>
                  <a:lnTo>
                    <a:pt x="1324" y="1134"/>
                  </a:lnTo>
                  <a:lnTo>
                    <a:pt x="1324" y="851"/>
                  </a:lnTo>
                  <a:lnTo>
                    <a:pt x="694" y="63"/>
                  </a:lnTo>
                  <a:cubicBezTo>
                    <a:pt x="694" y="32"/>
                    <a:pt x="662" y="32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01000" tIns="201000" rIns="201000" bIns="2010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202;p41"/>
            <p:cNvSpPr/>
            <p:nvPr/>
          </p:nvSpPr>
          <p:spPr>
            <a:xfrm>
              <a:off x="-17878025" y="4191325"/>
              <a:ext cx="49650" cy="52000"/>
            </a:xfrm>
            <a:custGeom>
              <a:avLst/>
              <a:gdLst/>
              <a:ahLst/>
              <a:cxnLst/>
              <a:rect l="l" t="t" r="r" b="b"/>
              <a:pathLst>
                <a:path w="1986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1229"/>
                    <a:pt x="631" y="1954"/>
                    <a:pt x="1450" y="2080"/>
                  </a:cubicBezTo>
                  <a:cubicBezTo>
                    <a:pt x="1481" y="1355"/>
                    <a:pt x="1670" y="788"/>
                    <a:pt x="1985" y="252"/>
                  </a:cubicBezTo>
                  <a:cubicBezTo>
                    <a:pt x="1733" y="95"/>
                    <a:pt x="1418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01000" tIns="201000" rIns="201000" bIns="2010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1899;p41"/>
          <p:cNvSpPr>
            <a:spLocks noChangeAspect="1"/>
          </p:cNvSpPr>
          <p:nvPr/>
        </p:nvSpPr>
        <p:spPr>
          <a:xfrm>
            <a:off x="4100953" y="2526496"/>
            <a:ext cx="540000" cy="540000"/>
          </a:xfrm>
          <a:custGeom>
            <a:avLst/>
            <a:gdLst/>
            <a:ahLst/>
            <a:cxnLst/>
            <a:rect l="l" t="t" r="r" b="b"/>
            <a:pathLst>
              <a:path w="9295" h="12099" extrusionOk="0">
                <a:moveTo>
                  <a:pt x="4601" y="1"/>
                </a:moveTo>
                <a:cubicBezTo>
                  <a:pt x="3624" y="1"/>
                  <a:pt x="2836" y="788"/>
                  <a:pt x="2836" y="1796"/>
                </a:cubicBezTo>
                <a:cubicBezTo>
                  <a:pt x="2836" y="2647"/>
                  <a:pt x="3467" y="3372"/>
                  <a:pt x="4254" y="3529"/>
                </a:cubicBezTo>
                <a:lnTo>
                  <a:pt x="4254" y="4789"/>
                </a:lnTo>
                <a:cubicBezTo>
                  <a:pt x="3656" y="4033"/>
                  <a:pt x="2742" y="3561"/>
                  <a:pt x="1765" y="3561"/>
                </a:cubicBezTo>
                <a:lnTo>
                  <a:pt x="348" y="3561"/>
                </a:lnTo>
                <a:cubicBezTo>
                  <a:pt x="158" y="3561"/>
                  <a:pt x="1" y="3718"/>
                  <a:pt x="1" y="3907"/>
                </a:cubicBezTo>
                <a:cubicBezTo>
                  <a:pt x="1" y="5671"/>
                  <a:pt x="1450" y="7152"/>
                  <a:pt x="3214" y="7152"/>
                </a:cubicBezTo>
                <a:lnTo>
                  <a:pt x="4286" y="7152"/>
                </a:lnTo>
                <a:lnTo>
                  <a:pt x="4286" y="9988"/>
                </a:lnTo>
                <a:cubicBezTo>
                  <a:pt x="3845" y="9547"/>
                  <a:pt x="3340" y="9231"/>
                  <a:pt x="2805" y="9042"/>
                </a:cubicBezTo>
                <a:cubicBezTo>
                  <a:pt x="2836" y="8885"/>
                  <a:pt x="2868" y="8727"/>
                  <a:pt x="2868" y="8570"/>
                </a:cubicBezTo>
                <a:cubicBezTo>
                  <a:pt x="2868" y="7782"/>
                  <a:pt x="2238" y="7152"/>
                  <a:pt x="1450" y="7152"/>
                </a:cubicBezTo>
                <a:cubicBezTo>
                  <a:pt x="663" y="7152"/>
                  <a:pt x="32" y="7782"/>
                  <a:pt x="32" y="8570"/>
                </a:cubicBezTo>
                <a:cubicBezTo>
                  <a:pt x="32" y="9358"/>
                  <a:pt x="663" y="9988"/>
                  <a:pt x="1450" y="9988"/>
                </a:cubicBezTo>
                <a:cubicBezTo>
                  <a:pt x="1797" y="9988"/>
                  <a:pt x="2112" y="9862"/>
                  <a:pt x="2364" y="9610"/>
                </a:cubicBezTo>
                <a:cubicBezTo>
                  <a:pt x="3183" y="9830"/>
                  <a:pt x="3908" y="10366"/>
                  <a:pt x="4286" y="11122"/>
                </a:cubicBezTo>
                <a:lnTo>
                  <a:pt x="4286" y="11752"/>
                </a:lnTo>
                <a:cubicBezTo>
                  <a:pt x="4286" y="11941"/>
                  <a:pt x="4443" y="12098"/>
                  <a:pt x="4632" y="12098"/>
                </a:cubicBezTo>
                <a:cubicBezTo>
                  <a:pt x="4853" y="12098"/>
                  <a:pt x="5010" y="11941"/>
                  <a:pt x="5010" y="11752"/>
                </a:cubicBezTo>
                <a:lnTo>
                  <a:pt x="5010" y="11342"/>
                </a:lnTo>
                <a:lnTo>
                  <a:pt x="6050" y="11342"/>
                </a:lnTo>
                <a:cubicBezTo>
                  <a:pt x="7846" y="11342"/>
                  <a:pt x="9295" y="9893"/>
                  <a:pt x="9295" y="8129"/>
                </a:cubicBezTo>
                <a:cubicBezTo>
                  <a:pt x="9200" y="7971"/>
                  <a:pt x="9043" y="7814"/>
                  <a:pt x="8854" y="7814"/>
                </a:cubicBezTo>
                <a:lnTo>
                  <a:pt x="7436" y="7814"/>
                </a:lnTo>
                <a:cubicBezTo>
                  <a:pt x="6428" y="7814"/>
                  <a:pt x="5546" y="8286"/>
                  <a:pt x="4947" y="9042"/>
                </a:cubicBezTo>
                <a:lnTo>
                  <a:pt x="4947" y="6837"/>
                </a:lnTo>
                <a:cubicBezTo>
                  <a:pt x="5357" y="6081"/>
                  <a:pt x="6050" y="5545"/>
                  <a:pt x="6901" y="5325"/>
                </a:cubicBezTo>
                <a:cubicBezTo>
                  <a:pt x="7121" y="5545"/>
                  <a:pt x="7436" y="5671"/>
                  <a:pt x="7814" y="5671"/>
                </a:cubicBezTo>
                <a:cubicBezTo>
                  <a:pt x="8602" y="5671"/>
                  <a:pt x="9200" y="5041"/>
                  <a:pt x="9200" y="4254"/>
                </a:cubicBezTo>
                <a:cubicBezTo>
                  <a:pt x="9200" y="3466"/>
                  <a:pt x="8602" y="2836"/>
                  <a:pt x="7814" y="2836"/>
                </a:cubicBezTo>
                <a:cubicBezTo>
                  <a:pt x="7027" y="2836"/>
                  <a:pt x="6396" y="3466"/>
                  <a:pt x="6396" y="4254"/>
                </a:cubicBezTo>
                <a:cubicBezTo>
                  <a:pt x="6396" y="4411"/>
                  <a:pt x="6428" y="4569"/>
                  <a:pt x="6459" y="4726"/>
                </a:cubicBezTo>
                <a:cubicBezTo>
                  <a:pt x="5861" y="4947"/>
                  <a:pt x="5357" y="5262"/>
                  <a:pt x="4947" y="5671"/>
                </a:cubicBezTo>
                <a:lnTo>
                  <a:pt x="4947" y="3529"/>
                </a:lnTo>
                <a:cubicBezTo>
                  <a:pt x="5798" y="3372"/>
                  <a:pt x="6365" y="2615"/>
                  <a:pt x="6365" y="1796"/>
                </a:cubicBezTo>
                <a:cubicBezTo>
                  <a:pt x="6365" y="788"/>
                  <a:pt x="5577" y="1"/>
                  <a:pt x="4601" y="1"/>
                </a:cubicBezTo>
                <a:close/>
              </a:path>
            </a:pathLst>
          </a:custGeom>
          <a:solidFill>
            <a:srgbClr val="677BAB"/>
          </a:solidFill>
          <a:ln>
            <a:noFill/>
          </a:ln>
        </p:spPr>
        <p:txBody>
          <a:bodyPr spcFirstLastPara="1" wrap="square" lIns="201000" tIns="201000" rIns="201000" bIns="201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0348;p38"/>
          <p:cNvSpPr>
            <a:spLocks noChangeAspect="1"/>
          </p:cNvSpPr>
          <p:nvPr/>
        </p:nvSpPr>
        <p:spPr>
          <a:xfrm>
            <a:off x="4100953" y="3252617"/>
            <a:ext cx="540000" cy="540000"/>
          </a:xfrm>
          <a:custGeom>
            <a:avLst/>
            <a:gdLst/>
            <a:ahLst/>
            <a:cxnLst/>
            <a:rect l="l" t="t" r="r" b="b"/>
            <a:pathLst>
              <a:path w="12792" h="12713" extrusionOk="0">
                <a:moveTo>
                  <a:pt x="8633" y="1229"/>
                </a:moveTo>
                <a:cubicBezTo>
                  <a:pt x="8854" y="1229"/>
                  <a:pt x="9011" y="1418"/>
                  <a:pt x="9011" y="1607"/>
                </a:cubicBezTo>
                <a:lnTo>
                  <a:pt x="9011" y="1890"/>
                </a:lnTo>
                <a:cubicBezTo>
                  <a:pt x="9484" y="2048"/>
                  <a:pt x="9831" y="2520"/>
                  <a:pt x="9831" y="3088"/>
                </a:cubicBezTo>
                <a:cubicBezTo>
                  <a:pt x="9831" y="3308"/>
                  <a:pt x="9641" y="3497"/>
                  <a:pt x="9452" y="3497"/>
                </a:cubicBezTo>
                <a:cubicBezTo>
                  <a:pt x="9200" y="3497"/>
                  <a:pt x="9011" y="3308"/>
                  <a:pt x="9011" y="3088"/>
                </a:cubicBezTo>
                <a:cubicBezTo>
                  <a:pt x="9011" y="2835"/>
                  <a:pt x="8822" y="2678"/>
                  <a:pt x="8633" y="2678"/>
                </a:cubicBezTo>
                <a:cubicBezTo>
                  <a:pt x="8413" y="2678"/>
                  <a:pt x="8192" y="2867"/>
                  <a:pt x="8192" y="3088"/>
                </a:cubicBezTo>
                <a:cubicBezTo>
                  <a:pt x="8224" y="3308"/>
                  <a:pt x="8570" y="3529"/>
                  <a:pt x="8885" y="3781"/>
                </a:cubicBezTo>
                <a:cubicBezTo>
                  <a:pt x="9326" y="4096"/>
                  <a:pt x="9894" y="4505"/>
                  <a:pt x="9894" y="5167"/>
                </a:cubicBezTo>
                <a:cubicBezTo>
                  <a:pt x="9894" y="5702"/>
                  <a:pt x="9515" y="6143"/>
                  <a:pt x="9043" y="6333"/>
                </a:cubicBezTo>
                <a:lnTo>
                  <a:pt x="9043" y="6616"/>
                </a:lnTo>
                <a:cubicBezTo>
                  <a:pt x="9043" y="6868"/>
                  <a:pt x="8854" y="7026"/>
                  <a:pt x="8665" y="7026"/>
                </a:cubicBezTo>
                <a:cubicBezTo>
                  <a:pt x="8476" y="7026"/>
                  <a:pt x="8224" y="6805"/>
                  <a:pt x="8224" y="6616"/>
                </a:cubicBezTo>
                <a:lnTo>
                  <a:pt x="8224" y="6333"/>
                </a:lnTo>
                <a:cubicBezTo>
                  <a:pt x="7751" y="6175"/>
                  <a:pt x="7405" y="5702"/>
                  <a:pt x="7405" y="5167"/>
                </a:cubicBezTo>
                <a:cubicBezTo>
                  <a:pt x="7405" y="4915"/>
                  <a:pt x="7594" y="4757"/>
                  <a:pt x="7783" y="4757"/>
                </a:cubicBezTo>
                <a:cubicBezTo>
                  <a:pt x="8003" y="4757"/>
                  <a:pt x="8192" y="4978"/>
                  <a:pt x="8192" y="5167"/>
                </a:cubicBezTo>
                <a:cubicBezTo>
                  <a:pt x="8192" y="5387"/>
                  <a:pt x="8381" y="5608"/>
                  <a:pt x="8633" y="5608"/>
                </a:cubicBezTo>
                <a:cubicBezTo>
                  <a:pt x="8854" y="5608"/>
                  <a:pt x="9011" y="5387"/>
                  <a:pt x="9011" y="5167"/>
                </a:cubicBezTo>
                <a:cubicBezTo>
                  <a:pt x="9011" y="4915"/>
                  <a:pt x="8696" y="4694"/>
                  <a:pt x="8350" y="4442"/>
                </a:cubicBezTo>
                <a:cubicBezTo>
                  <a:pt x="7909" y="4127"/>
                  <a:pt x="7373" y="3749"/>
                  <a:pt x="7373" y="3088"/>
                </a:cubicBezTo>
                <a:cubicBezTo>
                  <a:pt x="7373" y="2520"/>
                  <a:pt x="7720" y="2079"/>
                  <a:pt x="8192" y="1890"/>
                </a:cubicBezTo>
                <a:lnTo>
                  <a:pt x="8192" y="1607"/>
                </a:lnTo>
                <a:cubicBezTo>
                  <a:pt x="8192" y="1386"/>
                  <a:pt x="8381" y="1229"/>
                  <a:pt x="8633" y="1229"/>
                </a:cubicBezTo>
                <a:close/>
                <a:moveTo>
                  <a:pt x="6050" y="6616"/>
                </a:moveTo>
                <a:lnTo>
                  <a:pt x="5073" y="10239"/>
                </a:lnTo>
                <a:lnTo>
                  <a:pt x="4853" y="9388"/>
                </a:lnTo>
                <a:cubicBezTo>
                  <a:pt x="4793" y="9168"/>
                  <a:pt x="4617" y="9049"/>
                  <a:pt x="4433" y="9049"/>
                </a:cubicBezTo>
                <a:cubicBezTo>
                  <a:pt x="4328" y="9049"/>
                  <a:pt x="4220" y="9088"/>
                  <a:pt x="4128" y="9168"/>
                </a:cubicBezTo>
                <a:lnTo>
                  <a:pt x="1450" y="11846"/>
                </a:lnTo>
                <a:lnTo>
                  <a:pt x="852" y="11279"/>
                </a:lnTo>
                <a:lnTo>
                  <a:pt x="3530" y="8601"/>
                </a:lnTo>
                <a:cubicBezTo>
                  <a:pt x="3782" y="8349"/>
                  <a:pt x="3656" y="7939"/>
                  <a:pt x="3341" y="7876"/>
                </a:cubicBezTo>
                <a:lnTo>
                  <a:pt x="2490" y="7624"/>
                </a:lnTo>
                <a:lnTo>
                  <a:pt x="6050" y="6616"/>
                </a:lnTo>
                <a:close/>
                <a:moveTo>
                  <a:pt x="8665" y="0"/>
                </a:moveTo>
                <a:cubicBezTo>
                  <a:pt x="6365" y="0"/>
                  <a:pt x="4538" y="1859"/>
                  <a:pt x="4538" y="4127"/>
                </a:cubicBezTo>
                <a:cubicBezTo>
                  <a:pt x="4538" y="4852"/>
                  <a:pt x="4695" y="5513"/>
                  <a:pt x="5042" y="6112"/>
                </a:cubicBezTo>
                <a:lnTo>
                  <a:pt x="820" y="7341"/>
                </a:lnTo>
                <a:cubicBezTo>
                  <a:pt x="442" y="7435"/>
                  <a:pt x="442" y="8034"/>
                  <a:pt x="820" y="8128"/>
                </a:cubicBezTo>
                <a:lnTo>
                  <a:pt x="2490" y="8538"/>
                </a:lnTo>
                <a:lnTo>
                  <a:pt x="316" y="10712"/>
                </a:lnTo>
                <a:cubicBezTo>
                  <a:pt x="1" y="11027"/>
                  <a:pt x="1" y="11594"/>
                  <a:pt x="316" y="11909"/>
                </a:cubicBezTo>
                <a:lnTo>
                  <a:pt x="915" y="12476"/>
                </a:lnTo>
                <a:cubicBezTo>
                  <a:pt x="1072" y="12633"/>
                  <a:pt x="1285" y="12712"/>
                  <a:pt x="1497" y="12712"/>
                </a:cubicBezTo>
                <a:cubicBezTo>
                  <a:pt x="1710" y="12712"/>
                  <a:pt x="1923" y="12633"/>
                  <a:pt x="2080" y="12476"/>
                </a:cubicBezTo>
                <a:lnTo>
                  <a:pt x="4254" y="10334"/>
                </a:lnTo>
                <a:lnTo>
                  <a:pt x="4695" y="11972"/>
                </a:lnTo>
                <a:cubicBezTo>
                  <a:pt x="4759" y="12180"/>
                  <a:pt x="4930" y="12291"/>
                  <a:pt x="5098" y="12291"/>
                </a:cubicBezTo>
                <a:cubicBezTo>
                  <a:pt x="5261" y="12291"/>
                  <a:pt x="5421" y="12188"/>
                  <a:pt x="5483" y="11972"/>
                </a:cubicBezTo>
                <a:lnTo>
                  <a:pt x="6712" y="7750"/>
                </a:lnTo>
                <a:cubicBezTo>
                  <a:pt x="7279" y="8065"/>
                  <a:pt x="7972" y="8286"/>
                  <a:pt x="8665" y="8286"/>
                </a:cubicBezTo>
                <a:cubicBezTo>
                  <a:pt x="10965" y="8286"/>
                  <a:pt x="12792" y="6427"/>
                  <a:pt x="12792" y="4127"/>
                </a:cubicBezTo>
                <a:cubicBezTo>
                  <a:pt x="12760" y="1859"/>
                  <a:pt x="10902" y="0"/>
                  <a:pt x="8665" y="0"/>
                </a:cubicBezTo>
                <a:close/>
              </a:path>
            </a:pathLst>
          </a:custGeom>
          <a:solidFill>
            <a:srgbClr val="677BAB"/>
          </a:solidFill>
          <a:ln>
            <a:noFill/>
          </a:ln>
        </p:spPr>
        <p:txBody>
          <a:bodyPr spcFirstLastPara="1" wrap="square" lIns="230350" tIns="230350" rIns="230350" bIns="2303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2470;p42"/>
          <p:cNvGrpSpPr>
            <a:grpSpLocks noChangeAspect="1"/>
          </p:cNvGrpSpPr>
          <p:nvPr/>
        </p:nvGrpSpPr>
        <p:grpSpPr>
          <a:xfrm>
            <a:off x="4100953" y="4014000"/>
            <a:ext cx="540000" cy="540000"/>
            <a:chOff x="-5613150" y="3991275"/>
            <a:chExt cx="294600" cy="292225"/>
          </a:xfrm>
          <a:solidFill>
            <a:srgbClr val="677BAB"/>
          </a:solidFill>
        </p:grpSpPr>
        <p:sp>
          <p:nvSpPr>
            <p:cNvPr id="20" name="Google Shape;12471;p42"/>
            <p:cNvSpPr/>
            <p:nvPr/>
          </p:nvSpPr>
          <p:spPr>
            <a:xfrm>
              <a:off x="-5480050" y="4046400"/>
              <a:ext cx="27600" cy="14200"/>
            </a:xfrm>
            <a:custGeom>
              <a:avLst/>
              <a:gdLst/>
              <a:ahLst/>
              <a:cxnLst/>
              <a:rect l="l" t="t" r="r" b="b"/>
              <a:pathLst>
                <a:path w="1104" h="568" extrusionOk="0">
                  <a:moveTo>
                    <a:pt x="537" y="1"/>
                  </a:moveTo>
                  <a:lnTo>
                    <a:pt x="1" y="568"/>
                  </a:lnTo>
                  <a:lnTo>
                    <a:pt x="1104" y="568"/>
                  </a:lnTo>
                  <a:lnTo>
                    <a:pt x="5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01000" tIns="201000" rIns="201000" bIns="2010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472;p42"/>
            <p:cNvSpPr/>
            <p:nvPr/>
          </p:nvSpPr>
          <p:spPr>
            <a:xfrm>
              <a:off x="-5531225" y="4042450"/>
              <a:ext cx="44125" cy="18150"/>
            </a:xfrm>
            <a:custGeom>
              <a:avLst/>
              <a:gdLst/>
              <a:ahLst/>
              <a:cxnLst/>
              <a:rect l="l" t="t" r="r" b="b"/>
              <a:pathLst>
                <a:path w="1765" h="726" extrusionOk="0">
                  <a:moveTo>
                    <a:pt x="693" y="1"/>
                  </a:moveTo>
                  <a:lnTo>
                    <a:pt x="0" y="726"/>
                  </a:lnTo>
                  <a:lnTo>
                    <a:pt x="1103" y="726"/>
                  </a:lnTo>
                  <a:lnTo>
                    <a:pt x="17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01000" tIns="201000" rIns="201000" bIns="2010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473;p42"/>
            <p:cNvSpPr/>
            <p:nvPr/>
          </p:nvSpPr>
          <p:spPr>
            <a:xfrm>
              <a:off x="-5443025" y="4077125"/>
              <a:ext cx="41775" cy="40975"/>
            </a:xfrm>
            <a:custGeom>
              <a:avLst/>
              <a:gdLst/>
              <a:ahLst/>
              <a:cxnLst/>
              <a:rect l="l" t="t" r="r" b="b"/>
              <a:pathLst>
                <a:path w="1671" h="1639" extrusionOk="0">
                  <a:moveTo>
                    <a:pt x="694" y="0"/>
                  </a:moveTo>
                  <a:lnTo>
                    <a:pt x="1" y="1638"/>
                  </a:lnTo>
                  <a:lnTo>
                    <a:pt x="1" y="1638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01000" tIns="201000" rIns="201000" bIns="2010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474;p42"/>
            <p:cNvSpPr/>
            <p:nvPr/>
          </p:nvSpPr>
          <p:spPr>
            <a:xfrm>
              <a:off x="-5487925" y="4077125"/>
              <a:ext cx="43350" cy="54375"/>
            </a:xfrm>
            <a:custGeom>
              <a:avLst/>
              <a:gdLst/>
              <a:ahLst/>
              <a:cxnLst/>
              <a:rect l="l" t="t" r="r" b="b"/>
              <a:pathLst>
                <a:path w="1734" h="2175" extrusionOk="0">
                  <a:moveTo>
                    <a:pt x="1" y="0"/>
                  </a:moveTo>
                  <a:lnTo>
                    <a:pt x="852" y="2174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01000" tIns="201000" rIns="201000" bIns="2010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475;p42"/>
            <p:cNvSpPr/>
            <p:nvPr/>
          </p:nvSpPr>
          <p:spPr>
            <a:xfrm>
              <a:off x="-5445375" y="4042450"/>
              <a:ext cx="44125" cy="18150"/>
            </a:xfrm>
            <a:custGeom>
              <a:avLst/>
              <a:gdLst/>
              <a:ahLst/>
              <a:cxnLst/>
              <a:rect l="l" t="t" r="r" b="b"/>
              <a:pathLst>
                <a:path w="1765" h="726" extrusionOk="0">
                  <a:moveTo>
                    <a:pt x="0" y="1"/>
                  </a:moveTo>
                  <a:lnTo>
                    <a:pt x="693" y="726"/>
                  </a:lnTo>
                  <a:lnTo>
                    <a:pt x="1764" y="726"/>
                  </a:lnTo>
                  <a:lnTo>
                    <a:pt x="11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01000" tIns="201000" rIns="201000" bIns="2010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476;p42"/>
            <p:cNvSpPr/>
            <p:nvPr/>
          </p:nvSpPr>
          <p:spPr>
            <a:xfrm>
              <a:off x="-5531225" y="4077125"/>
              <a:ext cx="41750" cy="40975"/>
            </a:xfrm>
            <a:custGeom>
              <a:avLst/>
              <a:gdLst/>
              <a:ahLst/>
              <a:cxnLst/>
              <a:rect l="l" t="t" r="r" b="b"/>
              <a:pathLst>
                <a:path w="1670" h="1639" extrusionOk="0">
                  <a:moveTo>
                    <a:pt x="0" y="0"/>
                  </a:moveTo>
                  <a:lnTo>
                    <a:pt x="1670" y="1638"/>
                  </a:lnTo>
                  <a:lnTo>
                    <a:pt x="9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01000" tIns="201000" rIns="201000" bIns="2010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477;p42"/>
            <p:cNvSpPr/>
            <p:nvPr/>
          </p:nvSpPr>
          <p:spPr>
            <a:xfrm>
              <a:off x="-5613150" y="4198400"/>
              <a:ext cx="292225" cy="33900"/>
            </a:xfrm>
            <a:custGeom>
              <a:avLst/>
              <a:gdLst/>
              <a:ahLst/>
              <a:cxnLst/>
              <a:rect l="l" t="t" r="r" b="b"/>
              <a:pathLst>
                <a:path w="11689" h="1356" extrusionOk="0">
                  <a:moveTo>
                    <a:pt x="1" y="1"/>
                  </a:moveTo>
                  <a:lnTo>
                    <a:pt x="1" y="347"/>
                  </a:lnTo>
                  <a:lnTo>
                    <a:pt x="32" y="347"/>
                  </a:lnTo>
                  <a:cubicBezTo>
                    <a:pt x="32" y="883"/>
                    <a:pt x="505" y="1356"/>
                    <a:pt x="1072" y="1356"/>
                  </a:cubicBezTo>
                  <a:lnTo>
                    <a:pt x="10681" y="1356"/>
                  </a:lnTo>
                  <a:cubicBezTo>
                    <a:pt x="11216" y="1356"/>
                    <a:pt x="11689" y="883"/>
                    <a:pt x="11689" y="347"/>
                  </a:cubicBezTo>
                  <a:lnTo>
                    <a:pt x="116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01000" tIns="201000" rIns="201000" bIns="2010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478;p42"/>
            <p:cNvSpPr/>
            <p:nvPr/>
          </p:nvSpPr>
          <p:spPr>
            <a:xfrm>
              <a:off x="-5610775" y="3991275"/>
              <a:ext cx="292225" cy="189050"/>
            </a:xfrm>
            <a:custGeom>
              <a:avLst/>
              <a:gdLst/>
              <a:ahLst/>
              <a:cxnLst/>
              <a:rect l="l" t="t" r="r" b="b"/>
              <a:pathLst>
                <a:path w="11689" h="7562" extrusionOk="0">
                  <a:moveTo>
                    <a:pt x="7813" y="1386"/>
                  </a:moveTo>
                  <a:cubicBezTo>
                    <a:pt x="7908" y="1386"/>
                    <a:pt x="8034" y="1418"/>
                    <a:pt x="8065" y="1512"/>
                  </a:cubicBezTo>
                  <a:cubicBezTo>
                    <a:pt x="8128" y="1575"/>
                    <a:pt x="9483" y="2867"/>
                    <a:pt x="9515" y="2993"/>
                  </a:cubicBezTo>
                  <a:cubicBezTo>
                    <a:pt x="9578" y="3088"/>
                    <a:pt x="9578" y="3214"/>
                    <a:pt x="9452" y="3340"/>
                  </a:cubicBezTo>
                  <a:lnTo>
                    <a:pt x="6018" y="6774"/>
                  </a:lnTo>
                  <a:cubicBezTo>
                    <a:pt x="5943" y="6848"/>
                    <a:pt x="5862" y="6880"/>
                    <a:pt x="5783" y="6880"/>
                  </a:cubicBezTo>
                  <a:cubicBezTo>
                    <a:pt x="5696" y="6880"/>
                    <a:pt x="5612" y="6840"/>
                    <a:pt x="5545" y="6774"/>
                  </a:cubicBezTo>
                  <a:lnTo>
                    <a:pt x="2111" y="3340"/>
                  </a:lnTo>
                  <a:cubicBezTo>
                    <a:pt x="2001" y="3230"/>
                    <a:pt x="1987" y="2976"/>
                    <a:pt x="2027" y="2976"/>
                  </a:cubicBezTo>
                  <a:cubicBezTo>
                    <a:pt x="2033" y="2976"/>
                    <a:pt x="2040" y="2981"/>
                    <a:pt x="2048" y="2993"/>
                  </a:cubicBezTo>
                  <a:cubicBezTo>
                    <a:pt x="2048" y="2962"/>
                    <a:pt x="2079" y="2930"/>
                    <a:pt x="2111" y="2867"/>
                  </a:cubicBezTo>
                  <a:lnTo>
                    <a:pt x="3497" y="1512"/>
                  </a:lnTo>
                  <a:cubicBezTo>
                    <a:pt x="3560" y="1418"/>
                    <a:pt x="3655" y="1386"/>
                    <a:pt x="3718" y="1386"/>
                  </a:cubicBezTo>
                  <a:close/>
                  <a:moveTo>
                    <a:pt x="1008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7561"/>
                  </a:lnTo>
                  <a:lnTo>
                    <a:pt x="11689" y="7561"/>
                  </a:lnTo>
                  <a:lnTo>
                    <a:pt x="11689" y="1040"/>
                  </a:lnTo>
                  <a:cubicBezTo>
                    <a:pt x="11657" y="473"/>
                    <a:pt x="11184" y="0"/>
                    <a:pt x="106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01000" tIns="201000" rIns="201000" bIns="2010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479;p42"/>
            <p:cNvSpPr/>
            <p:nvPr/>
          </p:nvSpPr>
          <p:spPr>
            <a:xfrm>
              <a:off x="-5546975" y="4250400"/>
              <a:ext cx="160700" cy="33100"/>
            </a:xfrm>
            <a:custGeom>
              <a:avLst/>
              <a:gdLst/>
              <a:ahLst/>
              <a:cxnLst/>
              <a:rect l="l" t="t" r="r" b="b"/>
              <a:pathLst>
                <a:path w="6428" h="1324" extrusionOk="0">
                  <a:moveTo>
                    <a:pt x="1544" y="0"/>
                  </a:moveTo>
                  <a:lnTo>
                    <a:pt x="1386" y="662"/>
                  </a:lnTo>
                  <a:lnTo>
                    <a:pt x="473" y="662"/>
                  </a:lnTo>
                  <a:cubicBezTo>
                    <a:pt x="32" y="662"/>
                    <a:pt x="0" y="1323"/>
                    <a:pt x="473" y="1323"/>
                  </a:cubicBezTo>
                  <a:lnTo>
                    <a:pt x="5955" y="1323"/>
                  </a:lnTo>
                  <a:cubicBezTo>
                    <a:pt x="6427" y="1323"/>
                    <a:pt x="6427" y="662"/>
                    <a:pt x="5986" y="662"/>
                  </a:cubicBezTo>
                  <a:lnTo>
                    <a:pt x="5072" y="662"/>
                  </a:lnTo>
                  <a:lnTo>
                    <a:pt x="49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01000" tIns="201000" rIns="201000" bIns="2010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9752;p36"/>
          <p:cNvGrpSpPr/>
          <p:nvPr/>
        </p:nvGrpSpPr>
        <p:grpSpPr>
          <a:xfrm>
            <a:off x="4201059" y="5997297"/>
            <a:ext cx="403350" cy="550611"/>
            <a:chOff x="3330525" y="4399275"/>
            <a:chExt cx="390650" cy="481850"/>
          </a:xfrm>
          <a:solidFill>
            <a:srgbClr val="677BAB"/>
          </a:solidFill>
        </p:grpSpPr>
        <p:sp>
          <p:nvSpPr>
            <p:cNvPr id="30" name="Google Shape;9753;p36"/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31" name="Google Shape;9754;p36"/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32" name="Google Shape;9755;p36"/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33" name="Google Shape;9756;p36"/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34" name="Google Shape;9757;p36"/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35" name="Google Shape;9758;p36"/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36" name="Google Shape;9759;p36"/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</p:grpSp>
      <p:grpSp>
        <p:nvGrpSpPr>
          <p:cNvPr id="37" name="Google Shape;12165;p41"/>
          <p:cNvGrpSpPr/>
          <p:nvPr/>
        </p:nvGrpSpPr>
        <p:grpSpPr>
          <a:xfrm>
            <a:off x="4135884" y="5283096"/>
            <a:ext cx="570585" cy="479913"/>
            <a:chOff x="-19835275" y="3330250"/>
            <a:chExt cx="329250" cy="280625"/>
          </a:xfrm>
          <a:solidFill>
            <a:srgbClr val="677BAB"/>
          </a:solidFill>
        </p:grpSpPr>
        <p:sp>
          <p:nvSpPr>
            <p:cNvPr id="38" name="Google Shape;12166;p41"/>
            <p:cNvSpPr/>
            <p:nvPr/>
          </p:nvSpPr>
          <p:spPr>
            <a:xfrm>
              <a:off x="-19768325" y="3361750"/>
              <a:ext cx="197725" cy="249125"/>
            </a:xfrm>
            <a:custGeom>
              <a:avLst/>
              <a:gdLst/>
              <a:ahLst/>
              <a:cxnLst/>
              <a:rect l="l" t="t" r="r" b="b"/>
              <a:pathLst>
                <a:path w="7909" h="9965" extrusionOk="0">
                  <a:moveTo>
                    <a:pt x="3927" y="1"/>
                  </a:moveTo>
                  <a:cubicBezTo>
                    <a:pt x="3797" y="1"/>
                    <a:pt x="3671" y="56"/>
                    <a:pt x="3624" y="166"/>
                  </a:cubicBezTo>
                  <a:lnTo>
                    <a:pt x="1103" y="5302"/>
                  </a:lnTo>
                  <a:cubicBezTo>
                    <a:pt x="1" y="7412"/>
                    <a:pt x="1607" y="9964"/>
                    <a:pt x="3970" y="9964"/>
                  </a:cubicBezTo>
                  <a:cubicBezTo>
                    <a:pt x="6333" y="9964"/>
                    <a:pt x="7908" y="7412"/>
                    <a:pt x="6837" y="5302"/>
                  </a:cubicBezTo>
                  <a:lnTo>
                    <a:pt x="4254" y="166"/>
                  </a:lnTo>
                  <a:cubicBezTo>
                    <a:pt x="4191" y="56"/>
                    <a:pt x="4057" y="1"/>
                    <a:pt x="3927" y="1"/>
                  </a:cubicBezTo>
                  <a:close/>
                </a:path>
              </a:pathLst>
            </a:custGeom>
            <a:grpFill/>
            <a:ln>
              <a:solidFill>
                <a:srgbClr val="677BAB"/>
              </a:solidFill>
            </a:ln>
          </p:spPr>
          <p:txBody>
            <a:bodyPr spcFirstLastPara="1" wrap="square" lIns="201000" tIns="201000" rIns="201000" bIns="2010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167;p41"/>
            <p:cNvSpPr/>
            <p:nvPr/>
          </p:nvSpPr>
          <p:spPr>
            <a:xfrm>
              <a:off x="-19622625" y="3330250"/>
              <a:ext cx="116600" cy="189250"/>
            </a:xfrm>
            <a:custGeom>
              <a:avLst/>
              <a:gdLst/>
              <a:ahLst/>
              <a:cxnLst/>
              <a:rect l="l" t="t" r="r" b="b"/>
              <a:pathLst>
                <a:path w="4664" h="7570" extrusionOk="0">
                  <a:moveTo>
                    <a:pt x="1683" y="1"/>
                  </a:moveTo>
                  <a:cubicBezTo>
                    <a:pt x="1553" y="1"/>
                    <a:pt x="1419" y="56"/>
                    <a:pt x="1356" y="166"/>
                  </a:cubicBezTo>
                  <a:lnTo>
                    <a:pt x="1" y="2939"/>
                  </a:lnTo>
                  <a:lnTo>
                    <a:pt x="1608" y="6215"/>
                  </a:lnTo>
                  <a:cubicBezTo>
                    <a:pt x="1828" y="6625"/>
                    <a:pt x="1954" y="7097"/>
                    <a:pt x="1986" y="7570"/>
                  </a:cubicBezTo>
                  <a:cubicBezTo>
                    <a:pt x="3687" y="7381"/>
                    <a:pt x="4664" y="5585"/>
                    <a:pt x="3876" y="4010"/>
                  </a:cubicBezTo>
                  <a:lnTo>
                    <a:pt x="1986" y="166"/>
                  </a:lnTo>
                  <a:cubicBezTo>
                    <a:pt x="1938" y="56"/>
                    <a:pt x="1812" y="1"/>
                    <a:pt x="1683" y="1"/>
                  </a:cubicBezTo>
                  <a:close/>
                </a:path>
              </a:pathLst>
            </a:custGeom>
            <a:grpFill/>
            <a:ln>
              <a:solidFill>
                <a:srgbClr val="677BAB"/>
              </a:solidFill>
            </a:ln>
          </p:spPr>
          <p:txBody>
            <a:bodyPr spcFirstLastPara="1" wrap="square" lIns="201000" tIns="201000" rIns="201000" bIns="2010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168;p41"/>
            <p:cNvSpPr/>
            <p:nvPr/>
          </p:nvSpPr>
          <p:spPr>
            <a:xfrm>
              <a:off x="-19835275" y="3330250"/>
              <a:ext cx="116600" cy="189250"/>
            </a:xfrm>
            <a:custGeom>
              <a:avLst/>
              <a:gdLst/>
              <a:ahLst/>
              <a:cxnLst/>
              <a:rect l="l" t="t" r="r" b="b"/>
              <a:pathLst>
                <a:path w="4664" h="7570" extrusionOk="0">
                  <a:moveTo>
                    <a:pt x="2982" y="1"/>
                  </a:moveTo>
                  <a:cubicBezTo>
                    <a:pt x="2852" y="1"/>
                    <a:pt x="2726" y="56"/>
                    <a:pt x="2679" y="166"/>
                  </a:cubicBezTo>
                  <a:lnTo>
                    <a:pt x="788" y="4010"/>
                  </a:lnTo>
                  <a:cubicBezTo>
                    <a:pt x="1" y="5522"/>
                    <a:pt x="977" y="7381"/>
                    <a:pt x="2679" y="7570"/>
                  </a:cubicBezTo>
                  <a:cubicBezTo>
                    <a:pt x="2710" y="7097"/>
                    <a:pt x="2868" y="6593"/>
                    <a:pt x="3057" y="6152"/>
                  </a:cubicBezTo>
                  <a:lnTo>
                    <a:pt x="4663" y="2876"/>
                  </a:lnTo>
                  <a:lnTo>
                    <a:pt x="3309" y="166"/>
                  </a:lnTo>
                  <a:cubicBezTo>
                    <a:pt x="3246" y="56"/>
                    <a:pt x="3112" y="1"/>
                    <a:pt x="2982" y="1"/>
                  </a:cubicBezTo>
                  <a:close/>
                </a:path>
              </a:pathLst>
            </a:custGeom>
            <a:grpFill/>
            <a:ln>
              <a:solidFill>
                <a:srgbClr val="677BAB"/>
              </a:solidFill>
            </a:ln>
          </p:spPr>
          <p:txBody>
            <a:bodyPr spcFirstLastPara="1" wrap="square" lIns="201000" tIns="201000" rIns="201000" bIns="2010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A350-45B9-4065-8F04-3197B7221FA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17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2725"/>
            <a:ext cx="12192000" cy="1325563"/>
          </a:xfrm>
          <a:solidFill>
            <a:srgbClr val="677BAB"/>
          </a:solidFill>
        </p:spPr>
        <p:txBody>
          <a:bodyPr>
            <a:normAutofit/>
          </a:bodyPr>
          <a:lstStyle/>
          <a:p>
            <a:pPr marL="714375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 1. «Создание цифрового профиля сельскохозяйственных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животных, в том числе племенных» </a:t>
            </a:r>
          </a:p>
        </p:txBody>
      </p:sp>
      <p:pic>
        <p:nvPicPr>
          <p:cNvPr id="5" name="Picture 2" descr="https://yakutsk-400.ru/wp-content/uploads/2022/07/%D0%A0%D0%B5%D1%81%D1%83%D1%80%D1%81-1@3x-1024x5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071" y="338931"/>
            <a:ext cx="2117352" cy="107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oogle Shape;12195;p41"/>
          <p:cNvGrpSpPr>
            <a:grpSpLocks noChangeAspect="1"/>
          </p:cNvGrpSpPr>
          <p:nvPr/>
        </p:nvGrpSpPr>
        <p:grpSpPr>
          <a:xfrm>
            <a:off x="168150" y="605506"/>
            <a:ext cx="540000" cy="540000"/>
            <a:chOff x="-17878025" y="4082625"/>
            <a:chExt cx="267825" cy="305625"/>
          </a:xfrm>
          <a:solidFill>
            <a:schemeClr val="bg1"/>
          </a:solidFill>
        </p:grpSpPr>
        <p:sp>
          <p:nvSpPr>
            <p:cNvPr id="9" name="Google Shape;12196;p41"/>
            <p:cNvSpPr/>
            <p:nvPr/>
          </p:nvSpPr>
          <p:spPr>
            <a:xfrm>
              <a:off x="-17660650" y="4191325"/>
              <a:ext cx="50450" cy="52000"/>
            </a:xfrm>
            <a:custGeom>
              <a:avLst/>
              <a:gdLst/>
              <a:ahLst/>
              <a:cxnLst/>
              <a:rect l="l" t="t" r="r" b="b"/>
              <a:pathLst>
                <a:path w="2018" h="2080" extrusionOk="0">
                  <a:moveTo>
                    <a:pt x="946" y="0"/>
                  </a:moveTo>
                  <a:cubicBezTo>
                    <a:pt x="599" y="0"/>
                    <a:pt x="284" y="126"/>
                    <a:pt x="1" y="284"/>
                  </a:cubicBezTo>
                  <a:cubicBezTo>
                    <a:pt x="316" y="788"/>
                    <a:pt x="505" y="1418"/>
                    <a:pt x="536" y="2080"/>
                  </a:cubicBezTo>
                  <a:cubicBezTo>
                    <a:pt x="1387" y="1922"/>
                    <a:pt x="2017" y="1229"/>
                    <a:pt x="2017" y="347"/>
                  </a:cubicBezTo>
                  <a:cubicBezTo>
                    <a:pt x="2017" y="158"/>
                    <a:pt x="1860" y="0"/>
                    <a:pt x="16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01000" tIns="201000" rIns="201000" bIns="2010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197;p41"/>
            <p:cNvSpPr/>
            <p:nvPr/>
          </p:nvSpPr>
          <p:spPr>
            <a:xfrm>
              <a:off x="-17716575" y="4084200"/>
              <a:ext cx="88250" cy="103200"/>
            </a:xfrm>
            <a:custGeom>
              <a:avLst/>
              <a:gdLst/>
              <a:ahLst/>
              <a:cxnLst/>
              <a:rect l="l" t="t" r="r" b="b"/>
              <a:pathLst>
                <a:path w="3530" h="4128" extrusionOk="0">
                  <a:moveTo>
                    <a:pt x="3183" y="1"/>
                  </a:moveTo>
                  <a:cubicBezTo>
                    <a:pt x="2994" y="1"/>
                    <a:pt x="2836" y="158"/>
                    <a:pt x="2836" y="347"/>
                  </a:cubicBezTo>
                  <a:lnTo>
                    <a:pt x="2836" y="1040"/>
                  </a:lnTo>
                  <a:cubicBezTo>
                    <a:pt x="2836" y="1261"/>
                    <a:pt x="2679" y="1418"/>
                    <a:pt x="2458" y="1418"/>
                  </a:cubicBezTo>
                  <a:lnTo>
                    <a:pt x="2112" y="1418"/>
                  </a:lnTo>
                  <a:lnTo>
                    <a:pt x="2112" y="1040"/>
                  </a:lnTo>
                  <a:cubicBezTo>
                    <a:pt x="2112" y="851"/>
                    <a:pt x="1954" y="694"/>
                    <a:pt x="1765" y="694"/>
                  </a:cubicBezTo>
                  <a:cubicBezTo>
                    <a:pt x="1576" y="694"/>
                    <a:pt x="1419" y="851"/>
                    <a:pt x="1419" y="1040"/>
                  </a:cubicBezTo>
                  <a:lnTo>
                    <a:pt x="1419" y="2112"/>
                  </a:lnTo>
                  <a:lnTo>
                    <a:pt x="1041" y="2112"/>
                  </a:lnTo>
                  <a:cubicBezTo>
                    <a:pt x="852" y="2112"/>
                    <a:pt x="694" y="1954"/>
                    <a:pt x="694" y="1765"/>
                  </a:cubicBezTo>
                  <a:lnTo>
                    <a:pt x="694" y="1040"/>
                  </a:lnTo>
                  <a:cubicBezTo>
                    <a:pt x="694" y="851"/>
                    <a:pt x="537" y="694"/>
                    <a:pt x="347" y="694"/>
                  </a:cubicBezTo>
                  <a:cubicBezTo>
                    <a:pt x="158" y="694"/>
                    <a:pt x="1" y="851"/>
                    <a:pt x="1" y="1040"/>
                  </a:cubicBezTo>
                  <a:lnTo>
                    <a:pt x="1" y="1765"/>
                  </a:lnTo>
                  <a:cubicBezTo>
                    <a:pt x="1" y="2364"/>
                    <a:pt x="474" y="2836"/>
                    <a:pt x="1041" y="2836"/>
                  </a:cubicBezTo>
                  <a:lnTo>
                    <a:pt x="1419" y="2836"/>
                  </a:lnTo>
                  <a:lnTo>
                    <a:pt x="1419" y="3466"/>
                  </a:lnTo>
                  <a:cubicBezTo>
                    <a:pt x="1419" y="3498"/>
                    <a:pt x="1356" y="3529"/>
                    <a:pt x="1356" y="3624"/>
                  </a:cubicBezTo>
                  <a:cubicBezTo>
                    <a:pt x="1576" y="3781"/>
                    <a:pt x="1734" y="3939"/>
                    <a:pt x="1923" y="4128"/>
                  </a:cubicBezTo>
                  <a:cubicBezTo>
                    <a:pt x="2049" y="3939"/>
                    <a:pt x="2143" y="3718"/>
                    <a:pt x="2143" y="3498"/>
                  </a:cubicBezTo>
                  <a:lnTo>
                    <a:pt x="2143" y="2112"/>
                  </a:lnTo>
                  <a:lnTo>
                    <a:pt x="2521" y="2112"/>
                  </a:lnTo>
                  <a:cubicBezTo>
                    <a:pt x="3057" y="2112"/>
                    <a:pt x="3529" y="1639"/>
                    <a:pt x="3529" y="1040"/>
                  </a:cubicBezTo>
                  <a:lnTo>
                    <a:pt x="3529" y="347"/>
                  </a:lnTo>
                  <a:cubicBezTo>
                    <a:pt x="3529" y="158"/>
                    <a:pt x="3372" y="1"/>
                    <a:pt x="3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01000" tIns="201000" rIns="201000" bIns="2010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198;p41"/>
            <p:cNvSpPr/>
            <p:nvPr/>
          </p:nvSpPr>
          <p:spPr>
            <a:xfrm>
              <a:off x="-17860700" y="4082625"/>
              <a:ext cx="90600" cy="104000"/>
            </a:xfrm>
            <a:custGeom>
              <a:avLst/>
              <a:gdLst/>
              <a:ahLst/>
              <a:cxnLst/>
              <a:rect l="l" t="t" r="r" b="b"/>
              <a:pathLst>
                <a:path w="3624" h="4160" extrusionOk="0">
                  <a:moveTo>
                    <a:pt x="442" y="1"/>
                  </a:moveTo>
                  <a:cubicBezTo>
                    <a:pt x="253" y="1"/>
                    <a:pt x="95" y="158"/>
                    <a:pt x="95" y="379"/>
                  </a:cubicBezTo>
                  <a:lnTo>
                    <a:pt x="95" y="1072"/>
                  </a:lnTo>
                  <a:cubicBezTo>
                    <a:pt x="1" y="1702"/>
                    <a:pt x="505" y="2175"/>
                    <a:pt x="1103" y="2175"/>
                  </a:cubicBezTo>
                  <a:lnTo>
                    <a:pt x="1450" y="2175"/>
                  </a:lnTo>
                  <a:lnTo>
                    <a:pt x="1450" y="3529"/>
                  </a:lnTo>
                  <a:cubicBezTo>
                    <a:pt x="1450" y="3750"/>
                    <a:pt x="1544" y="4002"/>
                    <a:pt x="1702" y="4159"/>
                  </a:cubicBezTo>
                  <a:cubicBezTo>
                    <a:pt x="1859" y="3939"/>
                    <a:pt x="2048" y="3781"/>
                    <a:pt x="2237" y="3624"/>
                  </a:cubicBezTo>
                  <a:cubicBezTo>
                    <a:pt x="2206" y="3592"/>
                    <a:pt x="2206" y="3561"/>
                    <a:pt x="2206" y="3466"/>
                  </a:cubicBezTo>
                  <a:lnTo>
                    <a:pt x="2206" y="2836"/>
                  </a:lnTo>
                  <a:lnTo>
                    <a:pt x="2584" y="2836"/>
                  </a:lnTo>
                  <a:cubicBezTo>
                    <a:pt x="3151" y="2836"/>
                    <a:pt x="3624" y="2364"/>
                    <a:pt x="3624" y="1797"/>
                  </a:cubicBezTo>
                  <a:lnTo>
                    <a:pt x="3624" y="1072"/>
                  </a:lnTo>
                  <a:cubicBezTo>
                    <a:pt x="3624" y="883"/>
                    <a:pt x="3466" y="725"/>
                    <a:pt x="3277" y="725"/>
                  </a:cubicBezTo>
                  <a:cubicBezTo>
                    <a:pt x="3088" y="725"/>
                    <a:pt x="2930" y="883"/>
                    <a:pt x="2930" y="1072"/>
                  </a:cubicBezTo>
                  <a:lnTo>
                    <a:pt x="2930" y="1797"/>
                  </a:lnTo>
                  <a:cubicBezTo>
                    <a:pt x="2930" y="1986"/>
                    <a:pt x="2773" y="2143"/>
                    <a:pt x="2552" y="2143"/>
                  </a:cubicBezTo>
                  <a:lnTo>
                    <a:pt x="2206" y="2143"/>
                  </a:lnTo>
                  <a:lnTo>
                    <a:pt x="2206" y="1072"/>
                  </a:lnTo>
                  <a:cubicBezTo>
                    <a:pt x="2206" y="883"/>
                    <a:pt x="2048" y="725"/>
                    <a:pt x="1859" y="725"/>
                  </a:cubicBezTo>
                  <a:cubicBezTo>
                    <a:pt x="1670" y="725"/>
                    <a:pt x="1513" y="883"/>
                    <a:pt x="1513" y="1072"/>
                  </a:cubicBezTo>
                  <a:lnTo>
                    <a:pt x="1513" y="1418"/>
                  </a:lnTo>
                  <a:lnTo>
                    <a:pt x="1135" y="1418"/>
                  </a:lnTo>
                  <a:cubicBezTo>
                    <a:pt x="946" y="1418"/>
                    <a:pt x="788" y="1261"/>
                    <a:pt x="788" y="1072"/>
                  </a:cubicBezTo>
                  <a:lnTo>
                    <a:pt x="788" y="379"/>
                  </a:lnTo>
                  <a:cubicBezTo>
                    <a:pt x="788" y="158"/>
                    <a:pt x="631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01000" tIns="201000" rIns="201000" bIns="2010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199;p41"/>
            <p:cNvSpPr/>
            <p:nvPr/>
          </p:nvSpPr>
          <p:spPr>
            <a:xfrm>
              <a:off x="-17752000" y="4281300"/>
              <a:ext cx="16550" cy="16375"/>
            </a:xfrm>
            <a:custGeom>
              <a:avLst/>
              <a:gdLst/>
              <a:ahLst/>
              <a:cxnLst/>
              <a:rect l="l" t="t" r="r" b="b"/>
              <a:pathLst>
                <a:path w="662" h="655" extrusionOk="0">
                  <a:moveTo>
                    <a:pt x="319" y="1"/>
                  </a:moveTo>
                  <a:cubicBezTo>
                    <a:pt x="173" y="1"/>
                    <a:pt x="32" y="72"/>
                    <a:pt x="0" y="213"/>
                  </a:cubicBezTo>
                  <a:lnTo>
                    <a:pt x="347" y="655"/>
                  </a:lnTo>
                  <a:lnTo>
                    <a:pt x="662" y="213"/>
                  </a:lnTo>
                  <a:cubicBezTo>
                    <a:pt x="615" y="72"/>
                    <a:pt x="465" y="1"/>
                    <a:pt x="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01000" tIns="201000" rIns="201000" bIns="2010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200;p41"/>
            <p:cNvSpPr/>
            <p:nvPr/>
          </p:nvSpPr>
          <p:spPr>
            <a:xfrm>
              <a:off x="-17825250" y="4173200"/>
              <a:ext cx="161475" cy="161500"/>
            </a:xfrm>
            <a:custGeom>
              <a:avLst/>
              <a:gdLst/>
              <a:ahLst/>
              <a:cxnLst/>
              <a:rect l="l" t="t" r="r" b="b"/>
              <a:pathLst>
                <a:path w="6459" h="6460" extrusionOk="0">
                  <a:moveTo>
                    <a:pt x="1828" y="2175"/>
                  </a:moveTo>
                  <a:cubicBezTo>
                    <a:pt x="2017" y="2175"/>
                    <a:pt x="2174" y="2332"/>
                    <a:pt x="2174" y="2521"/>
                  </a:cubicBezTo>
                  <a:cubicBezTo>
                    <a:pt x="2174" y="2742"/>
                    <a:pt x="2017" y="2899"/>
                    <a:pt x="1828" y="2899"/>
                  </a:cubicBezTo>
                  <a:cubicBezTo>
                    <a:pt x="1607" y="2899"/>
                    <a:pt x="1449" y="2742"/>
                    <a:pt x="1449" y="2521"/>
                  </a:cubicBezTo>
                  <a:cubicBezTo>
                    <a:pt x="1449" y="2332"/>
                    <a:pt x="1607" y="2175"/>
                    <a:pt x="1828" y="2175"/>
                  </a:cubicBezTo>
                  <a:close/>
                  <a:moveTo>
                    <a:pt x="4663" y="2175"/>
                  </a:moveTo>
                  <a:cubicBezTo>
                    <a:pt x="4852" y="2175"/>
                    <a:pt x="5010" y="2332"/>
                    <a:pt x="5010" y="2521"/>
                  </a:cubicBezTo>
                  <a:cubicBezTo>
                    <a:pt x="5041" y="2742"/>
                    <a:pt x="4852" y="2899"/>
                    <a:pt x="4663" y="2899"/>
                  </a:cubicBezTo>
                  <a:cubicBezTo>
                    <a:pt x="4442" y="2899"/>
                    <a:pt x="4285" y="2742"/>
                    <a:pt x="4285" y="2521"/>
                  </a:cubicBezTo>
                  <a:cubicBezTo>
                    <a:pt x="4285" y="2332"/>
                    <a:pt x="4442" y="2175"/>
                    <a:pt x="4663" y="2175"/>
                  </a:cubicBezTo>
                  <a:close/>
                  <a:moveTo>
                    <a:pt x="3245" y="1"/>
                  </a:moveTo>
                  <a:cubicBezTo>
                    <a:pt x="1260" y="1"/>
                    <a:pt x="0" y="1229"/>
                    <a:pt x="0" y="3246"/>
                  </a:cubicBezTo>
                  <a:cubicBezTo>
                    <a:pt x="0" y="4348"/>
                    <a:pt x="410" y="5546"/>
                    <a:pt x="1040" y="6459"/>
                  </a:cubicBezTo>
                  <a:lnTo>
                    <a:pt x="1229" y="5325"/>
                  </a:lnTo>
                  <a:cubicBezTo>
                    <a:pt x="1386" y="4348"/>
                    <a:pt x="2237" y="3624"/>
                    <a:pt x="3245" y="3624"/>
                  </a:cubicBezTo>
                  <a:cubicBezTo>
                    <a:pt x="4222" y="3624"/>
                    <a:pt x="5073" y="4348"/>
                    <a:pt x="5230" y="5325"/>
                  </a:cubicBezTo>
                  <a:lnTo>
                    <a:pt x="5451" y="6459"/>
                  </a:lnTo>
                  <a:cubicBezTo>
                    <a:pt x="6081" y="5546"/>
                    <a:pt x="6459" y="4348"/>
                    <a:pt x="6459" y="3246"/>
                  </a:cubicBezTo>
                  <a:cubicBezTo>
                    <a:pt x="6459" y="1229"/>
                    <a:pt x="5230" y="1"/>
                    <a:pt x="3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01000" tIns="201000" rIns="201000" bIns="2010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201;p41"/>
            <p:cNvSpPr/>
            <p:nvPr/>
          </p:nvSpPr>
          <p:spPr>
            <a:xfrm>
              <a:off x="-17787450" y="4293725"/>
              <a:ext cx="84300" cy="94525"/>
            </a:xfrm>
            <a:custGeom>
              <a:avLst/>
              <a:gdLst/>
              <a:ahLst/>
              <a:cxnLst/>
              <a:rect l="l" t="t" r="r" b="b"/>
              <a:pathLst>
                <a:path w="3372" h="3781" extrusionOk="0">
                  <a:moveTo>
                    <a:pt x="662" y="0"/>
                  </a:moveTo>
                  <a:cubicBezTo>
                    <a:pt x="536" y="158"/>
                    <a:pt x="442" y="378"/>
                    <a:pt x="379" y="599"/>
                  </a:cubicBezTo>
                  <a:lnTo>
                    <a:pt x="32" y="2741"/>
                  </a:lnTo>
                  <a:cubicBezTo>
                    <a:pt x="0" y="2961"/>
                    <a:pt x="63" y="3182"/>
                    <a:pt x="221" y="3308"/>
                  </a:cubicBezTo>
                  <a:cubicBezTo>
                    <a:pt x="631" y="3623"/>
                    <a:pt x="1072" y="3781"/>
                    <a:pt x="1544" y="3781"/>
                  </a:cubicBezTo>
                  <a:lnTo>
                    <a:pt x="1859" y="3781"/>
                  </a:lnTo>
                  <a:cubicBezTo>
                    <a:pt x="2332" y="3781"/>
                    <a:pt x="2804" y="3623"/>
                    <a:pt x="3182" y="3308"/>
                  </a:cubicBezTo>
                  <a:cubicBezTo>
                    <a:pt x="3340" y="3182"/>
                    <a:pt x="3372" y="2993"/>
                    <a:pt x="3372" y="2772"/>
                  </a:cubicBezTo>
                  <a:lnTo>
                    <a:pt x="3025" y="630"/>
                  </a:lnTo>
                  <a:cubicBezTo>
                    <a:pt x="3025" y="347"/>
                    <a:pt x="2899" y="158"/>
                    <a:pt x="2773" y="0"/>
                  </a:cubicBezTo>
                  <a:cubicBezTo>
                    <a:pt x="2773" y="32"/>
                    <a:pt x="2741" y="32"/>
                    <a:pt x="2741" y="63"/>
                  </a:cubicBezTo>
                  <a:lnTo>
                    <a:pt x="2111" y="851"/>
                  </a:lnTo>
                  <a:lnTo>
                    <a:pt x="2111" y="1134"/>
                  </a:lnTo>
                  <a:lnTo>
                    <a:pt x="2710" y="1733"/>
                  </a:lnTo>
                  <a:cubicBezTo>
                    <a:pt x="2867" y="1890"/>
                    <a:pt x="2867" y="2079"/>
                    <a:pt x="2710" y="2237"/>
                  </a:cubicBezTo>
                  <a:cubicBezTo>
                    <a:pt x="2631" y="2316"/>
                    <a:pt x="2545" y="2355"/>
                    <a:pt x="2458" y="2355"/>
                  </a:cubicBezTo>
                  <a:cubicBezTo>
                    <a:pt x="2371" y="2355"/>
                    <a:pt x="2285" y="2316"/>
                    <a:pt x="2206" y="2237"/>
                  </a:cubicBezTo>
                  <a:lnTo>
                    <a:pt x="1733" y="1764"/>
                  </a:lnTo>
                  <a:lnTo>
                    <a:pt x="1261" y="2237"/>
                  </a:lnTo>
                  <a:cubicBezTo>
                    <a:pt x="1182" y="2316"/>
                    <a:pt x="1087" y="2355"/>
                    <a:pt x="997" y="2355"/>
                  </a:cubicBezTo>
                  <a:cubicBezTo>
                    <a:pt x="906" y="2355"/>
                    <a:pt x="820" y="2316"/>
                    <a:pt x="757" y="2237"/>
                  </a:cubicBezTo>
                  <a:cubicBezTo>
                    <a:pt x="568" y="2079"/>
                    <a:pt x="568" y="1890"/>
                    <a:pt x="757" y="1733"/>
                  </a:cubicBezTo>
                  <a:lnTo>
                    <a:pt x="1324" y="1134"/>
                  </a:lnTo>
                  <a:lnTo>
                    <a:pt x="1324" y="851"/>
                  </a:lnTo>
                  <a:lnTo>
                    <a:pt x="694" y="63"/>
                  </a:lnTo>
                  <a:cubicBezTo>
                    <a:pt x="694" y="32"/>
                    <a:pt x="662" y="32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01000" tIns="201000" rIns="201000" bIns="2010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202;p41"/>
            <p:cNvSpPr/>
            <p:nvPr/>
          </p:nvSpPr>
          <p:spPr>
            <a:xfrm>
              <a:off x="-17878025" y="4191325"/>
              <a:ext cx="49650" cy="52000"/>
            </a:xfrm>
            <a:custGeom>
              <a:avLst/>
              <a:gdLst/>
              <a:ahLst/>
              <a:cxnLst/>
              <a:rect l="l" t="t" r="r" b="b"/>
              <a:pathLst>
                <a:path w="1986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1229"/>
                    <a:pt x="631" y="1954"/>
                    <a:pt x="1450" y="2080"/>
                  </a:cubicBezTo>
                  <a:cubicBezTo>
                    <a:pt x="1481" y="1355"/>
                    <a:pt x="1670" y="788"/>
                    <a:pt x="1985" y="252"/>
                  </a:cubicBezTo>
                  <a:cubicBezTo>
                    <a:pt x="1733" y="95"/>
                    <a:pt x="1418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01000" tIns="201000" rIns="201000" bIns="2010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578298"/>
              </p:ext>
            </p:extLst>
          </p:nvPr>
        </p:nvGraphicFramePr>
        <p:xfrm>
          <a:off x="168150" y="1752289"/>
          <a:ext cx="11830272" cy="51971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43424">
                  <a:extLst>
                    <a:ext uri="{9D8B030D-6E8A-4147-A177-3AD203B41FA5}">
                      <a16:colId xmlns:a16="http://schemas.microsoft.com/office/drawing/2014/main" val="2562023976"/>
                    </a:ext>
                  </a:extLst>
                </a:gridCol>
                <a:gridCol w="1971712">
                  <a:extLst>
                    <a:ext uri="{9D8B030D-6E8A-4147-A177-3AD203B41FA5}">
                      <a16:colId xmlns:a16="http://schemas.microsoft.com/office/drawing/2014/main" val="3758037657"/>
                    </a:ext>
                  </a:extLst>
                </a:gridCol>
                <a:gridCol w="2175190">
                  <a:extLst>
                    <a:ext uri="{9D8B030D-6E8A-4147-A177-3AD203B41FA5}">
                      <a16:colId xmlns:a16="http://schemas.microsoft.com/office/drawing/2014/main" val="553499503"/>
                    </a:ext>
                  </a:extLst>
                </a:gridCol>
                <a:gridCol w="3739946">
                  <a:extLst>
                    <a:ext uri="{9D8B030D-6E8A-4147-A177-3AD203B41FA5}">
                      <a16:colId xmlns:a16="http://schemas.microsoft.com/office/drawing/2014/main" val="2300579922"/>
                    </a:ext>
                  </a:extLst>
                </a:gridCol>
              </a:tblGrid>
              <a:tr h="861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024180"/>
                  </a:ext>
                </a:extLst>
              </a:tr>
              <a:tr h="165879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Отсутствие точного учета сельскохозяйственных животных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Отсутствие комплексного контроля за  здоровьем сельскохозяйственных животных, их перемещением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Низкая продуктивность в связи с природно-климатическими условиями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 контроля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сельскохозяйственными животными, сохранения их здоровья и продуктивного долголетия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качества и скорости предоставления мер государственной поддержки посредством автоматизации и </a:t>
                      </a:r>
                      <a:r>
                        <a:rPr lang="ru-RU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цифровизации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процессов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поголовья сельскохозяйственных животных на основе точной, достоверной, прозрачной информации о сельскохозяйственных животных, включающей состояние здоровья животного, его владельца, объекта содержания, о генетическом потенциале, показателей продуктивности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Повышение качества получаемой сельхозпродукции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3367832"/>
                  </a:ext>
                </a:extLst>
              </a:tr>
              <a:tr h="2263414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0755495"/>
                  </a:ext>
                </a:extLst>
              </a:tr>
            </a:tbl>
          </a:graphicData>
        </a:graphic>
      </p:graphicFrame>
      <p:sp>
        <p:nvSpPr>
          <p:cNvPr id="73" name="TextBox 72"/>
          <p:cNvSpPr txBox="1"/>
          <p:nvPr/>
        </p:nvSpPr>
        <p:spPr>
          <a:xfrm>
            <a:off x="5396708" y="1964580"/>
            <a:ext cx="1434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677BAB"/>
                </a:solidFill>
              </a:rPr>
              <a:t>ЗАДАЧА</a:t>
            </a:r>
            <a:endParaRPr lang="ru-RU" sz="2800" b="1" u="sng" dirty="0">
              <a:solidFill>
                <a:srgbClr val="677BAB"/>
              </a:solidFill>
            </a:endParaRPr>
          </a:p>
        </p:txBody>
      </p:sp>
      <p:grpSp>
        <p:nvGrpSpPr>
          <p:cNvPr id="74" name="Google Shape;9572;p36"/>
          <p:cNvGrpSpPr/>
          <p:nvPr/>
        </p:nvGrpSpPr>
        <p:grpSpPr>
          <a:xfrm>
            <a:off x="4914552" y="1964580"/>
            <a:ext cx="506500" cy="506604"/>
            <a:chOff x="5049725" y="2027900"/>
            <a:chExt cx="481750" cy="481850"/>
          </a:xfrm>
          <a:solidFill>
            <a:srgbClr val="677BAB"/>
          </a:solidFill>
        </p:grpSpPr>
        <p:sp>
          <p:nvSpPr>
            <p:cNvPr id="75" name="Google Shape;9573;p36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76" name="Google Shape;9574;p36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77" name="Google Shape;9575;p36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78" name="Google Shape;9576;p36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79" name="Google Shape;9577;p36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80" name="Google Shape;9578;p36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81" name="Google Shape;9579;p36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82" name="Google Shape;9580;p36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1278972" y="1964580"/>
            <a:ext cx="1975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677BAB"/>
                </a:solidFill>
              </a:rPr>
              <a:t>ПРОБЛЕМА</a:t>
            </a:r>
            <a:endParaRPr lang="ru-RU" sz="2800" b="1" u="sng" dirty="0">
              <a:solidFill>
                <a:srgbClr val="677BAB"/>
              </a:solidFill>
            </a:endParaRPr>
          </a:p>
        </p:txBody>
      </p:sp>
      <p:grpSp>
        <p:nvGrpSpPr>
          <p:cNvPr id="84" name="Google Shape;9704;p36"/>
          <p:cNvGrpSpPr/>
          <p:nvPr/>
        </p:nvGrpSpPr>
        <p:grpSpPr>
          <a:xfrm>
            <a:off x="777720" y="1991661"/>
            <a:ext cx="501251" cy="501251"/>
            <a:chOff x="5049725" y="3806450"/>
            <a:chExt cx="481825" cy="481825"/>
          </a:xfrm>
          <a:solidFill>
            <a:srgbClr val="677BAB"/>
          </a:solidFill>
        </p:grpSpPr>
        <p:sp>
          <p:nvSpPr>
            <p:cNvPr id="85" name="Google Shape;9705;p36"/>
            <p:cNvSpPr/>
            <p:nvPr/>
          </p:nvSpPr>
          <p:spPr>
            <a:xfrm>
              <a:off x="536115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86" name="Google Shape;9706;p36"/>
            <p:cNvSpPr/>
            <p:nvPr/>
          </p:nvSpPr>
          <p:spPr>
            <a:xfrm>
              <a:off x="519177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87" name="Google Shape;9707;p36"/>
            <p:cNvSpPr/>
            <p:nvPr/>
          </p:nvSpPr>
          <p:spPr>
            <a:xfrm>
              <a:off x="504972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0" y="8901"/>
                    <a:pt x="6686" y="9073"/>
                    <a:pt x="6246" y="9073"/>
                  </a:cubicBezTo>
                  <a:cubicBezTo>
                    <a:pt x="6028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3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0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9636" y="10196"/>
                  </a:moveTo>
                  <a:cubicBezTo>
                    <a:pt x="11955" y="10196"/>
                    <a:pt x="13981" y="11765"/>
                    <a:pt x="14557" y="14012"/>
                  </a:cubicBezTo>
                  <a:cubicBezTo>
                    <a:pt x="14635" y="14316"/>
                    <a:pt x="14454" y="14623"/>
                    <a:pt x="14153" y="14701"/>
                  </a:cubicBezTo>
                  <a:cubicBezTo>
                    <a:pt x="14107" y="14713"/>
                    <a:pt x="14060" y="14718"/>
                    <a:pt x="14014" y="14718"/>
                  </a:cubicBezTo>
                  <a:cubicBezTo>
                    <a:pt x="13760" y="14718"/>
                    <a:pt x="13530" y="14550"/>
                    <a:pt x="13464" y="14295"/>
                  </a:cubicBezTo>
                  <a:cubicBezTo>
                    <a:pt x="13015" y="12548"/>
                    <a:pt x="11440" y="11326"/>
                    <a:pt x="9636" y="11326"/>
                  </a:cubicBezTo>
                  <a:cubicBezTo>
                    <a:pt x="7833" y="11326"/>
                    <a:pt x="6258" y="12548"/>
                    <a:pt x="5809" y="14295"/>
                  </a:cubicBezTo>
                  <a:cubicBezTo>
                    <a:pt x="5743" y="14550"/>
                    <a:pt x="5512" y="14718"/>
                    <a:pt x="5260" y="14718"/>
                  </a:cubicBezTo>
                  <a:cubicBezTo>
                    <a:pt x="5215" y="14718"/>
                    <a:pt x="5169" y="14713"/>
                    <a:pt x="5122" y="14701"/>
                  </a:cubicBezTo>
                  <a:cubicBezTo>
                    <a:pt x="4818" y="14623"/>
                    <a:pt x="4638" y="14316"/>
                    <a:pt x="4716" y="14012"/>
                  </a:cubicBezTo>
                  <a:cubicBezTo>
                    <a:pt x="5291" y="11765"/>
                    <a:pt x="7318" y="10196"/>
                    <a:pt x="9636" y="10196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27" y="0"/>
                    <a:pt x="9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</p:grpSp>
      <p:grpSp>
        <p:nvGrpSpPr>
          <p:cNvPr id="88" name="Google Shape;11561;p40"/>
          <p:cNvGrpSpPr/>
          <p:nvPr/>
        </p:nvGrpSpPr>
        <p:grpSpPr>
          <a:xfrm>
            <a:off x="816857" y="4522143"/>
            <a:ext cx="362920" cy="364830"/>
            <a:chOff x="-45673275" y="3937700"/>
            <a:chExt cx="299325" cy="300900"/>
          </a:xfrm>
          <a:solidFill>
            <a:srgbClr val="677BAB"/>
          </a:solidFill>
        </p:grpSpPr>
        <p:sp>
          <p:nvSpPr>
            <p:cNvPr id="89" name="Google Shape;11562;p40"/>
            <p:cNvSpPr/>
            <p:nvPr/>
          </p:nvSpPr>
          <p:spPr>
            <a:xfrm>
              <a:off x="-45673275" y="3937700"/>
              <a:ext cx="285925" cy="135500"/>
            </a:xfrm>
            <a:custGeom>
              <a:avLst/>
              <a:gdLst/>
              <a:ahLst/>
              <a:cxnLst/>
              <a:rect l="l" t="t" r="r" b="b"/>
              <a:pathLst>
                <a:path w="11437" h="5420" extrusionOk="0">
                  <a:moveTo>
                    <a:pt x="11437" y="1"/>
                  </a:moveTo>
                  <a:lnTo>
                    <a:pt x="221" y="3435"/>
                  </a:lnTo>
                  <a:cubicBezTo>
                    <a:pt x="63" y="3466"/>
                    <a:pt x="0" y="3624"/>
                    <a:pt x="0" y="3781"/>
                  </a:cubicBezTo>
                  <a:cubicBezTo>
                    <a:pt x="0" y="3939"/>
                    <a:pt x="95" y="4065"/>
                    <a:pt x="221" y="4159"/>
                  </a:cubicBezTo>
                  <a:lnTo>
                    <a:pt x="4348" y="5420"/>
                  </a:lnTo>
                  <a:lnTo>
                    <a:pt x="11405" y="64"/>
                  </a:lnTo>
                  <a:lnTo>
                    <a:pt x="114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1563;p40"/>
            <p:cNvSpPr/>
            <p:nvPr/>
          </p:nvSpPr>
          <p:spPr>
            <a:xfrm>
              <a:off x="-45577975" y="3990475"/>
              <a:ext cx="151250" cy="150925"/>
            </a:xfrm>
            <a:custGeom>
              <a:avLst/>
              <a:gdLst/>
              <a:ahLst/>
              <a:cxnLst/>
              <a:rect l="l" t="t" r="r" b="b"/>
              <a:pathLst>
                <a:path w="6050" h="6037" extrusionOk="0">
                  <a:moveTo>
                    <a:pt x="6049" y="1"/>
                  </a:moveTo>
                  <a:lnTo>
                    <a:pt x="536" y="4159"/>
                  </a:lnTo>
                  <a:lnTo>
                    <a:pt x="32" y="5577"/>
                  </a:lnTo>
                  <a:cubicBezTo>
                    <a:pt x="0" y="5703"/>
                    <a:pt x="32" y="5861"/>
                    <a:pt x="126" y="5955"/>
                  </a:cubicBezTo>
                  <a:cubicBezTo>
                    <a:pt x="186" y="6015"/>
                    <a:pt x="259" y="6037"/>
                    <a:pt x="336" y="6037"/>
                  </a:cubicBezTo>
                  <a:cubicBezTo>
                    <a:pt x="381" y="6037"/>
                    <a:pt x="427" y="6030"/>
                    <a:pt x="473" y="6018"/>
                  </a:cubicBezTo>
                  <a:lnTo>
                    <a:pt x="1891" y="5514"/>
                  </a:lnTo>
                  <a:lnTo>
                    <a:pt x="6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1564;p40"/>
            <p:cNvSpPr/>
            <p:nvPr/>
          </p:nvSpPr>
          <p:spPr>
            <a:xfrm>
              <a:off x="-45509450" y="3951100"/>
              <a:ext cx="135500" cy="286725"/>
            </a:xfrm>
            <a:custGeom>
              <a:avLst/>
              <a:gdLst/>
              <a:ahLst/>
              <a:cxnLst/>
              <a:rect l="l" t="t" r="r" b="b"/>
              <a:pathLst>
                <a:path w="5420" h="11469" extrusionOk="0">
                  <a:moveTo>
                    <a:pt x="5419" y="0"/>
                  </a:moveTo>
                  <a:lnTo>
                    <a:pt x="5356" y="32"/>
                  </a:lnTo>
                  <a:lnTo>
                    <a:pt x="0" y="7089"/>
                  </a:lnTo>
                  <a:lnTo>
                    <a:pt x="1261" y="11216"/>
                  </a:lnTo>
                  <a:cubicBezTo>
                    <a:pt x="1324" y="11374"/>
                    <a:pt x="1481" y="11468"/>
                    <a:pt x="1639" y="11468"/>
                  </a:cubicBezTo>
                  <a:cubicBezTo>
                    <a:pt x="1796" y="11468"/>
                    <a:pt x="1891" y="11342"/>
                    <a:pt x="1985" y="11216"/>
                  </a:cubicBezTo>
                  <a:lnTo>
                    <a:pt x="54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1565;p40"/>
            <p:cNvSpPr/>
            <p:nvPr/>
          </p:nvSpPr>
          <p:spPr>
            <a:xfrm>
              <a:off x="-45670925" y="4114125"/>
              <a:ext cx="72500" cy="70325"/>
            </a:xfrm>
            <a:custGeom>
              <a:avLst/>
              <a:gdLst/>
              <a:ahLst/>
              <a:cxnLst/>
              <a:rect l="l" t="t" r="r" b="b"/>
              <a:pathLst>
                <a:path w="2900" h="2813" extrusionOk="0">
                  <a:moveTo>
                    <a:pt x="2521" y="1"/>
                  </a:moveTo>
                  <a:cubicBezTo>
                    <a:pt x="2435" y="1"/>
                    <a:pt x="2348" y="32"/>
                    <a:pt x="2269" y="95"/>
                  </a:cubicBezTo>
                  <a:lnTo>
                    <a:pt x="127" y="2206"/>
                  </a:lnTo>
                  <a:cubicBezTo>
                    <a:pt x="1" y="2332"/>
                    <a:pt x="1" y="2553"/>
                    <a:pt x="127" y="2742"/>
                  </a:cubicBezTo>
                  <a:cubicBezTo>
                    <a:pt x="190" y="2789"/>
                    <a:pt x="277" y="2813"/>
                    <a:pt x="371" y="2813"/>
                  </a:cubicBezTo>
                  <a:cubicBezTo>
                    <a:pt x="466" y="2813"/>
                    <a:pt x="568" y="2789"/>
                    <a:pt x="662" y="2742"/>
                  </a:cubicBezTo>
                  <a:lnTo>
                    <a:pt x="2773" y="600"/>
                  </a:lnTo>
                  <a:cubicBezTo>
                    <a:pt x="2899" y="473"/>
                    <a:pt x="2899" y="253"/>
                    <a:pt x="2773" y="95"/>
                  </a:cubicBezTo>
                  <a:cubicBezTo>
                    <a:pt x="2695" y="32"/>
                    <a:pt x="2608" y="1"/>
                    <a:pt x="25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1566;p40"/>
            <p:cNvSpPr/>
            <p:nvPr/>
          </p:nvSpPr>
          <p:spPr>
            <a:xfrm>
              <a:off x="-45620500" y="4163550"/>
              <a:ext cx="70900" cy="71125"/>
            </a:xfrm>
            <a:custGeom>
              <a:avLst/>
              <a:gdLst/>
              <a:ahLst/>
              <a:cxnLst/>
              <a:rect l="l" t="t" r="r" b="b"/>
              <a:pathLst>
                <a:path w="2836" h="2845" extrusionOk="0">
                  <a:moveTo>
                    <a:pt x="2489" y="1"/>
                  </a:moveTo>
                  <a:cubicBezTo>
                    <a:pt x="2395" y="1"/>
                    <a:pt x="2300" y="24"/>
                    <a:pt x="2237" y="72"/>
                  </a:cubicBezTo>
                  <a:lnTo>
                    <a:pt x="126" y="2214"/>
                  </a:lnTo>
                  <a:cubicBezTo>
                    <a:pt x="0" y="2340"/>
                    <a:pt x="0" y="2561"/>
                    <a:pt x="126" y="2718"/>
                  </a:cubicBezTo>
                  <a:cubicBezTo>
                    <a:pt x="221" y="2781"/>
                    <a:pt x="284" y="2844"/>
                    <a:pt x="378" y="2844"/>
                  </a:cubicBezTo>
                  <a:cubicBezTo>
                    <a:pt x="441" y="2844"/>
                    <a:pt x="567" y="2781"/>
                    <a:pt x="599" y="2718"/>
                  </a:cubicBezTo>
                  <a:lnTo>
                    <a:pt x="2741" y="607"/>
                  </a:lnTo>
                  <a:cubicBezTo>
                    <a:pt x="2836" y="481"/>
                    <a:pt x="2836" y="229"/>
                    <a:pt x="2741" y="72"/>
                  </a:cubicBezTo>
                  <a:cubicBezTo>
                    <a:pt x="2678" y="24"/>
                    <a:pt x="2584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1567;p40"/>
            <p:cNvSpPr/>
            <p:nvPr/>
          </p:nvSpPr>
          <p:spPr>
            <a:xfrm>
              <a:off x="-45673275" y="4159625"/>
              <a:ext cx="79575" cy="78975"/>
            </a:xfrm>
            <a:custGeom>
              <a:avLst/>
              <a:gdLst/>
              <a:ahLst/>
              <a:cxnLst/>
              <a:rect l="l" t="t" r="r" b="b"/>
              <a:pathLst>
                <a:path w="3183" h="3159" extrusionOk="0">
                  <a:moveTo>
                    <a:pt x="2816" y="0"/>
                  </a:moveTo>
                  <a:cubicBezTo>
                    <a:pt x="2726" y="0"/>
                    <a:pt x="2631" y="24"/>
                    <a:pt x="2552" y="71"/>
                  </a:cubicBezTo>
                  <a:lnTo>
                    <a:pt x="95" y="2529"/>
                  </a:lnTo>
                  <a:cubicBezTo>
                    <a:pt x="0" y="2655"/>
                    <a:pt x="0" y="2875"/>
                    <a:pt x="95" y="3033"/>
                  </a:cubicBezTo>
                  <a:cubicBezTo>
                    <a:pt x="189" y="3127"/>
                    <a:pt x="252" y="3159"/>
                    <a:pt x="347" y="3159"/>
                  </a:cubicBezTo>
                  <a:cubicBezTo>
                    <a:pt x="441" y="3159"/>
                    <a:pt x="536" y="3127"/>
                    <a:pt x="599" y="3033"/>
                  </a:cubicBezTo>
                  <a:lnTo>
                    <a:pt x="3025" y="607"/>
                  </a:lnTo>
                  <a:cubicBezTo>
                    <a:pt x="3182" y="449"/>
                    <a:pt x="3182" y="197"/>
                    <a:pt x="3056" y="71"/>
                  </a:cubicBezTo>
                  <a:cubicBezTo>
                    <a:pt x="2993" y="24"/>
                    <a:pt x="2907" y="0"/>
                    <a:pt x="28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1168639" y="4384065"/>
            <a:ext cx="2100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677BAB"/>
                </a:solidFill>
              </a:rPr>
              <a:t>РЕЗУЛЬТАТЫ</a:t>
            </a:r>
            <a:endParaRPr lang="ru-RU" sz="2800" b="1" u="sng" dirty="0">
              <a:solidFill>
                <a:srgbClr val="677BAB"/>
              </a:solidFill>
            </a:endParaRPr>
          </a:p>
        </p:txBody>
      </p:sp>
      <p:graphicFrame>
        <p:nvGraphicFramePr>
          <p:cNvPr id="96" name="Диаграмма 95"/>
          <p:cNvGraphicFramePr/>
          <p:nvPr>
            <p:extLst>
              <p:ext uri="{D42A27DB-BD31-4B8C-83A1-F6EECF244321}">
                <p14:modId xmlns:p14="http://schemas.microsoft.com/office/powerpoint/2010/main" val="2786841862"/>
              </p:ext>
            </p:extLst>
          </p:nvPr>
        </p:nvGraphicFramePr>
        <p:xfrm>
          <a:off x="923827" y="5072413"/>
          <a:ext cx="2105622" cy="1234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7" name="TextBox 96"/>
          <p:cNvSpPr txBox="1"/>
          <p:nvPr/>
        </p:nvSpPr>
        <p:spPr>
          <a:xfrm>
            <a:off x="3111127" y="5199314"/>
            <a:ext cx="25331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 2024 году </a:t>
            </a: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с/х животных имеют цифровой профиль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8" name="Диаграмма 97"/>
          <p:cNvGraphicFramePr/>
          <p:nvPr>
            <p:extLst>
              <p:ext uri="{D42A27DB-BD31-4B8C-83A1-F6EECF244321}">
                <p14:modId xmlns:p14="http://schemas.microsoft.com/office/powerpoint/2010/main" val="1395510668"/>
              </p:ext>
            </p:extLst>
          </p:nvPr>
        </p:nvGraphicFramePr>
        <p:xfrm>
          <a:off x="6123885" y="4949302"/>
          <a:ext cx="1928622" cy="1361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9" name="TextBox 98"/>
          <p:cNvSpPr txBox="1"/>
          <p:nvPr/>
        </p:nvSpPr>
        <p:spPr>
          <a:xfrm>
            <a:off x="8052507" y="5199314"/>
            <a:ext cx="36571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 2024 году </a:t>
            </a: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47%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племенных с/х животных имеют цифровой профиль с данными о генетическом потенциале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66582" y="6281183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2024</a:t>
            </a:r>
            <a:endParaRPr lang="ru-RU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1145864" y="6281182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2022</a:t>
            </a:r>
            <a:endParaRPr lang="ru-RU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7345572" y="6281183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2024</a:t>
            </a:r>
            <a:endParaRPr lang="ru-RU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6266704" y="6281183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2022</a:t>
            </a:r>
            <a:endParaRPr lang="ru-RU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1720104" y="6307310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2023</a:t>
            </a:r>
            <a:endParaRPr lang="ru-RU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6808400" y="6281183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2023</a:t>
            </a:r>
            <a:endParaRPr lang="ru-RU" sz="1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A350-45B9-4065-8F04-3197B7221FAF}" type="slidenum">
              <a:rPr lang="ru-RU" smtClean="0"/>
              <a:t>3</a:t>
            </a:fld>
            <a:endParaRPr lang="ru-RU"/>
          </a:p>
        </p:txBody>
      </p:sp>
      <p:grpSp>
        <p:nvGrpSpPr>
          <p:cNvPr id="53" name="Google Shape;9535;p36"/>
          <p:cNvGrpSpPr/>
          <p:nvPr/>
        </p:nvGrpSpPr>
        <p:grpSpPr>
          <a:xfrm>
            <a:off x="9204033" y="2037805"/>
            <a:ext cx="454384" cy="449995"/>
            <a:chOff x="5049725" y="1435050"/>
            <a:chExt cx="486550" cy="481850"/>
          </a:xfrm>
          <a:solidFill>
            <a:srgbClr val="677BAB"/>
          </a:solidFill>
        </p:grpSpPr>
        <p:sp>
          <p:nvSpPr>
            <p:cNvPr id="54" name="Google Shape;9536;p36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55" name="Google Shape;9537;p36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56" name="Google Shape;9538;p36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57" name="Google Shape;9539;p36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9654004" y="1964580"/>
            <a:ext cx="1015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677BAB"/>
                </a:solidFill>
              </a:rPr>
              <a:t>ЦЕЛЬ</a:t>
            </a:r>
            <a:endParaRPr lang="ru-RU" sz="2800" b="1" u="sng" dirty="0">
              <a:solidFill>
                <a:srgbClr val="677B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33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2725"/>
            <a:ext cx="12192000" cy="1325563"/>
          </a:xfrm>
          <a:solidFill>
            <a:srgbClr val="677BAB"/>
          </a:solidFill>
        </p:spPr>
        <p:txBody>
          <a:bodyPr>
            <a:normAutofit/>
          </a:bodyPr>
          <a:lstStyle/>
          <a:p>
            <a:pPr marL="714375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 2. «Ведение цифрового профиля пашен»</a:t>
            </a:r>
          </a:p>
        </p:txBody>
      </p:sp>
      <p:pic>
        <p:nvPicPr>
          <p:cNvPr id="5" name="Picture 2" descr="https://yakutsk-400.ru/wp-content/uploads/2022/07/%D0%A0%D0%B5%D1%81%D1%83%D1%80%D1%81-1@3x-1024x5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071" y="338931"/>
            <a:ext cx="2117352" cy="107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365787"/>
              </p:ext>
            </p:extLst>
          </p:nvPr>
        </p:nvGraphicFramePr>
        <p:xfrm>
          <a:off x="168150" y="1752289"/>
          <a:ext cx="11830272" cy="50447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43424">
                  <a:extLst>
                    <a:ext uri="{9D8B030D-6E8A-4147-A177-3AD203B41FA5}">
                      <a16:colId xmlns:a16="http://schemas.microsoft.com/office/drawing/2014/main" val="2562023976"/>
                    </a:ext>
                  </a:extLst>
                </a:gridCol>
                <a:gridCol w="1971712">
                  <a:extLst>
                    <a:ext uri="{9D8B030D-6E8A-4147-A177-3AD203B41FA5}">
                      <a16:colId xmlns:a16="http://schemas.microsoft.com/office/drawing/2014/main" val="3758037657"/>
                    </a:ext>
                  </a:extLst>
                </a:gridCol>
                <a:gridCol w="2175190">
                  <a:extLst>
                    <a:ext uri="{9D8B030D-6E8A-4147-A177-3AD203B41FA5}">
                      <a16:colId xmlns:a16="http://schemas.microsoft.com/office/drawing/2014/main" val="553499503"/>
                    </a:ext>
                  </a:extLst>
                </a:gridCol>
                <a:gridCol w="3739946">
                  <a:extLst>
                    <a:ext uri="{9D8B030D-6E8A-4147-A177-3AD203B41FA5}">
                      <a16:colId xmlns:a16="http://schemas.microsoft.com/office/drawing/2014/main" val="2300579922"/>
                    </a:ext>
                  </a:extLst>
                </a:gridCol>
              </a:tblGrid>
              <a:tr h="861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024180"/>
                  </a:ext>
                </a:extLst>
              </a:tr>
              <a:tr h="165879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Низкое освоение пашен при ограниченности земельных ресурсов для ведения сельского хозяйства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Снижение плодородия почв вследствие их нерационального использования</a:t>
                      </a:r>
                      <a:endParaRPr lang="ru-RU" sz="15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Вовлечение в оборот неиспользуемых пашен и земель СХН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Своевременное влияние на качество плодородия почв и урожайность культур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Повышения эффективности государственной поддержки на оцифрованных пашнях </a:t>
                      </a:r>
                      <a:endParaRPr lang="ru-RU" sz="15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площадей пашен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использования пашен, качественных показателей плодородия почв за счет мониторинга в реальном времени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 эффективности государственной поддержки оцифрованных пашен</a:t>
                      </a:r>
                      <a:endParaRPr lang="ru-RU" sz="15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3367832"/>
                  </a:ext>
                </a:extLst>
              </a:tr>
              <a:tr h="2263414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0755495"/>
                  </a:ext>
                </a:extLst>
              </a:tr>
            </a:tbl>
          </a:graphicData>
        </a:graphic>
      </p:graphicFrame>
      <p:grpSp>
        <p:nvGrpSpPr>
          <p:cNvPr id="88" name="Google Shape;11561;p40"/>
          <p:cNvGrpSpPr/>
          <p:nvPr/>
        </p:nvGrpSpPr>
        <p:grpSpPr>
          <a:xfrm>
            <a:off x="4191323" y="4690943"/>
            <a:ext cx="362920" cy="364830"/>
            <a:chOff x="-45673275" y="3937700"/>
            <a:chExt cx="299325" cy="300900"/>
          </a:xfrm>
          <a:solidFill>
            <a:srgbClr val="677BAB"/>
          </a:solidFill>
        </p:grpSpPr>
        <p:sp>
          <p:nvSpPr>
            <p:cNvPr id="89" name="Google Shape;11562;p40"/>
            <p:cNvSpPr/>
            <p:nvPr/>
          </p:nvSpPr>
          <p:spPr>
            <a:xfrm>
              <a:off x="-45673275" y="3937700"/>
              <a:ext cx="285925" cy="135500"/>
            </a:xfrm>
            <a:custGeom>
              <a:avLst/>
              <a:gdLst/>
              <a:ahLst/>
              <a:cxnLst/>
              <a:rect l="l" t="t" r="r" b="b"/>
              <a:pathLst>
                <a:path w="11437" h="5420" extrusionOk="0">
                  <a:moveTo>
                    <a:pt x="11437" y="1"/>
                  </a:moveTo>
                  <a:lnTo>
                    <a:pt x="221" y="3435"/>
                  </a:lnTo>
                  <a:cubicBezTo>
                    <a:pt x="63" y="3466"/>
                    <a:pt x="0" y="3624"/>
                    <a:pt x="0" y="3781"/>
                  </a:cubicBezTo>
                  <a:cubicBezTo>
                    <a:pt x="0" y="3939"/>
                    <a:pt x="95" y="4065"/>
                    <a:pt x="221" y="4159"/>
                  </a:cubicBezTo>
                  <a:lnTo>
                    <a:pt x="4348" y="5420"/>
                  </a:lnTo>
                  <a:lnTo>
                    <a:pt x="11405" y="64"/>
                  </a:lnTo>
                  <a:lnTo>
                    <a:pt x="114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1563;p40"/>
            <p:cNvSpPr/>
            <p:nvPr/>
          </p:nvSpPr>
          <p:spPr>
            <a:xfrm>
              <a:off x="-45577975" y="3990475"/>
              <a:ext cx="151250" cy="150925"/>
            </a:xfrm>
            <a:custGeom>
              <a:avLst/>
              <a:gdLst/>
              <a:ahLst/>
              <a:cxnLst/>
              <a:rect l="l" t="t" r="r" b="b"/>
              <a:pathLst>
                <a:path w="6050" h="6037" extrusionOk="0">
                  <a:moveTo>
                    <a:pt x="6049" y="1"/>
                  </a:moveTo>
                  <a:lnTo>
                    <a:pt x="536" y="4159"/>
                  </a:lnTo>
                  <a:lnTo>
                    <a:pt x="32" y="5577"/>
                  </a:lnTo>
                  <a:cubicBezTo>
                    <a:pt x="0" y="5703"/>
                    <a:pt x="32" y="5861"/>
                    <a:pt x="126" y="5955"/>
                  </a:cubicBezTo>
                  <a:cubicBezTo>
                    <a:pt x="186" y="6015"/>
                    <a:pt x="259" y="6037"/>
                    <a:pt x="336" y="6037"/>
                  </a:cubicBezTo>
                  <a:cubicBezTo>
                    <a:pt x="381" y="6037"/>
                    <a:pt x="427" y="6030"/>
                    <a:pt x="473" y="6018"/>
                  </a:cubicBezTo>
                  <a:lnTo>
                    <a:pt x="1891" y="5514"/>
                  </a:lnTo>
                  <a:lnTo>
                    <a:pt x="6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1564;p40"/>
            <p:cNvSpPr/>
            <p:nvPr/>
          </p:nvSpPr>
          <p:spPr>
            <a:xfrm>
              <a:off x="-45509450" y="3951100"/>
              <a:ext cx="135500" cy="286725"/>
            </a:xfrm>
            <a:custGeom>
              <a:avLst/>
              <a:gdLst/>
              <a:ahLst/>
              <a:cxnLst/>
              <a:rect l="l" t="t" r="r" b="b"/>
              <a:pathLst>
                <a:path w="5420" h="11469" extrusionOk="0">
                  <a:moveTo>
                    <a:pt x="5419" y="0"/>
                  </a:moveTo>
                  <a:lnTo>
                    <a:pt x="5356" y="32"/>
                  </a:lnTo>
                  <a:lnTo>
                    <a:pt x="0" y="7089"/>
                  </a:lnTo>
                  <a:lnTo>
                    <a:pt x="1261" y="11216"/>
                  </a:lnTo>
                  <a:cubicBezTo>
                    <a:pt x="1324" y="11374"/>
                    <a:pt x="1481" y="11468"/>
                    <a:pt x="1639" y="11468"/>
                  </a:cubicBezTo>
                  <a:cubicBezTo>
                    <a:pt x="1796" y="11468"/>
                    <a:pt x="1891" y="11342"/>
                    <a:pt x="1985" y="11216"/>
                  </a:cubicBezTo>
                  <a:lnTo>
                    <a:pt x="54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1565;p40"/>
            <p:cNvSpPr/>
            <p:nvPr/>
          </p:nvSpPr>
          <p:spPr>
            <a:xfrm>
              <a:off x="-45670925" y="4114125"/>
              <a:ext cx="72500" cy="70325"/>
            </a:xfrm>
            <a:custGeom>
              <a:avLst/>
              <a:gdLst/>
              <a:ahLst/>
              <a:cxnLst/>
              <a:rect l="l" t="t" r="r" b="b"/>
              <a:pathLst>
                <a:path w="2900" h="2813" extrusionOk="0">
                  <a:moveTo>
                    <a:pt x="2521" y="1"/>
                  </a:moveTo>
                  <a:cubicBezTo>
                    <a:pt x="2435" y="1"/>
                    <a:pt x="2348" y="32"/>
                    <a:pt x="2269" y="95"/>
                  </a:cubicBezTo>
                  <a:lnTo>
                    <a:pt x="127" y="2206"/>
                  </a:lnTo>
                  <a:cubicBezTo>
                    <a:pt x="1" y="2332"/>
                    <a:pt x="1" y="2553"/>
                    <a:pt x="127" y="2742"/>
                  </a:cubicBezTo>
                  <a:cubicBezTo>
                    <a:pt x="190" y="2789"/>
                    <a:pt x="277" y="2813"/>
                    <a:pt x="371" y="2813"/>
                  </a:cubicBezTo>
                  <a:cubicBezTo>
                    <a:pt x="466" y="2813"/>
                    <a:pt x="568" y="2789"/>
                    <a:pt x="662" y="2742"/>
                  </a:cubicBezTo>
                  <a:lnTo>
                    <a:pt x="2773" y="600"/>
                  </a:lnTo>
                  <a:cubicBezTo>
                    <a:pt x="2899" y="473"/>
                    <a:pt x="2899" y="253"/>
                    <a:pt x="2773" y="95"/>
                  </a:cubicBezTo>
                  <a:cubicBezTo>
                    <a:pt x="2695" y="32"/>
                    <a:pt x="2608" y="1"/>
                    <a:pt x="25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1566;p40"/>
            <p:cNvSpPr/>
            <p:nvPr/>
          </p:nvSpPr>
          <p:spPr>
            <a:xfrm>
              <a:off x="-45620500" y="4163550"/>
              <a:ext cx="70900" cy="71125"/>
            </a:xfrm>
            <a:custGeom>
              <a:avLst/>
              <a:gdLst/>
              <a:ahLst/>
              <a:cxnLst/>
              <a:rect l="l" t="t" r="r" b="b"/>
              <a:pathLst>
                <a:path w="2836" h="2845" extrusionOk="0">
                  <a:moveTo>
                    <a:pt x="2489" y="1"/>
                  </a:moveTo>
                  <a:cubicBezTo>
                    <a:pt x="2395" y="1"/>
                    <a:pt x="2300" y="24"/>
                    <a:pt x="2237" y="72"/>
                  </a:cubicBezTo>
                  <a:lnTo>
                    <a:pt x="126" y="2214"/>
                  </a:lnTo>
                  <a:cubicBezTo>
                    <a:pt x="0" y="2340"/>
                    <a:pt x="0" y="2561"/>
                    <a:pt x="126" y="2718"/>
                  </a:cubicBezTo>
                  <a:cubicBezTo>
                    <a:pt x="221" y="2781"/>
                    <a:pt x="284" y="2844"/>
                    <a:pt x="378" y="2844"/>
                  </a:cubicBezTo>
                  <a:cubicBezTo>
                    <a:pt x="441" y="2844"/>
                    <a:pt x="567" y="2781"/>
                    <a:pt x="599" y="2718"/>
                  </a:cubicBezTo>
                  <a:lnTo>
                    <a:pt x="2741" y="607"/>
                  </a:lnTo>
                  <a:cubicBezTo>
                    <a:pt x="2836" y="481"/>
                    <a:pt x="2836" y="229"/>
                    <a:pt x="2741" y="72"/>
                  </a:cubicBezTo>
                  <a:cubicBezTo>
                    <a:pt x="2678" y="24"/>
                    <a:pt x="2584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1567;p40"/>
            <p:cNvSpPr/>
            <p:nvPr/>
          </p:nvSpPr>
          <p:spPr>
            <a:xfrm>
              <a:off x="-45673275" y="4159625"/>
              <a:ext cx="79575" cy="78975"/>
            </a:xfrm>
            <a:custGeom>
              <a:avLst/>
              <a:gdLst/>
              <a:ahLst/>
              <a:cxnLst/>
              <a:rect l="l" t="t" r="r" b="b"/>
              <a:pathLst>
                <a:path w="3183" h="3159" extrusionOk="0">
                  <a:moveTo>
                    <a:pt x="2816" y="0"/>
                  </a:moveTo>
                  <a:cubicBezTo>
                    <a:pt x="2726" y="0"/>
                    <a:pt x="2631" y="24"/>
                    <a:pt x="2552" y="71"/>
                  </a:cubicBezTo>
                  <a:lnTo>
                    <a:pt x="95" y="2529"/>
                  </a:lnTo>
                  <a:cubicBezTo>
                    <a:pt x="0" y="2655"/>
                    <a:pt x="0" y="2875"/>
                    <a:pt x="95" y="3033"/>
                  </a:cubicBezTo>
                  <a:cubicBezTo>
                    <a:pt x="189" y="3127"/>
                    <a:pt x="252" y="3159"/>
                    <a:pt x="347" y="3159"/>
                  </a:cubicBezTo>
                  <a:cubicBezTo>
                    <a:pt x="441" y="3159"/>
                    <a:pt x="536" y="3127"/>
                    <a:pt x="599" y="3033"/>
                  </a:cubicBezTo>
                  <a:lnTo>
                    <a:pt x="3025" y="607"/>
                  </a:lnTo>
                  <a:cubicBezTo>
                    <a:pt x="3182" y="449"/>
                    <a:pt x="3182" y="197"/>
                    <a:pt x="3056" y="71"/>
                  </a:cubicBezTo>
                  <a:cubicBezTo>
                    <a:pt x="2993" y="24"/>
                    <a:pt x="2907" y="0"/>
                    <a:pt x="28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4730435" y="4643242"/>
            <a:ext cx="2100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677BAB"/>
                </a:solidFill>
              </a:rPr>
              <a:t>РЕЗУЛЬТАТЫ</a:t>
            </a:r>
            <a:endParaRPr lang="ru-RU" sz="2800" b="1" u="sng" dirty="0">
              <a:solidFill>
                <a:srgbClr val="677BAB"/>
              </a:solidFill>
            </a:endParaRPr>
          </a:p>
        </p:txBody>
      </p:sp>
      <p:graphicFrame>
        <p:nvGraphicFramePr>
          <p:cNvPr id="96" name="Диаграмма 95"/>
          <p:cNvGraphicFramePr/>
          <p:nvPr>
            <p:extLst>
              <p:ext uri="{D42A27DB-BD31-4B8C-83A1-F6EECF244321}">
                <p14:modId xmlns:p14="http://schemas.microsoft.com/office/powerpoint/2010/main" val="979652562"/>
              </p:ext>
            </p:extLst>
          </p:nvPr>
        </p:nvGraphicFramePr>
        <p:xfrm>
          <a:off x="3339193" y="5158116"/>
          <a:ext cx="2532121" cy="1361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7" name="TextBox 96"/>
          <p:cNvSpPr txBox="1"/>
          <p:nvPr/>
        </p:nvSpPr>
        <p:spPr>
          <a:xfrm>
            <a:off x="5965736" y="5350753"/>
            <a:ext cx="25331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 2024 году </a:t>
            </a: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пашен имеют цифровой профиль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Google Shape;11899;p41"/>
          <p:cNvSpPr>
            <a:spLocks noChangeAspect="1"/>
          </p:cNvSpPr>
          <p:nvPr/>
        </p:nvSpPr>
        <p:spPr>
          <a:xfrm>
            <a:off x="168150" y="605506"/>
            <a:ext cx="540000" cy="540000"/>
          </a:xfrm>
          <a:custGeom>
            <a:avLst/>
            <a:gdLst/>
            <a:ahLst/>
            <a:cxnLst/>
            <a:rect l="l" t="t" r="r" b="b"/>
            <a:pathLst>
              <a:path w="9295" h="12099" extrusionOk="0">
                <a:moveTo>
                  <a:pt x="4601" y="1"/>
                </a:moveTo>
                <a:cubicBezTo>
                  <a:pt x="3624" y="1"/>
                  <a:pt x="2836" y="788"/>
                  <a:pt x="2836" y="1796"/>
                </a:cubicBezTo>
                <a:cubicBezTo>
                  <a:pt x="2836" y="2647"/>
                  <a:pt x="3467" y="3372"/>
                  <a:pt x="4254" y="3529"/>
                </a:cubicBezTo>
                <a:lnTo>
                  <a:pt x="4254" y="4789"/>
                </a:lnTo>
                <a:cubicBezTo>
                  <a:pt x="3656" y="4033"/>
                  <a:pt x="2742" y="3561"/>
                  <a:pt x="1765" y="3561"/>
                </a:cubicBezTo>
                <a:lnTo>
                  <a:pt x="348" y="3561"/>
                </a:lnTo>
                <a:cubicBezTo>
                  <a:pt x="158" y="3561"/>
                  <a:pt x="1" y="3718"/>
                  <a:pt x="1" y="3907"/>
                </a:cubicBezTo>
                <a:cubicBezTo>
                  <a:pt x="1" y="5671"/>
                  <a:pt x="1450" y="7152"/>
                  <a:pt x="3214" y="7152"/>
                </a:cubicBezTo>
                <a:lnTo>
                  <a:pt x="4286" y="7152"/>
                </a:lnTo>
                <a:lnTo>
                  <a:pt x="4286" y="9988"/>
                </a:lnTo>
                <a:cubicBezTo>
                  <a:pt x="3845" y="9547"/>
                  <a:pt x="3340" y="9231"/>
                  <a:pt x="2805" y="9042"/>
                </a:cubicBezTo>
                <a:cubicBezTo>
                  <a:pt x="2836" y="8885"/>
                  <a:pt x="2868" y="8727"/>
                  <a:pt x="2868" y="8570"/>
                </a:cubicBezTo>
                <a:cubicBezTo>
                  <a:pt x="2868" y="7782"/>
                  <a:pt x="2238" y="7152"/>
                  <a:pt x="1450" y="7152"/>
                </a:cubicBezTo>
                <a:cubicBezTo>
                  <a:pt x="663" y="7152"/>
                  <a:pt x="32" y="7782"/>
                  <a:pt x="32" y="8570"/>
                </a:cubicBezTo>
                <a:cubicBezTo>
                  <a:pt x="32" y="9358"/>
                  <a:pt x="663" y="9988"/>
                  <a:pt x="1450" y="9988"/>
                </a:cubicBezTo>
                <a:cubicBezTo>
                  <a:pt x="1797" y="9988"/>
                  <a:pt x="2112" y="9862"/>
                  <a:pt x="2364" y="9610"/>
                </a:cubicBezTo>
                <a:cubicBezTo>
                  <a:pt x="3183" y="9830"/>
                  <a:pt x="3908" y="10366"/>
                  <a:pt x="4286" y="11122"/>
                </a:cubicBezTo>
                <a:lnTo>
                  <a:pt x="4286" y="11752"/>
                </a:lnTo>
                <a:cubicBezTo>
                  <a:pt x="4286" y="11941"/>
                  <a:pt x="4443" y="12098"/>
                  <a:pt x="4632" y="12098"/>
                </a:cubicBezTo>
                <a:cubicBezTo>
                  <a:pt x="4853" y="12098"/>
                  <a:pt x="5010" y="11941"/>
                  <a:pt x="5010" y="11752"/>
                </a:cubicBezTo>
                <a:lnTo>
                  <a:pt x="5010" y="11342"/>
                </a:lnTo>
                <a:lnTo>
                  <a:pt x="6050" y="11342"/>
                </a:lnTo>
                <a:cubicBezTo>
                  <a:pt x="7846" y="11342"/>
                  <a:pt x="9295" y="9893"/>
                  <a:pt x="9295" y="8129"/>
                </a:cubicBezTo>
                <a:cubicBezTo>
                  <a:pt x="9200" y="7971"/>
                  <a:pt x="9043" y="7814"/>
                  <a:pt x="8854" y="7814"/>
                </a:cubicBezTo>
                <a:lnTo>
                  <a:pt x="7436" y="7814"/>
                </a:lnTo>
                <a:cubicBezTo>
                  <a:pt x="6428" y="7814"/>
                  <a:pt x="5546" y="8286"/>
                  <a:pt x="4947" y="9042"/>
                </a:cubicBezTo>
                <a:lnTo>
                  <a:pt x="4947" y="6837"/>
                </a:lnTo>
                <a:cubicBezTo>
                  <a:pt x="5357" y="6081"/>
                  <a:pt x="6050" y="5545"/>
                  <a:pt x="6901" y="5325"/>
                </a:cubicBezTo>
                <a:cubicBezTo>
                  <a:pt x="7121" y="5545"/>
                  <a:pt x="7436" y="5671"/>
                  <a:pt x="7814" y="5671"/>
                </a:cubicBezTo>
                <a:cubicBezTo>
                  <a:pt x="8602" y="5671"/>
                  <a:pt x="9200" y="5041"/>
                  <a:pt x="9200" y="4254"/>
                </a:cubicBezTo>
                <a:cubicBezTo>
                  <a:pt x="9200" y="3466"/>
                  <a:pt x="8602" y="2836"/>
                  <a:pt x="7814" y="2836"/>
                </a:cubicBezTo>
                <a:cubicBezTo>
                  <a:pt x="7027" y="2836"/>
                  <a:pt x="6396" y="3466"/>
                  <a:pt x="6396" y="4254"/>
                </a:cubicBezTo>
                <a:cubicBezTo>
                  <a:pt x="6396" y="4411"/>
                  <a:pt x="6428" y="4569"/>
                  <a:pt x="6459" y="4726"/>
                </a:cubicBezTo>
                <a:cubicBezTo>
                  <a:pt x="5861" y="4947"/>
                  <a:pt x="5357" y="5262"/>
                  <a:pt x="4947" y="5671"/>
                </a:cubicBezTo>
                <a:lnTo>
                  <a:pt x="4947" y="3529"/>
                </a:lnTo>
                <a:cubicBezTo>
                  <a:pt x="5798" y="3372"/>
                  <a:pt x="6365" y="2615"/>
                  <a:pt x="6365" y="1796"/>
                </a:cubicBezTo>
                <a:cubicBezTo>
                  <a:pt x="6365" y="788"/>
                  <a:pt x="5577" y="1"/>
                  <a:pt x="460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201000" tIns="201000" rIns="201000" bIns="201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32392" y="6426171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2024</a:t>
            </a:r>
            <a:endParaRPr lang="ru-RU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3621130" y="6421943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2022</a:t>
            </a:r>
            <a:endParaRPr lang="ru-RU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4307764" y="6426171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2023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A350-45B9-4065-8F04-3197B7221FAF}" type="slidenum">
              <a:rPr lang="ru-RU" smtClean="0"/>
              <a:t>4</a:t>
            </a:fld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5396708" y="1964580"/>
            <a:ext cx="1434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677BAB"/>
                </a:solidFill>
              </a:rPr>
              <a:t>ЗАДАЧА</a:t>
            </a:r>
            <a:endParaRPr lang="ru-RU" sz="2800" b="1" u="sng" dirty="0">
              <a:solidFill>
                <a:srgbClr val="677BAB"/>
              </a:solidFill>
            </a:endParaRPr>
          </a:p>
        </p:txBody>
      </p:sp>
      <p:grpSp>
        <p:nvGrpSpPr>
          <p:cNvPr id="42" name="Google Shape;9572;p36"/>
          <p:cNvGrpSpPr/>
          <p:nvPr/>
        </p:nvGrpSpPr>
        <p:grpSpPr>
          <a:xfrm>
            <a:off x="4914552" y="1964580"/>
            <a:ext cx="506500" cy="506604"/>
            <a:chOff x="5049725" y="2027900"/>
            <a:chExt cx="481750" cy="481850"/>
          </a:xfrm>
          <a:solidFill>
            <a:srgbClr val="677BAB"/>
          </a:solidFill>
        </p:grpSpPr>
        <p:sp>
          <p:nvSpPr>
            <p:cNvPr id="43" name="Google Shape;9573;p36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44" name="Google Shape;9574;p36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45" name="Google Shape;9575;p36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47" name="Google Shape;9576;p36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49" name="Google Shape;9577;p36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50" name="Google Shape;9578;p36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52" name="Google Shape;9579;p36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53" name="Google Shape;9580;p36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278972" y="1964580"/>
            <a:ext cx="1975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677BAB"/>
                </a:solidFill>
              </a:rPr>
              <a:t>ПРОБЛЕМА</a:t>
            </a:r>
            <a:endParaRPr lang="ru-RU" sz="2800" b="1" u="sng" dirty="0">
              <a:solidFill>
                <a:srgbClr val="677BAB"/>
              </a:solidFill>
            </a:endParaRPr>
          </a:p>
        </p:txBody>
      </p:sp>
      <p:grpSp>
        <p:nvGrpSpPr>
          <p:cNvPr id="55" name="Google Shape;9704;p36"/>
          <p:cNvGrpSpPr/>
          <p:nvPr/>
        </p:nvGrpSpPr>
        <p:grpSpPr>
          <a:xfrm>
            <a:off x="777720" y="1991661"/>
            <a:ext cx="501251" cy="501251"/>
            <a:chOff x="5049725" y="3806450"/>
            <a:chExt cx="481825" cy="481825"/>
          </a:xfrm>
          <a:solidFill>
            <a:srgbClr val="677BAB"/>
          </a:solidFill>
        </p:grpSpPr>
        <p:sp>
          <p:nvSpPr>
            <p:cNvPr id="56" name="Google Shape;9705;p36"/>
            <p:cNvSpPr/>
            <p:nvPr/>
          </p:nvSpPr>
          <p:spPr>
            <a:xfrm>
              <a:off x="536115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57" name="Google Shape;9706;p36"/>
            <p:cNvSpPr/>
            <p:nvPr/>
          </p:nvSpPr>
          <p:spPr>
            <a:xfrm>
              <a:off x="519177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58" name="Google Shape;9707;p36"/>
            <p:cNvSpPr/>
            <p:nvPr/>
          </p:nvSpPr>
          <p:spPr>
            <a:xfrm>
              <a:off x="504972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0" y="8901"/>
                    <a:pt x="6686" y="9073"/>
                    <a:pt x="6246" y="9073"/>
                  </a:cubicBezTo>
                  <a:cubicBezTo>
                    <a:pt x="6028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3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0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9636" y="10196"/>
                  </a:moveTo>
                  <a:cubicBezTo>
                    <a:pt x="11955" y="10196"/>
                    <a:pt x="13981" y="11765"/>
                    <a:pt x="14557" y="14012"/>
                  </a:cubicBezTo>
                  <a:cubicBezTo>
                    <a:pt x="14635" y="14316"/>
                    <a:pt x="14454" y="14623"/>
                    <a:pt x="14153" y="14701"/>
                  </a:cubicBezTo>
                  <a:cubicBezTo>
                    <a:pt x="14107" y="14713"/>
                    <a:pt x="14060" y="14718"/>
                    <a:pt x="14014" y="14718"/>
                  </a:cubicBezTo>
                  <a:cubicBezTo>
                    <a:pt x="13760" y="14718"/>
                    <a:pt x="13530" y="14550"/>
                    <a:pt x="13464" y="14295"/>
                  </a:cubicBezTo>
                  <a:cubicBezTo>
                    <a:pt x="13015" y="12548"/>
                    <a:pt x="11440" y="11326"/>
                    <a:pt x="9636" y="11326"/>
                  </a:cubicBezTo>
                  <a:cubicBezTo>
                    <a:pt x="7833" y="11326"/>
                    <a:pt x="6258" y="12548"/>
                    <a:pt x="5809" y="14295"/>
                  </a:cubicBezTo>
                  <a:cubicBezTo>
                    <a:pt x="5743" y="14550"/>
                    <a:pt x="5512" y="14718"/>
                    <a:pt x="5260" y="14718"/>
                  </a:cubicBezTo>
                  <a:cubicBezTo>
                    <a:pt x="5215" y="14718"/>
                    <a:pt x="5169" y="14713"/>
                    <a:pt x="5122" y="14701"/>
                  </a:cubicBezTo>
                  <a:cubicBezTo>
                    <a:pt x="4818" y="14623"/>
                    <a:pt x="4638" y="14316"/>
                    <a:pt x="4716" y="14012"/>
                  </a:cubicBezTo>
                  <a:cubicBezTo>
                    <a:pt x="5291" y="11765"/>
                    <a:pt x="7318" y="10196"/>
                    <a:pt x="9636" y="10196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27" y="0"/>
                    <a:pt x="9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</p:grpSp>
      <p:grpSp>
        <p:nvGrpSpPr>
          <p:cNvPr id="59" name="Google Shape;9535;p36"/>
          <p:cNvGrpSpPr/>
          <p:nvPr/>
        </p:nvGrpSpPr>
        <p:grpSpPr>
          <a:xfrm>
            <a:off x="9204033" y="2037805"/>
            <a:ext cx="454384" cy="449995"/>
            <a:chOff x="5049725" y="1435050"/>
            <a:chExt cx="486550" cy="481850"/>
          </a:xfrm>
          <a:solidFill>
            <a:srgbClr val="677BAB"/>
          </a:solidFill>
        </p:grpSpPr>
        <p:sp>
          <p:nvSpPr>
            <p:cNvPr id="60" name="Google Shape;9536;p36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61" name="Google Shape;9537;p36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62" name="Google Shape;9538;p36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63" name="Google Shape;9539;p36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9654004" y="1964580"/>
            <a:ext cx="1015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677BAB"/>
                </a:solidFill>
              </a:rPr>
              <a:t>ЦЕЛЬ</a:t>
            </a:r>
            <a:endParaRPr lang="ru-RU" sz="2800" b="1" u="sng" dirty="0">
              <a:solidFill>
                <a:srgbClr val="677B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44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2725"/>
            <a:ext cx="12192000" cy="1325563"/>
          </a:xfrm>
          <a:solidFill>
            <a:srgbClr val="677BAB"/>
          </a:solidFill>
        </p:spPr>
        <p:txBody>
          <a:bodyPr>
            <a:normAutofit/>
          </a:bodyPr>
          <a:lstStyle/>
          <a:p>
            <a:pPr marL="714375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 3. «Создание единой цифровой платформы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предоставления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господдержки»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2" descr="https://yakutsk-400.ru/wp-content/uploads/2022/07/%D0%A0%D0%B5%D1%81%D1%83%D1%80%D1%81-1@3x-1024x5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071" y="338931"/>
            <a:ext cx="2117352" cy="107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36323"/>
              </p:ext>
            </p:extLst>
          </p:nvPr>
        </p:nvGraphicFramePr>
        <p:xfrm>
          <a:off x="168150" y="1752289"/>
          <a:ext cx="11830272" cy="49227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43424">
                  <a:extLst>
                    <a:ext uri="{9D8B030D-6E8A-4147-A177-3AD203B41FA5}">
                      <a16:colId xmlns:a16="http://schemas.microsoft.com/office/drawing/2014/main" val="2562023976"/>
                    </a:ext>
                  </a:extLst>
                </a:gridCol>
                <a:gridCol w="1971712">
                  <a:extLst>
                    <a:ext uri="{9D8B030D-6E8A-4147-A177-3AD203B41FA5}">
                      <a16:colId xmlns:a16="http://schemas.microsoft.com/office/drawing/2014/main" val="3758037657"/>
                    </a:ext>
                  </a:extLst>
                </a:gridCol>
                <a:gridCol w="2175190">
                  <a:extLst>
                    <a:ext uri="{9D8B030D-6E8A-4147-A177-3AD203B41FA5}">
                      <a16:colId xmlns:a16="http://schemas.microsoft.com/office/drawing/2014/main" val="553499503"/>
                    </a:ext>
                  </a:extLst>
                </a:gridCol>
                <a:gridCol w="3739946">
                  <a:extLst>
                    <a:ext uri="{9D8B030D-6E8A-4147-A177-3AD203B41FA5}">
                      <a16:colId xmlns:a16="http://schemas.microsoft.com/office/drawing/2014/main" val="2300579922"/>
                    </a:ext>
                  </a:extLst>
                </a:gridCol>
              </a:tblGrid>
              <a:tr h="861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024180"/>
                  </a:ext>
                </a:extLst>
              </a:tr>
              <a:tr h="165879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Сложность процесса предоставления мер государственной поддержки, вызванное бумажной волокитой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Недостаток информированности получателей о существующих мерах поддержки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качества и скорости предоставления мер государственной поддержки посредством автоматизации процесса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доступности, прозрачности, оперативности и объективности предоставления государственной поддержки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3367832"/>
                  </a:ext>
                </a:extLst>
              </a:tr>
              <a:tr h="2263414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0755495"/>
                  </a:ext>
                </a:extLst>
              </a:tr>
            </a:tbl>
          </a:graphicData>
        </a:graphic>
      </p:graphicFrame>
      <p:grpSp>
        <p:nvGrpSpPr>
          <p:cNvPr id="88" name="Google Shape;11561;p40"/>
          <p:cNvGrpSpPr/>
          <p:nvPr/>
        </p:nvGrpSpPr>
        <p:grpSpPr>
          <a:xfrm>
            <a:off x="5144524" y="4342677"/>
            <a:ext cx="362920" cy="364830"/>
            <a:chOff x="-45673275" y="3937700"/>
            <a:chExt cx="299325" cy="300900"/>
          </a:xfrm>
          <a:solidFill>
            <a:srgbClr val="677BAB"/>
          </a:solidFill>
        </p:grpSpPr>
        <p:sp>
          <p:nvSpPr>
            <p:cNvPr id="89" name="Google Shape;11562;p40"/>
            <p:cNvSpPr/>
            <p:nvPr/>
          </p:nvSpPr>
          <p:spPr>
            <a:xfrm>
              <a:off x="-45673275" y="3937700"/>
              <a:ext cx="285925" cy="135500"/>
            </a:xfrm>
            <a:custGeom>
              <a:avLst/>
              <a:gdLst/>
              <a:ahLst/>
              <a:cxnLst/>
              <a:rect l="l" t="t" r="r" b="b"/>
              <a:pathLst>
                <a:path w="11437" h="5420" extrusionOk="0">
                  <a:moveTo>
                    <a:pt x="11437" y="1"/>
                  </a:moveTo>
                  <a:lnTo>
                    <a:pt x="221" y="3435"/>
                  </a:lnTo>
                  <a:cubicBezTo>
                    <a:pt x="63" y="3466"/>
                    <a:pt x="0" y="3624"/>
                    <a:pt x="0" y="3781"/>
                  </a:cubicBezTo>
                  <a:cubicBezTo>
                    <a:pt x="0" y="3939"/>
                    <a:pt x="95" y="4065"/>
                    <a:pt x="221" y="4159"/>
                  </a:cubicBezTo>
                  <a:lnTo>
                    <a:pt x="4348" y="5420"/>
                  </a:lnTo>
                  <a:lnTo>
                    <a:pt x="11405" y="64"/>
                  </a:lnTo>
                  <a:lnTo>
                    <a:pt x="114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1563;p40"/>
            <p:cNvSpPr/>
            <p:nvPr/>
          </p:nvSpPr>
          <p:spPr>
            <a:xfrm>
              <a:off x="-45577975" y="3990475"/>
              <a:ext cx="151250" cy="150925"/>
            </a:xfrm>
            <a:custGeom>
              <a:avLst/>
              <a:gdLst/>
              <a:ahLst/>
              <a:cxnLst/>
              <a:rect l="l" t="t" r="r" b="b"/>
              <a:pathLst>
                <a:path w="6050" h="6037" extrusionOk="0">
                  <a:moveTo>
                    <a:pt x="6049" y="1"/>
                  </a:moveTo>
                  <a:lnTo>
                    <a:pt x="536" y="4159"/>
                  </a:lnTo>
                  <a:lnTo>
                    <a:pt x="32" y="5577"/>
                  </a:lnTo>
                  <a:cubicBezTo>
                    <a:pt x="0" y="5703"/>
                    <a:pt x="32" y="5861"/>
                    <a:pt x="126" y="5955"/>
                  </a:cubicBezTo>
                  <a:cubicBezTo>
                    <a:pt x="186" y="6015"/>
                    <a:pt x="259" y="6037"/>
                    <a:pt x="336" y="6037"/>
                  </a:cubicBezTo>
                  <a:cubicBezTo>
                    <a:pt x="381" y="6037"/>
                    <a:pt x="427" y="6030"/>
                    <a:pt x="473" y="6018"/>
                  </a:cubicBezTo>
                  <a:lnTo>
                    <a:pt x="1891" y="5514"/>
                  </a:lnTo>
                  <a:lnTo>
                    <a:pt x="6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1564;p40"/>
            <p:cNvSpPr/>
            <p:nvPr/>
          </p:nvSpPr>
          <p:spPr>
            <a:xfrm>
              <a:off x="-45509450" y="3951100"/>
              <a:ext cx="135500" cy="286725"/>
            </a:xfrm>
            <a:custGeom>
              <a:avLst/>
              <a:gdLst/>
              <a:ahLst/>
              <a:cxnLst/>
              <a:rect l="l" t="t" r="r" b="b"/>
              <a:pathLst>
                <a:path w="5420" h="11469" extrusionOk="0">
                  <a:moveTo>
                    <a:pt x="5419" y="0"/>
                  </a:moveTo>
                  <a:lnTo>
                    <a:pt x="5356" y="32"/>
                  </a:lnTo>
                  <a:lnTo>
                    <a:pt x="0" y="7089"/>
                  </a:lnTo>
                  <a:lnTo>
                    <a:pt x="1261" y="11216"/>
                  </a:lnTo>
                  <a:cubicBezTo>
                    <a:pt x="1324" y="11374"/>
                    <a:pt x="1481" y="11468"/>
                    <a:pt x="1639" y="11468"/>
                  </a:cubicBezTo>
                  <a:cubicBezTo>
                    <a:pt x="1796" y="11468"/>
                    <a:pt x="1891" y="11342"/>
                    <a:pt x="1985" y="11216"/>
                  </a:cubicBezTo>
                  <a:lnTo>
                    <a:pt x="54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1565;p40"/>
            <p:cNvSpPr/>
            <p:nvPr/>
          </p:nvSpPr>
          <p:spPr>
            <a:xfrm>
              <a:off x="-45670925" y="4114125"/>
              <a:ext cx="72500" cy="70325"/>
            </a:xfrm>
            <a:custGeom>
              <a:avLst/>
              <a:gdLst/>
              <a:ahLst/>
              <a:cxnLst/>
              <a:rect l="l" t="t" r="r" b="b"/>
              <a:pathLst>
                <a:path w="2900" h="2813" extrusionOk="0">
                  <a:moveTo>
                    <a:pt x="2521" y="1"/>
                  </a:moveTo>
                  <a:cubicBezTo>
                    <a:pt x="2435" y="1"/>
                    <a:pt x="2348" y="32"/>
                    <a:pt x="2269" y="95"/>
                  </a:cubicBezTo>
                  <a:lnTo>
                    <a:pt x="127" y="2206"/>
                  </a:lnTo>
                  <a:cubicBezTo>
                    <a:pt x="1" y="2332"/>
                    <a:pt x="1" y="2553"/>
                    <a:pt x="127" y="2742"/>
                  </a:cubicBezTo>
                  <a:cubicBezTo>
                    <a:pt x="190" y="2789"/>
                    <a:pt x="277" y="2813"/>
                    <a:pt x="371" y="2813"/>
                  </a:cubicBezTo>
                  <a:cubicBezTo>
                    <a:pt x="466" y="2813"/>
                    <a:pt x="568" y="2789"/>
                    <a:pt x="662" y="2742"/>
                  </a:cubicBezTo>
                  <a:lnTo>
                    <a:pt x="2773" y="600"/>
                  </a:lnTo>
                  <a:cubicBezTo>
                    <a:pt x="2899" y="473"/>
                    <a:pt x="2899" y="253"/>
                    <a:pt x="2773" y="95"/>
                  </a:cubicBezTo>
                  <a:cubicBezTo>
                    <a:pt x="2695" y="32"/>
                    <a:pt x="2608" y="1"/>
                    <a:pt x="25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1566;p40"/>
            <p:cNvSpPr/>
            <p:nvPr/>
          </p:nvSpPr>
          <p:spPr>
            <a:xfrm>
              <a:off x="-45620500" y="4163550"/>
              <a:ext cx="70900" cy="71125"/>
            </a:xfrm>
            <a:custGeom>
              <a:avLst/>
              <a:gdLst/>
              <a:ahLst/>
              <a:cxnLst/>
              <a:rect l="l" t="t" r="r" b="b"/>
              <a:pathLst>
                <a:path w="2836" h="2845" extrusionOk="0">
                  <a:moveTo>
                    <a:pt x="2489" y="1"/>
                  </a:moveTo>
                  <a:cubicBezTo>
                    <a:pt x="2395" y="1"/>
                    <a:pt x="2300" y="24"/>
                    <a:pt x="2237" y="72"/>
                  </a:cubicBezTo>
                  <a:lnTo>
                    <a:pt x="126" y="2214"/>
                  </a:lnTo>
                  <a:cubicBezTo>
                    <a:pt x="0" y="2340"/>
                    <a:pt x="0" y="2561"/>
                    <a:pt x="126" y="2718"/>
                  </a:cubicBezTo>
                  <a:cubicBezTo>
                    <a:pt x="221" y="2781"/>
                    <a:pt x="284" y="2844"/>
                    <a:pt x="378" y="2844"/>
                  </a:cubicBezTo>
                  <a:cubicBezTo>
                    <a:pt x="441" y="2844"/>
                    <a:pt x="567" y="2781"/>
                    <a:pt x="599" y="2718"/>
                  </a:cubicBezTo>
                  <a:lnTo>
                    <a:pt x="2741" y="607"/>
                  </a:lnTo>
                  <a:cubicBezTo>
                    <a:pt x="2836" y="481"/>
                    <a:pt x="2836" y="229"/>
                    <a:pt x="2741" y="72"/>
                  </a:cubicBezTo>
                  <a:cubicBezTo>
                    <a:pt x="2678" y="24"/>
                    <a:pt x="2584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1567;p40"/>
            <p:cNvSpPr/>
            <p:nvPr/>
          </p:nvSpPr>
          <p:spPr>
            <a:xfrm>
              <a:off x="-45673275" y="4159625"/>
              <a:ext cx="79575" cy="78975"/>
            </a:xfrm>
            <a:custGeom>
              <a:avLst/>
              <a:gdLst/>
              <a:ahLst/>
              <a:cxnLst/>
              <a:rect l="l" t="t" r="r" b="b"/>
              <a:pathLst>
                <a:path w="3183" h="3159" extrusionOk="0">
                  <a:moveTo>
                    <a:pt x="2816" y="0"/>
                  </a:moveTo>
                  <a:cubicBezTo>
                    <a:pt x="2726" y="0"/>
                    <a:pt x="2631" y="24"/>
                    <a:pt x="2552" y="71"/>
                  </a:cubicBezTo>
                  <a:lnTo>
                    <a:pt x="95" y="2529"/>
                  </a:lnTo>
                  <a:cubicBezTo>
                    <a:pt x="0" y="2655"/>
                    <a:pt x="0" y="2875"/>
                    <a:pt x="95" y="3033"/>
                  </a:cubicBezTo>
                  <a:cubicBezTo>
                    <a:pt x="189" y="3127"/>
                    <a:pt x="252" y="3159"/>
                    <a:pt x="347" y="3159"/>
                  </a:cubicBezTo>
                  <a:cubicBezTo>
                    <a:pt x="441" y="3159"/>
                    <a:pt x="536" y="3127"/>
                    <a:pt x="599" y="3033"/>
                  </a:cubicBezTo>
                  <a:lnTo>
                    <a:pt x="3025" y="607"/>
                  </a:lnTo>
                  <a:cubicBezTo>
                    <a:pt x="3182" y="449"/>
                    <a:pt x="3182" y="197"/>
                    <a:pt x="3056" y="71"/>
                  </a:cubicBezTo>
                  <a:cubicBezTo>
                    <a:pt x="2993" y="24"/>
                    <a:pt x="2907" y="0"/>
                    <a:pt x="28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5702264" y="4294976"/>
            <a:ext cx="2100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677BAB"/>
                </a:solidFill>
              </a:rPr>
              <a:t>РЕЗУЛЬТАТЫ</a:t>
            </a:r>
            <a:endParaRPr lang="ru-RU" sz="2800" b="1" u="sng" dirty="0">
              <a:solidFill>
                <a:srgbClr val="677BAB"/>
              </a:solidFill>
            </a:endParaRPr>
          </a:p>
        </p:txBody>
      </p:sp>
      <p:graphicFrame>
        <p:nvGraphicFramePr>
          <p:cNvPr id="96" name="Диаграмма 95"/>
          <p:cNvGraphicFramePr/>
          <p:nvPr>
            <p:extLst>
              <p:ext uri="{D42A27DB-BD31-4B8C-83A1-F6EECF244321}">
                <p14:modId xmlns:p14="http://schemas.microsoft.com/office/powerpoint/2010/main" val="2651024528"/>
              </p:ext>
            </p:extLst>
          </p:nvPr>
        </p:nvGraphicFramePr>
        <p:xfrm>
          <a:off x="4338084" y="4743342"/>
          <a:ext cx="2354363" cy="1545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7" name="TextBox 96"/>
          <p:cNvSpPr txBox="1"/>
          <p:nvPr/>
        </p:nvSpPr>
        <p:spPr>
          <a:xfrm>
            <a:off x="6831075" y="5083969"/>
            <a:ext cx="27678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 2024 году </a:t>
            </a: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прямых субсидий предоставляются на единой платформе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Google Shape;10348;p38"/>
          <p:cNvSpPr>
            <a:spLocks noChangeAspect="1"/>
          </p:cNvSpPr>
          <p:nvPr/>
        </p:nvSpPr>
        <p:spPr>
          <a:xfrm>
            <a:off x="167181" y="605506"/>
            <a:ext cx="540000" cy="540000"/>
          </a:xfrm>
          <a:custGeom>
            <a:avLst/>
            <a:gdLst/>
            <a:ahLst/>
            <a:cxnLst/>
            <a:rect l="l" t="t" r="r" b="b"/>
            <a:pathLst>
              <a:path w="12792" h="12713" extrusionOk="0">
                <a:moveTo>
                  <a:pt x="8633" y="1229"/>
                </a:moveTo>
                <a:cubicBezTo>
                  <a:pt x="8854" y="1229"/>
                  <a:pt x="9011" y="1418"/>
                  <a:pt x="9011" y="1607"/>
                </a:cubicBezTo>
                <a:lnTo>
                  <a:pt x="9011" y="1890"/>
                </a:lnTo>
                <a:cubicBezTo>
                  <a:pt x="9484" y="2048"/>
                  <a:pt x="9831" y="2520"/>
                  <a:pt x="9831" y="3088"/>
                </a:cubicBezTo>
                <a:cubicBezTo>
                  <a:pt x="9831" y="3308"/>
                  <a:pt x="9641" y="3497"/>
                  <a:pt x="9452" y="3497"/>
                </a:cubicBezTo>
                <a:cubicBezTo>
                  <a:pt x="9200" y="3497"/>
                  <a:pt x="9011" y="3308"/>
                  <a:pt x="9011" y="3088"/>
                </a:cubicBezTo>
                <a:cubicBezTo>
                  <a:pt x="9011" y="2835"/>
                  <a:pt x="8822" y="2678"/>
                  <a:pt x="8633" y="2678"/>
                </a:cubicBezTo>
                <a:cubicBezTo>
                  <a:pt x="8413" y="2678"/>
                  <a:pt x="8192" y="2867"/>
                  <a:pt x="8192" y="3088"/>
                </a:cubicBezTo>
                <a:cubicBezTo>
                  <a:pt x="8224" y="3308"/>
                  <a:pt x="8570" y="3529"/>
                  <a:pt x="8885" y="3781"/>
                </a:cubicBezTo>
                <a:cubicBezTo>
                  <a:pt x="9326" y="4096"/>
                  <a:pt x="9894" y="4505"/>
                  <a:pt x="9894" y="5167"/>
                </a:cubicBezTo>
                <a:cubicBezTo>
                  <a:pt x="9894" y="5702"/>
                  <a:pt x="9515" y="6143"/>
                  <a:pt x="9043" y="6333"/>
                </a:cubicBezTo>
                <a:lnTo>
                  <a:pt x="9043" y="6616"/>
                </a:lnTo>
                <a:cubicBezTo>
                  <a:pt x="9043" y="6868"/>
                  <a:pt x="8854" y="7026"/>
                  <a:pt x="8665" y="7026"/>
                </a:cubicBezTo>
                <a:cubicBezTo>
                  <a:pt x="8476" y="7026"/>
                  <a:pt x="8224" y="6805"/>
                  <a:pt x="8224" y="6616"/>
                </a:cubicBezTo>
                <a:lnTo>
                  <a:pt x="8224" y="6333"/>
                </a:lnTo>
                <a:cubicBezTo>
                  <a:pt x="7751" y="6175"/>
                  <a:pt x="7405" y="5702"/>
                  <a:pt x="7405" y="5167"/>
                </a:cubicBezTo>
                <a:cubicBezTo>
                  <a:pt x="7405" y="4915"/>
                  <a:pt x="7594" y="4757"/>
                  <a:pt x="7783" y="4757"/>
                </a:cubicBezTo>
                <a:cubicBezTo>
                  <a:pt x="8003" y="4757"/>
                  <a:pt x="8192" y="4978"/>
                  <a:pt x="8192" y="5167"/>
                </a:cubicBezTo>
                <a:cubicBezTo>
                  <a:pt x="8192" y="5387"/>
                  <a:pt x="8381" y="5608"/>
                  <a:pt x="8633" y="5608"/>
                </a:cubicBezTo>
                <a:cubicBezTo>
                  <a:pt x="8854" y="5608"/>
                  <a:pt x="9011" y="5387"/>
                  <a:pt x="9011" y="5167"/>
                </a:cubicBezTo>
                <a:cubicBezTo>
                  <a:pt x="9011" y="4915"/>
                  <a:pt x="8696" y="4694"/>
                  <a:pt x="8350" y="4442"/>
                </a:cubicBezTo>
                <a:cubicBezTo>
                  <a:pt x="7909" y="4127"/>
                  <a:pt x="7373" y="3749"/>
                  <a:pt x="7373" y="3088"/>
                </a:cubicBezTo>
                <a:cubicBezTo>
                  <a:pt x="7373" y="2520"/>
                  <a:pt x="7720" y="2079"/>
                  <a:pt x="8192" y="1890"/>
                </a:cubicBezTo>
                <a:lnTo>
                  <a:pt x="8192" y="1607"/>
                </a:lnTo>
                <a:cubicBezTo>
                  <a:pt x="8192" y="1386"/>
                  <a:pt x="8381" y="1229"/>
                  <a:pt x="8633" y="1229"/>
                </a:cubicBezTo>
                <a:close/>
                <a:moveTo>
                  <a:pt x="6050" y="6616"/>
                </a:moveTo>
                <a:lnTo>
                  <a:pt x="5073" y="10239"/>
                </a:lnTo>
                <a:lnTo>
                  <a:pt x="4853" y="9388"/>
                </a:lnTo>
                <a:cubicBezTo>
                  <a:pt x="4793" y="9168"/>
                  <a:pt x="4617" y="9049"/>
                  <a:pt x="4433" y="9049"/>
                </a:cubicBezTo>
                <a:cubicBezTo>
                  <a:pt x="4328" y="9049"/>
                  <a:pt x="4220" y="9088"/>
                  <a:pt x="4128" y="9168"/>
                </a:cubicBezTo>
                <a:lnTo>
                  <a:pt x="1450" y="11846"/>
                </a:lnTo>
                <a:lnTo>
                  <a:pt x="852" y="11279"/>
                </a:lnTo>
                <a:lnTo>
                  <a:pt x="3530" y="8601"/>
                </a:lnTo>
                <a:cubicBezTo>
                  <a:pt x="3782" y="8349"/>
                  <a:pt x="3656" y="7939"/>
                  <a:pt x="3341" y="7876"/>
                </a:cubicBezTo>
                <a:lnTo>
                  <a:pt x="2490" y="7624"/>
                </a:lnTo>
                <a:lnTo>
                  <a:pt x="6050" y="6616"/>
                </a:lnTo>
                <a:close/>
                <a:moveTo>
                  <a:pt x="8665" y="0"/>
                </a:moveTo>
                <a:cubicBezTo>
                  <a:pt x="6365" y="0"/>
                  <a:pt x="4538" y="1859"/>
                  <a:pt x="4538" y="4127"/>
                </a:cubicBezTo>
                <a:cubicBezTo>
                  <a:pt x="4538" y="4852"/>
                  <a:pt x="4695" y="5513"/>
                  <a:pt x="5042" y="6112"/>
                </a:cubicBezTo>
                <a:lnTo>
                  <a:pt x="820" y="7341"/>
                </a:lnTo>
                <a:cubicBezTo>
                  <a:pt x="442" y="7435"/>
                  <a:pt x="442" y="8034"/>
                  <a:pt x="820" y="8128"/>
                </a:cubicBezTo>
                <a:lnTo>
                  <a:pt x="2490" y="8538"/>
                </a:lnTo>
                <a:lnTo>
                  <a:pt x="316" y="10712"/>
                </a:lnTo>
                <a:cubicBezTo>
                  <a:pt x="1" y="11027"/>
                  <a:pt x="1" y="11594"/>
                  <a:pt x="316" y="11909"/>
                </a:cubicBezTo>
                <a:lnTo>
                  <a:pt x="915" y="12476"/>
                </a:lnTo>
                <a:cubicBezTo>
                  <a:pt x="1072" y="12633"/>
                  <a:pt x="1285" y="12712"/>
                  <a:pt x="1497" y="12712"/>
                </a:cubicBezTo>
                <a:cubicBezTo>
                  <a:pt x="1710" y="12712"/>
                  <a:pt x="1923" y="12633"/>
                  <a:pt x="2080" y="12476"/>
                </a:cubicBezTo>
                <a:lnTo>
                  <a:pt x="4254" y="10334"/>
                </a:lnTo>
                <a:lnTo>
                  <a:pt x="4695" y="11972"/>
                </a:lnTo>
                <a:cubicBezTo>
                  <a:pt x="4759" y="12180"/>
                  <a:pt x="4930" y="12291"/>
                  <a:pt x="5098" y="12291"/>
                </a:cubicBezTo>
                <a:cubicBezTo>
                  <a:pt x="5261" y="12291"/>
                  <a:pt x="5421" y="12188"/>
                  <a:pt x="5483" y="11972"/>
                </a:cubicBezTo>
                <a:lnTo>
                  <a:pt x="6712" y="7750"/>
                </a:lnTo>
                <a:cubicBezTo>
                  <a:pt x="7279" y="8065"/>
                  <a:pt x="7972" y="8286"/>
                  <a:pt x="8665" y="8286"/>
                </a:cubicBezTo>
                <a:cubicBezTo>
                  <a:pt x="10965" y="8286"/>
                  <a:pt x="12792" y="6427"/>
                  <a:pt x="12792" y="4127"/>
                </a:cubicBezTo>
                <a:cubicBezTo>
                  <a:pt x="12760" y="1859"/>
                  <a:pt x="10902" y="0"/>
                  <a:pt x="86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230350" tIns="230350" rIns="230350" bIns="2303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TextBox 46"/>
          <p:cNvSpPr txBox="1"/>
          <p:nvPr/>
        </p:nvSpPr>
        <p:spPr>
          <a:xfrm>
            <a:off x="5942693" y="6235045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2024</a:t>
            </a:r>
            <a:endParaRPr lang="ru-RU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4520015" y="6215660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2022</a:t>
            </a:r>
            <a:endParaRPr lang="ru-RU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5271678" y="6261798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2023</a:t>
            </a:r>
            <a:endParaRPr lang="ru-RU" sz="1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A350-45B9-4065-8F04-3197B7221FAF}" type="slidenum">
              <a:rPr lang="ru-RU" smtClean="0"/>
              <a:t>5</a:t>
            </a:fld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5396708" y="1964580"/>
            <a:ext cx="1434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677BAB"/>
                </a:solidFill>
              </a:rPr>
              <a:t>ЗАДАЧА</a:t>
            </a:r>
            <a:endParaRPr lang="ru-RU" sz="2800" b="1" u="sng" dirty="0">
              <a:solidFill>
                <a:srgbClr val="677BAB"/>
              </a:solidFill>
            </a:endParaRPr>
          </a:p>
        </p:txBody>
      </p:sp>
      <p:grpSp>
        <p:nvGrpSpPr>
          <p:cNvPr id="42" name="Google Shape;9572;p36"/>
          <p:cNvGrpSpPr/>
          <p:nvPr/>
        </p:nvGrpSpPr>
        <p:grpSpPr>
          <a:xfrm>
            <a:off x="4914552" y="1964580"/>
            <a:ext cx="506500" cy="506604"/>
            <a:chOff x="5049725" y="2027900"/>
            <a:chExt cx="481750" cy="481850"/>
          </a:xfrm>
          <a:solidFill>
            <a:srgbClr val="677BAB"/>
          </a:solidFill>
        </p:grpSpPr>
        <p:sp>
          <p:nvSpPr>
            <p:cNvPr id="43" name="Google Shape;9573;p36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44" name="Google Shape;9574;p36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45" name="Google Shape;9575;p36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50" name="Google Shape;9576;p36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51" name="Google Shape;9577;p36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52" name="Google Shape;9578;p36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53" name="Google Shape;9579;p36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54" name="Google Shape;9580;p36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278972" y="1964580"/>
            <a:ext cx="1975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677BAB"/>
                </a:solidFill>
              </a:rPr>
              <a:t>ПРОБЛЕМА</a:t>
            </a:r>
            <a:endParaRPr lang="ru-RU" sz="2800" b="1" u="sng" dirty="0">
              <a:solidFill>
                <a:srgbClr val="677BAB"/>
              </a:solidFill>
            </a:endParaRPr>
          </a:p>
        </p:txBody>
      </p:sp>
      <p:grpSp>
        <p:nvGrpSpPr>
          <p:cNvPr id="56" name="Google Shape;9704;p36"/>
          <p:cNvGrpSpPr/>
          <p:nvPr/>
        </p:nvGrpSpPr>
        <p:grpSpPr>
          <a:xfrm>
            <a:off x="777720" y="1991661"/>
            <a:ext cx="501251" cy="501251"/>
            <a:chOff x="5049725" y="3806450"/>
            <a:chExt cx="481825" cy="481825"/>
          </a:xfrm>
          <a:solidFill>
            <a:srgbClr val="677BAB"/>
          </a:solidFill>
        </p:grpSpPr>
        <p:sp>
          <p:nvSpPr>
            <p:cNvPr id="57" name="Google Shape;9705;p36"/>
            <p:cNvSpPr/>
            <p:nvPr/>
          </p:nvSpPr>
          <p:spPr>
            <a:xfrm>
              <a:off x="536115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58" name="Google Shape;9706;p36"/>
            <p:cNvSpPr/>
            <p:nvPr/>
          </p:nvSpPr>
          <p:spPr>
            <a:xfrm>
              <a:off x="519177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59" name="Google Shape;9707;p36"/>
            <p:cNvSpPr/>
            <p:nvPr/>
          </p:nvSpPr>
          <p:spPr>
            <a:xfrm>
              <a:off x="504972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0" y="8901"/>
                    <a:pt x="6686" y="9073"/>
                    <a:pt x="6246" y="9073"/>
                  </a:cubicBezTo>
                  <a:cubicBezTo>
                    <a:pt x="6028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3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0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9636" y="10196"/>
                  </a:moveTo>
                  <a:cubicBezTo>
                    <a:pt x="11955" y="10196"/>
                    <a:pt x="13981" y="11765"/>
                    <a:pt x="14557" y="14012"/>
                  </a:cubicBezTo>
                  <a:cubicBezTo>
                    <a:pt x="14635" y="14316"/>
                    <a:pt x="14454" y="14623"/>
                    <a:pt x="14153" y="14701"/>
                  </a:cubicBezTo>
                  <a:cubicBezTo>
                    <a:pt x="14107" y="14713"/>
                    <a:pt x="14060" y="14718"/>
                    <a:pt x="14014" y="14718"/>
                  </a:cubicBezTo>
                  <a:cubicBezTo>
                    <a:pt x="13760" y="14718"/>
                    <a:pt x="13530" y="14550"/>
                    <a:pt x="13464" y="14295"/>
                  </a:cubicBezTo>
                  <a:cubicBezTo>
                    <a:pt x="13015" y="12548"/>
                    <a:pt x="11440" y="11326"/>
                    <a:pt x="9636" y="11326"/>
                  </a:cubicBezTo>
                  <a:cubicBezTo>
                    <a:pt x="7833" y="11326"/>
                    <a:pt x="6258" y="12548"/>
                    <a:pt x="5809" y="14295"/>
                  </a:cubicBezTo>
                  <a:cubicBezTo>
                    <a:pt x="5743" y="14550"/>
                    <a:pt x="5512" y="14718"/>
                    <a:pt x="5260" y="14718"/>
                  </a:cubicBezTo>
                  <a:cubicBezTo>
                    <a:pt x="5215" y="14718"/>
                    <a:pt x="5169" y="14713"/>
                    <a:pt x="5122" y="14701"/>
                  </a:cubicBezTo>
                  <a:cubicBezTo>
                    <a:pt x="4818" y="14623"/>
                    <a:pt x="4638" y="14316"/>
                    <a:pt x="4716" y="14012"/>
                  </a:cubicBezTo>
                  <a:cubicBezTo>
                    <a:pt x="5291" y="11765"/>
                    <a:pt x="7318" y="10196"/>
                    <a:pt x="9636" y="10196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27" y="0"/>
                    <a:pt x="9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</p:grpSp>
      <p:grpSp>
        <p:nvGrpSpPr>
          <p:cNvPr id="60" name="Google Shape;9535;p36"/>
          <p:cNvGrpSpPr/>
          <p:nvPr/>
        </p:nvGrpSpPr>
        <p:grpSpPr>
          <a:xfrm>
            <a:off x="9204033" y="2037805"/>
            <a:ext cx="454384" cy="449995"/>
            <a:chOff x="5049725" y="1435050"/>
            <a:chExt cx="486550" cy="481850"/>
          </a:xfrm>
          <a:solidFill>
            <a:srgbClr val="677BAB"/>
          </a:solidFill>
        </p:grpSpPr>
        <p:sp>
          <p:nvSpPr>
            <p:cNvPr id="61" name="Google Shape;9536;p36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62" name="Google Shape;9537;p36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63" name="Google Shape;9538;p36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64" name="Google Shape;9539;p36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9654004" y="1964580"/>
            <a:ext cx="1015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677BAB"/>
                </a:solidFill>
              </a:rPr>
              <a:t>ЦЕЛЬ</a:t>
            </a:r>
            <a:endParaRPr lang="ru-RU" sz="2800" b="1" u="sng" dirty="0">
              <a:solidFill>
                <a:srgbClr val="677B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54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2725"/>
            <a:ext cx="12192000" cy="1325563"/>
          </a:xfrm>
          <a:solidFill>
            <a:srgbClr val="677BAB"/>
          </a:solidFill>
        </p:spPr>
        <p:txBody>
          <a:bodyPr>
            <a:normAutofit/>
          </a:bodyPr>
          <a:lstStyle/>
          <a:p>
            <a:pPr marL="714375"/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 4. «Внедрение автоматизированной системы учета и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планирования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обеспечения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процессов управления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с/х предприятиями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использованием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облачной» технологии ведения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бухгалтерского учета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</p:txBody>
      </p:sp>
      <p:pic>
        <p:nvPicPr>
          <p:cNvPr id="5" name="Picture 2" descr="https://yakutsk-400.ru/wp-content/uploads/2022/07/%D0%A0%D0%B5%D1%81%D1%83%D1%80%D1%81-1@3x-1024x5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071" y="338931"/>
            <a:ext cx="2117352" cy="107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266450"/>
              </p:ext>
            </p:extLst>
          </p:nvPr>
        </p:nvGraphicFramePr>
        <p:xfrm>
          <a:off x="168150" y="1752289"/>
          <a:ext cx="11830272" cy="52834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43424">
                  <a:extLst>
                    <a:ext uri="{9D8B030D-6E8A-4147-A177-3AD203B41FA5}">
                      <a16:colId xmlns:a16="http://schemas.microsoft.com/office/drawing/2014/main" val="2562023976"/>
                    </a:ext>
                  </a:extLst>
                </a:gridCol>
                <a:gridCol w="1971712">
                  <a:extLst>
                    <a:ext uri="{9D8B030D-6E8A-4147-A177-3AD203B41FA5}">
                      <a16:colId xmlns:a16="http://schemas.microsoft.com/office/drawing/2014/main" val="3758037657"/>
                    </a:ext>
                  </a:extLst>
                </a:gridCol>
                <a:gridCol w="2175190">
                  <a:extLst>
                    <a:ext uri="{9D8B030D-6E8A-4147-A177-3AD203B41FA5}">
                      <a16:colId xmlns:a16="http://schemas.microsoft.com/office/drawing/2014/main" val="553499503"/>
                    </a:ext>
                  </a:extLst>
                </a:gridCol>
                <a:gridCol w="3739946">
                  <a:extLst>
                    <a:ext uri="{9D8B030D-6E8A-4147-A177-3AD203B41FA5}">
                      <a16:colId xmlns:a16="http://schemas.microsoft.com/office/drawing/2014/main" val="2300579922"/>
                    </a:ext>
                  </a:extLst>
                </a:gridCol>
              </a:tblGrid>
              <a:tr h="7949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024180"/>
                  </a:ext>
                </a:extLst>
              </a:tr>
              <a:tr h="2204357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Отсутствие систематизированных,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формализированных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стандартизованных показателей для отслеживания за текущей ситуацией отрасли вследствие отсутствия единых организационных и методологических подходов.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Упорядочивание и систематизация ведения первичного бухгалтерского учета сельскохозяйственных товаропроизводителей на основе единой региональной методологии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Ведение бухгалтерского учета и операций с применением «облачных» технологий, автоматическое формирование и направление отчетности в уполномоченные органы 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Эффективное управление сельскохозяйственными предприятиями на основе Единого информационного пространства для ведения системы учета и планирования хозяйственных процессов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3367832"/>
                  </a:ext>
                </a:extLst>
              </a:tr>
              <a:tr h="2263414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0755495"/>
                  </a:ext>
                </a:extLst>
              </a:tr>
            </a:tbl>
          </a:graphicData>
        </a:graphic>
      </p:graphicFrame>
      <p:grpSp>
        <p:nvGrpSpPr>
          <p:cNvPr id="88" name="Google Shape;11561;p40"/>
          <p:cNvGrpSpPr/>
          <p:nvPr/>
        </p:nvGrpSpPr>
        <p:grpSpPr>
          <a:xfrm>
            <a:off x="1329392" y="4464602"/>
            <a:ext cx="362920" cy="364830"/>
            <a:chOff x="-45673275" y="3937700"/>
            <a:chExt cx="299325" cy="300900"/>
          </a:xfrm>
          <a:solidFill>
            <a:srgbClr val="677BAB"/>
          </a:solidFill>
        </p:grpSpPr>
        <p:sp>
          <p:nvSpPr>
            <p:cNvPr id="89" name="Google Shape;11562;p40"/>
            <p:cNvSpPr/>
            <p:nvPr/>
          </p:nvSpPr>
          <p:spPr>
            <a:xfrm>
              <a:off x="-45673275" y="3937700"/>
              <a:ext cx="285925" cy="135500"/>
            </a:xfrm>
            <a:custGeom>
              <a:avLst/>
              <a:gdLst/>
              <a:ahLst/>
              <a:cxnLst/>
              <a:rect l="l" t="t" r="r" b="b"/>
              <a:pathLst>
                <a:path w="11437" h="5420" extrusionOk="0">
                  <a:moveTo>
                    <a:pt x="11437" y="1"/>
                  </a:moveTo>
                  <a:lnTo>
                    <a:pt x="221" y="3435"/>
                  </a:lnTo>
                  <a:cubicBezTo>
                    <a:pt x="63" y="3466"/>
                    <a:pt x="0" y="3624"/>
                    <a:pt x="0" y="3781"/>
                  </a:cubicBezTo>
                  <a:cubicBezTo>
                    <a:pt x="0" y="3939"/>
                    <a:pt x="95" y="4065"/>
                    <a:pt x="221" y="4159"/>
                  </a:cubicBezTo>
                  <a:lnTo>
                    <a:pt x="4348" y="5420"/>
                  </a:lnTo>
                  <a:lnTo>
                    <a:pt x="11405" y="64"/>
                  </a:lnTo>
                  <a:lnTo>
                    <a:pt x="114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1563;p40"/>
            <p:cNvSpPr/>
            <p:nvPr/>
          </p:nvSpPr>
          <p:spPr>
            <a:xfrm>
              <a:off x="-45577975" y="3990475"/>
              <a:ext cx="151250" cy="150925"/>
            </a:xfrm>
            <a:custGeom>
              <a:avLst/>
              <a:gdLst/>
              <a:ahLst/>
              <a:cxnLst/>
              <a:rect l="l" t="t" r="r" b="b"/>
              <a:pathLst>
                <a:path w="6050" h="6037" extrusionOk="0">
                  <a:moveTo>
                    <a:pt x="6049" y="1"/>
                  </a:moveTo>
                  <a:lnTo>
                    <a:pt x="536" y="4159"/>
                  </a:lnTo>
                  <a:lnTo>
                    <a:pt x="32" y="5577"/>
                  </a:lnTo>
                  <a:cubicBezTo>
                    <a:pt x="0" y="5703"/>
                    <a:pt x="32" y="5861"/>
                    <a:pt x="126" y="5955"/>
                  </a:cubicBezTo>
                  <a:cubicBezTo>
                    <a:pt x="186" y="6015"/>
                    <a:pt x="259" y="6037"/>
                    <a:pt x="336" y="6037"/>
                  </a:cubicBezTo>
                  <a:cubicBezTo>
                    <a:pt x="381" y="6037"/>
                    <a:pt x="427" y="6030"/>
                    <a:pt x="473" y="6018"/>
                  </a:cubicBezTo>
                  <a:lnTo>
                    <a:pt x="1891" y="5514"/>
                  </a:lnTo>
                  <a:lnTo>
                    <a:pt x="6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1564;p40"/>
            <p:cNvSpPr/>
            <p:nvPr/>
          </p:nvSpPr>
          <p:spPr>
            <a:xfrm>
              <a:off x="-45509450" y="3951100"/>
              <a:ext cx="135500" cy="286725"/>
            </a:xfrm>
            <a:custGeom>
              <a:avLst/>
              <a:gdLst/>
              <a:ahLst/>
              <a:cxnLst/>
              <a:rect l="l" t="t" r="r" b="b"/>
              <a:pathLst>
                <a:path w="5420" h="11469" extrusionOk="0">
                  <a:moveTo>
                    <a:pt x="5419" y="0"/>
                  </a:moveTo>
                  <a:lnTo>
                    <a:pt x="5356" y="32"/>
                  </a:lnTo>
                  <a:lnTo>
                    <a:pt x="0" y="7089"/>
                  </a:lnTo>
                  <a:lnTo>
                    <a:pt x="1261" y="11216"/>
                  </a:lnTo>
                  <a:cubicBezTo>
                    <a:pt x="1324" y="11374"/>
                    <a:pt x="1481" y="11468"/>
                    <a:pt x="1639" y="11468"/>
                  </a:cubicBezTo>
                  <a:cubicBezTo>
                    <a:pt x="1796" y="11468"/>
                    <a:pt x="1891" y="11342"/>
                    <a:pt x="1985" y="11216"/>
                  </a:cubicBezTo>
                  <a:lnTo>
                    <a:pt x="54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1565;p40"/>
            <p:cNvSpPr/>
            <p:nvPr/>
          </p:nvSpPr>
          <p:spPr>
            <a:xfrm>
              <a:off x="-45670925" y="4114125"/>
              <a:ext cx="72500" cy="70325"/>
            </a:xfrm>
            <a:custGeom>
              <a:avLst/>
              <a:gdLst/>
              <a:ahLst/>
              <a:cxnLst/>
              <a:rect l="l" t="t" r="r" b="b"/>
              <a:pathLst>
                <a:path w="2900" h="2813" extrusionOk="0">
                  <a:moveTo>
                    <a:pt x="2521" y="1"/>
                  </a:moveTo>
                  <a:cubicBezTo>
                    <a:pt x="2435" y="1"/>
                    <a:pt x="2348" y="32"/>
                    <a:pt x="2269" y="95"/>
                  </a:cubicBezTo>
                  <a:lnTo>
                    <a:pt x="127" y="2206"/>
                  </a:lnTo>
                  <a:cubicBezTo>
                    <a:pt x="1" y="2332"/>
                    <a:pt x="1" y="2553"/>
                    <a:pt x="127" y="2742"/>
                  </a:cubicBezTo>
                  <a:cubicBezTo>
                    <a:pt x="190" y="2789"/>
                    <a:pt x="277" y="2813"/>
                    <a:pt x="371" y="2813"/>
                  </a:cubicBezTo>
                  <a:cubicBezTo>
                    <a:pt x="466" y="2813"/>
                    <a:pt x="568" y="2789"/>
                    <a:pt x="662" y="2742"/>
                  </a:cubicBezTo>
                  <a:lnTo>
                    <a:pt x="2773" y="600"/>
                  </a:lnTo>
                  <a:cubicBezTo>
                    <a:pt x="2899" y="473"/>
                    <a:pt x="2899" y="253"/>
                    <a:pt x="2773" y="95"/>
                  </a:cubicBezTo>
                  <a:cubicBezTo>
                    <a:pt x="2695" y="32"/>
                    <a:pt x="2608" y="1"/>
                    <a:pt x="25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1566;p40"/>
            <p:cNvSpPr/>
            <p:nvPr/>
          </p:nvSpPr>
          <p:spPr>
            <a:xfrm>
              <a:off x="-45620500" y="4163550"/>
              <a:ext cx="70900" cy="71125"/>
            </a:xfrm>
            <a:custGeom>
              <a:avLst/>
              <a:gdLst/>
              <a:ahLst/>
              <a:cxnLst/>
              <a:rect l="l" t="t" r="r" b="b"/>
              <a:pathLst>
                <a:path w="2836" h="2845" extrusionOk="0">
                  <a:moveTo>
                    <a:pt x="2489" y="1"/>
                  </a:moveTo>
                  <a:cubicBezTo>
                    <a:pt x="2395" y="1"/>
                    <a:pt x="2300" y="24"/>
                    <a:pt x="2237" y="72"/>
                  </a:cubicBezTo>
                  <a:lnTo>
                    <a:pt x="126" y="2214"/>
                  </a:lnTo>
                  <a:cubicBezTo>
                    <a:pt x="0" y="2340"/>
                    <a:pt x="0" y="2561"/>
                    <a:pt x="126" y="2718"/>
                  </a:cubicBezTo>
                  <a:cubicBezTo>
                    <a:pt x="221" y="2781"/>
                    <a:pt x="284" y="2844"/>
                    <a:pt x="378" y="2844"/>
                  </a:cubicBezTo>
                  <a:cubicBezTo>
                    <a:pt x="441" y="2844"/>
                    <a:pt x="567" y="2781"/>
                    <a:pt x="599" y="2718"/>
                  </a:cubicBezTo>
                  <a:lnTo>
                    <a:pt x="2741" y="607"/>
                  </a:lnTo>
                  <a:cubicBezTo>
                    <a:pt x="2836" y="481"/>
                    <a:pt x="2836" y="229"/>
                    <a:pt x="2741" y="72"/>
                  </a:cubicBezTo>
                  <a:cubicBezTo>
                    <a:pt x="2678" y="24"/>
                    <a:pt x="2584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1567;p40"/>
            <p:cNvSpPr/>
            <p:nvPr/>
          </p:nvSpPr>
          <p:spPr>
            <a:xfrm>
              <a:off x="-45673275" y="4159625"/>
              <a:ext cx="79575" cy="78975"/>
            </a:xfrm>
            <a:custGeom>
              <a:avLst/>
              <a:gdLst/>
              <a:ahLst/>
              <a:cxnLst/>
              <a:rect l="l" t="t" r="r" b="b"/>
              <a:pathLst>
                <a:path w="3183" h="3159" extrusionOk="0">
                  <a:moveTo>
                    <a:pt x="2816" y="0"/>
                  </a:moveTo>
                  <a:cubicBezTo>
                    <a:pt x="2726" y="0"/>
                    <a:pt x="2631" y="24"/>
                    <a:pt x="2552" y="71"/>
                  </a:cubicBezTo>
                  <a:lnTo>
                    <a:pt x="95" y="2529"/>
                  </a:lnTo>
                  <a:cubicBezTo>
                    <a:pt x="0" y="2655"/>
                    <a:pt x="0" y="2875"/>
                    <a:pt x="95" y="3033"/>
                  </a:cubicBezTo>
                  <a:cubicBezTo>
                    <a:pt x="189" y="3127"/>
                    <a:pt x="252" y="3159"/>
                    <a:pt x="347" y="3159"/>
                  </a:cubicBezTo>
                  <a:cubicBezTo>
                    <a:pt x="441" y="3159"/>
                    <a:pt x="536" y="3127"/>
                    <a:pt x="599" y="3033"/>
                  </a:cubicBezTo>
                  <a:lnTo>
                    <a:pt x="3025" y="607"/>
                  </a:lnTo>
                  <a:cubicBezTo>
                    <a:pt x="3182" y="449"/>
                    <a:pt x="3182" y="197"/>
                    <a:pt x="3056" y="71"/>
                  </a:cubicBezTo>
                  <a:cubicBezTo>
                    <a:pt x="2993" y="24"/>
                    <a:pt x="2907" y="0"/>
                    <a:pt x="28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1713244" y="4384065"/>
            <a:ext cx="2100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677BAB"/>
                </a:solidFill>
              </a:rPr>
              <a:t>РЕЗУЛЬТАТЫ</a:t>
            </a:r>
            <a:endParaRPr lang="ru-RU" sz="2800" b="1" u="sng" dirty="0">
              <a:solidFill>
                <a:srgbClr val="677BAB"/>
              </a:solidFill>
            </a:endParaRPr>
          </a:p>
        </p:txBody>
      </p:sp>
      <p:graphicFrame>
        <p:nvGraphicFramePr>
          <p:cNvPr id="96" name="Диаграмма 95"/>
          <p:cNvGraphicFramePr/>
          <p:nvPr>
            <p:extLst>
              <p:ext uri="{D42A27DB-BD31-4B8C-83A1-F6EECF244321}">
                <p14:modId xmlns:p14="http://schemas.microsoft.com/office/powerpoint/2010/main" val="185099651"/>
              </p:ext>
            </p:extLst>
          </p:nvPr>
        </p:nvGraphicFramePr>
        <p:xfrm>
          <a:off x="1191584" y="4791219"/>
          <a:ext cx="2457851" cy="1642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7" name="TextBox 96"/>
          <p:cNvSpPr txBox="1"/>
          <p:nvPr/>
        </p:nvSpPr>
        <p:spPr>
          <a:xfrm>
            <a:off x="3698012" y="5224454"/>
            <a:ext cx="28800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К 2024 году </a:t>
            </a:r>
            <a:r>
              <a:rPr lang="ru-RU" sz="1600" b="1" dirty="0" smtClean="0">
                <a:solidFill>
                  <a:schemeClr val="accent2"/>
                </a:solidFill>
              </a:rPr>
              <a:t>45</a:t>
            </a:r>
            <a:r>
              <a:rPr lang="ru-RU" sz="1600" b="1" dirty="0" smtClean="0"/>
              <a:t> с/х предприятий формируют отчетность автоматически</a:t>
            </a:r>
            <a:endParaRPr lang="ru-RU" sz="1600" b="1" dirty="0"/>
          </a:p>
        </p:txBody>
      </p:sp>
      <p:grpSp>
        <p:nvGrpSpPr>
          <p:cNvPr id="46" name="Google Shape;12470;p42"/>
          <p:cNvGrpSpPr>
            <a:grpSpLocks noChangeAspect="1"/>
          </p:cNvGrpSpPr>
          <p:nvPr/>
        </p:nvGrpSpPr>
        <p:grpSpPr>
          <a:xfrm>
            <a:off x="168150" y="605506"/>
            <a:ext cx="540000" cy="540000"/>
            <a:chOff x="-5613150" y="3991275"/>
            <a:chExt cx="294600" cy="292225"/>
          </a:xfrm>
          <a:solidFill>
            <a:schemeClr val="bg1"/>
          </a:solidFill>
        </p:grpSpPr>
        <p:sp>
          <p:nvSpPr>
            <p:cNvPr id="47" name="Google Shape;12471;p42"/>
            <p:cNvSpPr/>
            <p:nvPr/>
          </p:nvSpPr>
          <p:spPr>
            <a:xfrm>
              <a:off x="-5480050" y="4046400"/>
              <a:ext cx="27600" cy="14200"/>
            </a:xfrm>
            <a:custGeom>
              <a:avLst/>
              <a:gdLst/>
              <a:ahLst/>
              <a:cxnLst/>
              <a:rect l="l" t="t" r="r" b="b"/>
              <a:pathLst>
                <a:path w="1104" h="568" extrusionOk="0">
                  <a:moveTo>
                    <a:pt x="537" y="1"/>
                  </a:moveTo>
                  <a:lnTo>
                    <a:pt x="1" y="568"/>
                  </a:lnTo>
                  <a:lnTo>
                    <a:pt x="1104" y="568"/>
                  </a:lnTo>
                  <a:lnTo>
                    <a:pt x="5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01000" tIns="201000" rIns="201000" bIns="2010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472;p42"/>
            <p:cNvSpPr/>
            <p:nvPr/>
          </p:nvSpPr>
          <p:spPr>
            <a:xfrm>
              <a:off x="-5531225" y="4042450"/>
              <a:ext cx="44125" cy="18150"/>
            </a:xfrm>
            <a:custGeom>
              <a:avLst/>
              <a:gdLst/>
              <a:ahLst/>
              <a:cxnLst/>
              <a:rect l="l" t="t" r="r" b="b"/>
              <a:pathLst>
                <a:path w="1765" h="726" extrusionOk="0">
                  <a:moveTo>
                    <a:pt x="693" y="1"/>
                  </a:moveTo>
                  <a:lnTo>
                    <a:pt x="0" y="726"/>
                  </a:lnTo>
                  <a:lnTo>
                    <a:pt x="1103" y="726"/>
                  </a:lnTo>
                  <a:lnTo>
                    <a:pt x="17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01000" tIns="201000" rIns="201000" bIns="2010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473;p42"/>
            <p:cNvSpPr/>
            <p:nvPr/>
          </p:nvSpPr>
          <p:spPr>
            <a:xfrm>
              <a:off x="-5443025" y="4077125"/>
              <a:ext cx="41775" cy="40975"/>
            </a:xfrm>
            <a:custGeom>
              <a:avLst/>
              <a:gdLst/>
              <a:ahLst/>
              <a:cxnLst/>
              <a:rect l="l" t="t" r="r" b="b"/>
              <a:pathLst>
                <a:path w="1671" h="1639" extrusionOk="0">
                  <a:moveTo>
                    <a:pt x="694" y="0"/>
                  </a:moveTo>
                  <a:lnTo>
                    <a:pt x="1" y="1638"/>
                  </a:lnTo>
                  <a:lnTo>
                    <a:pt x="1" y="1638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01000" tIns="201000" rIns="201000" bIns="2010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474;p42"/>
            <p:cNvSpPr/>
            <p:nvPr/>
          </p:nvSpPr>
          <p:spPr>
            <a:xfrm>
              <a:off x="-5487925" y="4077125"/>
              <a:ext cx="43350" cy="54375"/>
            </a:xfrm>
            <a:custGeom>
              <a:avLst/>
              <a:gdLst/>
              <a:ahLst/>
              <a:cxnLst/>
              <a:rect l="l" t="t" r="r" b="b"/>
              <a:pathLst>
                <a:path w="1734" h="2175" extrusionOk="0">
                  <a:moveTo>
                    <a:pt x="1" y="0"/>
                  </a:moveTo>
                  <a:lnTo>
                    <a:pt x="852" y="2174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01000" tIns="201000" rIns="201000" bIns="2010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475;p42"/>
            <p:cNvSpPr/>
            <p:nvPr/>
          </p:nvSpPr>
          <p:spPr>
            <a:xfrm>
              <a:off x="-5445375" y="4042450"/>
              <a:ext cx="44125" cy="18150"/>
            </a:xfrm>
            <a:custGeom>
              <a:avLst/>
              <a:gdLst/>
              <a:ahLst/>
              <a:cxnLst/>
              <a:rect l="l" t="t" r="r" b="b"/>
              <a:pathLst>
                <a:path w="1765" h="726" extrusionOk="0">
                  <a:moveTo>
                    <a:pt x="0" y="1"/>
                  </a:moveTo>
                  <a:lnTo>
                    <a:pt x="693" y="726"/>
                  </a:lnTo>
                  <a:lnTo>
                    <a:pt x="1764" y="726"/>
                  </a:lnTo>
                  <a:lnTo>
                    <a:pt x="11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01000" tIns="201000" rIns="201000" bIns="2010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476;p42"/>
            <p:cNvSpPr/>
            <p:nvPr/>
          </p:nvSpPr>
          <p:spPr>
            <a:xfrm>
              <a:off x="-5531225" y="4077125"/>
              <a:ext cx="41750" cy="40975"/>
            </a:xfrm>
            <a:custGeom>
              <a:avLst/>
              <a:gdLst/>
              <a:ahLst/>
              <a:cxnLst/>
              <a:rect l="l" t="t" r="r" b="b"/>
              <a:pathLst>
                <a:path w="1670" h="1639" extrusionOk="0">
                  <a:moveTo>
                    <a:pt x="0" y="0"/>
                  </a:moveTo>
                  <a:lnTo>
                    <a:pt x="1670" y="1638"/>
                  </a:lnTo>
                  <a:lnTo>
                    <a:pt x="9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01000" tIns="201000" rIns="201000" bIns="2010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477;p42"/>
            <p:cNvSpPr/>
            <p:nvPr/>
          </p:nvSpPr>
          <p:spPr>
            <a:xfrm>
              <a:off x="-5613150" y="4198400"/>
              <a:ext cx="292225" cy="33900"/>
            </a:xfrm>
            <a:custGeom>
              <a:avLst/>
              <a:gdLst/>
              <a:ahLst/>
              <a:cxnLst/>
              <a:rect l="l" t="t" r="r" b="b"/>
              <a:pathLst>
                <a:path w="11689" h="1356" extrusionOk="0">
                  <a:moveTo>
                    <a:pt x="1" y="1"/>
                  </a:moveTo>
                  <a:lnTo>
                    <a:pt x="1" y="347"/>
                  </a:lnTo>
                  <a:lnTo>
                    <a:pt x="32" y="347"/>
                  </a:lnTo>
                  <a:cubicBezTo>
                    <a:pt x="32" y="883"/>
                    <a:pt x="505" y="1356"/>
                    <a:pt x="1072" y="1356"/>
                  </a:cubicBezTo>
                  <a:lnTo>
                    <a:pt x="10681" y="1356"/>
                  </a:lnTo>
                  <a:cubicBezTo>
                    <a:pt x="11216" y="1356"/>
                    <a:pt x="11689" y="883"/>
                    <a:pt x="11689" y="347"/>
                  </a:cubicBezTo>
                  <a:lnTo>
                    <a:pt x="116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01000" tIns="201000" rIns="201000" bIns="2010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478;p42"/>
            <p:cNvSpPr/>
            <p:nvPr/>
          </p:nvSpPr>
          <p:spPr>
            <a:xfrm>
              <a:off x="-5610775" y="3991275"/>
              <a:ext cx="292225" cy="189050"/>
            </a:xfrm>
            <a:custGeom>
              <a:avLst/>
              <a:gdLst/>
              <a:ahLst/>
              <a:cxnLst/>
              <a:rect l="l" t="t" r="r" b="b"/>
              <a:pathLst>
                <a:path w="11689" h="7562" extrusionOk="0">
                  <a:moveTo>
                    <a:pt x="7813" y="1386"/>
                  </a:moveTo>
                  <a:cubicBezTo>
                    <a:pt x="7908" y="1386"/>
                    <a:pt x="8034" y="1418"/>
                    <a:pt x="8065" y="1512"/>
                  </a:cubicBezTo>
                  <a:cubicBezTo>
                    <a:pt x="8128" y="1575"/>
                    <a:pt x="9483" y="2867"/>
                    <a:pt x="9515" y="2993"/>
                  </a:cubicBezTo>
                  <a:cubicBezTo>
                    <a:pt x="9578" y="3088"/>
                    <a:pt x="9578" y="3214"/>
                    <a:pt x="9452" y="3340"/>
                  </a:cubicBezTo>
                  <a:lnTo>
                    <a:pt x="6018" y="6774"/>
                  </a:lnTo>
                  <a:cubicBezTo>
                    <a:pt x="5943" y="6848"/>
                    <a:pt x="5862" y="6880"/>
                    <a:pt x="5783" y="6880"/>
                  </a:cubicBezTo>
                  <a:cubicBezTo>
                    <a:pt x="5696" y="6880"/>
                    <a:pt x="5612" y="6840"/>
                    <a:pt x="5545" y="6774"/>
                  </a:cubicBezTo>
                  <a:lnTo>
                    <a:pt x="2111" y="3340"/>
                  </a:lnTo>
                  <a:cubicBezTo>
                    <a:pt x="2001" y="3230"/>
                    <a:pt x="1987" y="2976"/>
                    <a:pt x="2027" y="2976"/>
                  </a:cubicBezTo>
                  <a:cubicBezTo>
                    <a:pt x="2033" y="2976"/>
                    <a:pt x="2040" y="2981"/>
                    <a:pt x="2048" y="2993"/>
                  </a:cubicBezTo>
                  <a:cubicBezTo>
                    <a:pt x="2048" y="2962"/>
                    <a:pt x="2079" y="2930"/>
                    <a:pt x="2111" y="2867"/>
                  </a:cubicBezTo>
                  <a:lnTo>
                    <a:pt x="3497" y="1512"/>
                  </a:lnTo>
                  <a:cubicBezTo>
                    <a:pt x="3560" y="1418"/>
                    <a:pt x="3655" y="1386"/>
                    <a:pt x="3718" y="1386"/>
                  </a:cubicBezTo>
                  <a:close/>
                  <a:moveTo>
                    <a:pt x="1008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7561"/>
                  </a:lnTo>
                  <a:lnTo>
                    <a:pt x="11689" y="7561"/>
                  </a:lnTo>
                  <a:lnTo>
                    <a:pt x="11689" y="1040"/>
                  </a:lnTo>
                  <a:cubicBezTo>
                    <a:pt x="11657" y="473"/>
                    <a:pt x="11184" y="0"/>
                    <a:pt x="106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01000" tIns="201000" rIns="201000" bIns="2010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479;p42"/>
            <p:cNvSpPr/>
            <p:nvPr/>
          </p:nvSpPr>
          <p:spPr>
            <a:xfrm>
              <a:off x="-5546975" y="4250400"/>
              <a:ext cx="160700" cy="33100"/>
            </a:xfrm>
            <a:custGeom>
              <a:avLst/>
              <a:gdLst/>
              <a:ahLst/>
              <a:cxnLst/>
              <a:rect l="l" t="t" r="r" b="b"/>
              <a:pathLst>
                <a:path w="6428" h="1324" extrusionOk="0">
                  <a:moveTo>
                    <a:pt x="1544" y="0"/>
                  </a:moveTo>
                  <a:lnTo>
                    <a:pt x="1386" y="662"/>
                  </a:lnTo>
                  <a:lnTo>
                    <a:pt x="473" y="662"/>
                  </a:lnTo>
                  <a:cubicBezTo>
                    <a:pt x="32" y="662"/>
                    <a:pt x="0" y="1323"/>
                    <a:pt x="473" y="1323"/>
                  </a:cubicBezTo>
                  <a:lnTo>
                    <a:pt x="5955" y="1323"/>
                  </a:lnTo>
                  <a:cubicBezTo>
                    <a:pt x="6427" y="1323"/>
                    <a:pt x="6427" y="662"/>
                    <a:pt x="5986" y="662"/>
                  </a:cubicBezTo>
                  <a:lnTo>
                    <a:pt x="5072" y="662"/>
                  </a:lnTo>
                  <a:lnTo>
                    <a:pt x="49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01000" tIns="201000" rIns="201000" bIns="2010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2902747" y="6281183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2024</a:t>
            </a:r>
            <a:endParaRPr lang="ru-RU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1463817" y="6281183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2022</a:t>
            </a:r>
            <a:endParaRPr lang="ru-RU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2138023" y="6281183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2023</a:t>
            </a:r>
            <a:endParaRPr lang="ru-RU" sz="1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A350-45B9-4065-8F04-3197B7221FAF}" type="slidenum">
              <a:rPr lang="ru-RU" smtClean="0"/>
              <a:t>6</a:t>
            </a:fld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5421052" y="1809322"/>
            <a:ext cx="1434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677BAB"/>
                </a:solidFill>
              </a:rPr>
              <a:t>ЗАДАЧА</a:t>
            </a:r>
            <a:endParaRPr lang="ru-RU" sz="2800" b="1" u="sng" dirty="0">
              <a:solidFill>
                <a:srgbClr val="677BAB"/>
              </a:solidFill>
            </a:endParaRPr>
          </a:p>
        </p:txBody>
      </p:sp>
      <p:grpSp>
        <p:nvGrpSpPr>
          <p:cNvPr id="60" name="Google Shape;9572;p36"/>
          <p:cNvGrpSpPr/>
          <p:nvPr/>
        </p:nvGrpSpPr>
        <p:grpSpPr>
          <a:xfrm>
            <a:off x="4884811" y="1840571"/>
            <a:ext cx="506500" cy="506604"/>
            <a:chOff x="5049725" y="2027900"/>
            <a:chExt cx="481750" cy="481850"/>
          </a:xfrm>
          <a:solidFill>
            <a:srgbClr val="677BAB"/>
          </a:solidFill>
        </p:grpSpPr>
        <p:sp>
          <p:nvSpPr>
            <p:cNvPr id="61" name="Google Shape;9573;p36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62" name="Google Shape;9574;p36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63" name="Google Shape;9575;p36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64" name="Google Shape;9576;p36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65" name="Google Shape;9577;p36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66" name="Google Shape;9578;p36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98" name="Google Shape;9579;p36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99" name="Google Shape;9580;p36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1325024" y="1786792"/>
            <a:ext cx="1975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677BAB"/>
                </a:solidFill>
              </a:rPr>
              <a:t>ПРОБЛЕМА</a:t>
            </a:r>
            <a:endParaRPr lang="ru-RU" sz="2800" b="1" u="sng" dirty="0">
              <a:solidFill>
                <a:srgbClr val="677BAB"/>
              </a:solidFill>
            </a:endParaRPr>
          </a:p>
        </p:txBody>
      </p:sp>
      <p:grpSp>
        <p:nvGrpSpPr>
          <p:cNvPr id="101" name="Google Shape;9704;p36"/>
          <p:cNvGrpSpPr/>
          <p:nvPr/>
        </p:nvGrpSpPr>
        <p:grpSpPr>
          <a:xfrm>
            <a:off x="816857" y="1840571"/>
            <a:ext cx="501251" cy="501251"/>
            <a:chOff x="5049725" y="3806450"/>
            <a:chExt cx="481825" cy="481825"/>
          </a:xfrm>
          <a:solidFill>
            <a:srgbClr val="677BAB"/>
          </a:solidFill>
        </p:grpSpPr>
        <p:sp>
          <p:nvSpPr>
            <p:cNvPr id="102" name="Google Shape;9705;p36"/>
            <p:cNvSpPr/>
            <p:nvPr/>
          </p:nvSpPr>
          <p:spPr>
            <a:xfrm>
              <a:off x="536115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103" name="Google Shape;9706;p36"/>
            <p:cNvSpPr/>
            <p:nvPr/>
          </p:nvSpPr>
          <p:spPr>
            <a:xfrm>
              <a:off x="519177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104" name="Google Shape;9707;p36"/>
            <p:cNvSpPr/>
            <p:nvPr/>
          </p:nvSpPr>
          <p:spPr>
            <a:xfrm>
              <a:off x="504972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0" y="8901"/>
                    <a:pt x="6686" y="9073"/>
                    <a:pt x="6246" y="9073"/>
                  </a:cubicBezTo>
                  <a:cubicBezTo>
                    <a:pt x="6028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3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0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9636" y="10196"/>
                  </a:moveTo>
                  <a:cubicBezTo>
                    <a:pt x="11955" y="10196"/>
                    <a:pt x="13981" y="11765"/>
                    <a:pt x="14557" y="14012"/>
                  </a:cubicBezTo>
                  <a:cubicBezTo>
                    <a:pt x="14635" y="14316"/>
                    <a:pt x="14454" y="14623"/>
                    <a:pt x="14153" y="14701"/>
                  </a:cubicBezTo>
                  <a:cubicBezTo>
                    <a:pt x="14107" y="14713"/>
                    <a:pt x="14060" y="14718"/>
                    <a:pt x="14014" y="14718"/>
                  </a:cubicBezTo>
                  <a:cubicBezTo>
                    <a:pt x="13760" y="14718"/>
                    <a:pt x="13530" y="14550"/>
                    <a:pt x="13464" y="14295"/>
                  </a:cubicBezTo>
                  <a:cubicBezTo>
                    <a:pt x="13015" y="12548"/>
                    <a:pt x="11440" y="11326"/>
                    <a:pt x="9636" y="11326"/>
                  </a:cubicBezTo>
                  <a:cubicBezTo>
                    <a:pt x="7833" y="11326"/>
                    <a:pt x="6258" y="12548"/>
                    <a:pt x="5809" y="14295"/>
                  </a:cubicBezTo>
                  <a:cubicBezTo>
                    <a:pt x="5743" y="14550"/>
                    <a:pt x="5512" y="14718"/>
                    <a:pt x="5260" y="14718"/>
                  </a:cubicBezTo>
                  <a:cubicBezTo>
                    <a:pt x="5215" y="14718"/>
                    <a:pt x="5169" y="14713"/>
                    <a:pt x="5122" y="14701"/>
                  </a:cubicBezTo>
                  <a:cubicBezTo>
                    <a:pt x="4818" y="14623"/>
                    <a:pt x="4638" y="14316"/>
                    <a:pt x="4716" y="14012"/>
                  </a:cubicBezTo>
                  <a:cubicBezTo>
                    <a:pt x="5291" y="11765"/>
                    <a:pt x="7318" y="10196"/>
                    <a:pt x="9636" y="10196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27" y="0"/>
                    <a:pt x="9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</p:grpSp>
      <p:grpSp>
        <p:nvGrpSpPr>
          <p:cNvPr id="105" name="Google Shape;9535;p36"/>
          <p:cNvGrpSpPr/>
          <p:nvPr/>
        </p:nvGrpSpPr>
        <p:grpSpPr>
          <a:xfrm>
            <a:off x="9210393" y="1836818"/>
            <a:ext cx="454384" cy="449995"/>
            <a:chOff x="5049725" y="1435050"/>
            <a:chExt cx="486550" cy="481850"/>
          </a:xfrm>
          <a:solidFill>
            <a:srgbClr val="677BAB"/>
          </a:solidFill>
        </p:grpSpPr>
        <p:sp>
          <p:nvSpPr>
            <p:cNvPr id="106" name="Google Shape;9536;p36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107" name="Google Shape;9537;p36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108" name="Google Shape;9538;p36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109" name="Google Shape;9539;p36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9784633" y="1790686"/>
            <a:ext cx="1015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677BAB"/>
                </a:solidFill>
              </a:rPr>
              <a:t>ЦЕЛЬ</a:t>
            </a:r>
            <a:endParaRPr lang="ru-RU" sz="2800" b="1" u="sng" dirty="0">
              <a:solidFill>
                <a:srgbClr val="677B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47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2725"/>
            <a:ext cx="12192000" cy="1325563"/>
          </a:xfrm>
          <a:solidFill>
            <a:srgbClr val="677BAB"/>
          </a:solidFill>
        </p:spPr>
        <p:txBody>
          <a:bodyPr>
            <a:normAutofit/>
          </a:bodyPr>
          <a:lstStyle/>
          <a:p>
            <a:pPr marL="714375"/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 5. «Внедрение цифровых молокоприемных пунктов» </a:t>
            </a:r>
          </a:p>
        </p:txBody>
      </p:sp>
      <p:pic>
        <p:nvPicPr>
          <p:cNvPr id="5" name="Picture 2" descr="https://yakutsk-400.ru/wp-content/uploads/2022/07/%D0%A0%D0%B5%D1%81%D1%83%D1%80%D1%81-1@3x-1024x5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071" y="338931"/>
            <a:ext cx="2117352" cy="107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949084"/>
              </p:ext>
            </p:extLst>
          </p:nvPr>
        </p:nvGraphicFramePr>
        <p:xfrm>
          <a:off x="168150" y="1752289"/>
          <a:ext cx="11830272" cy="49227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43424">
                  <a:extLst>
                    <a:ext uri="{9D8B030D-6E8A-4147-A177-3AD203B41FA5}">
                      <a16:colId xmlns:a16="http://schemas.microsoft.com/office/drawing/2014/main" val="2562023976"/>
                    </a:ext>
                  </a:extLst>
                </a:gridCol>
                <a:gridCol w="1971712">
                  <a:extLst>
                    <a:ext uri="{9D8B030D-6E8A-4147-A177-3AD203B41FA5}">
                      <a16:colId xmlns:a16="http://schemas.microsoft.com/office/drawing/2014/main" val="3758037657"/>
                    </a:ext>
                  </a:extLst>
                </a:gridCol>
                <a:gridCol w="2175190">
                  <a:extLst>
                    <a:ext uri="{9D8B030D-6E8A-4147-A177-3AD203B41FA5}">
                      <a16:colId xmlns:a16="http://schemas.microsoft.com/office/drawing/2014/main" val="553499503"/>
                    </a:ext>
                  </a:extLst>
                </a:gridCol>
                <a:gridCol w="3739946">
                  <a:extLst>
                    <a:ext uri="{9D8B030D-6E8A-4147-A177-3AD203B41FA5}">
                      <a16:colId xmlns:a16="http://schemas.microsoft.com/office/drawing/2014/main" val="2300579922"/>
                    </a:ext>
                  </a:extLst>
                </a:gridCol>
              </a:tblGrid>
              <a:tr h="8610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024180"/>
                  </a:ext>
                </a:extLst>
              </a:tr>
              <a:tr h="165879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Непрозрачность процессов сдачи-приемки молока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Недостаточно организованный рынок сбыта переработанной продукции при слабо развитой системе логистики и хранения сельскохозяйственной продукции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Вывод отрасли на высокодоходные рынки сбыта путем повышения качества контроля продукции от поля до прилавка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Контроль качества молока от поля до прилавка, автоматизация процессов сдачи-приемки молока, обеспечение эффективности государственной поддержки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3367832"/>
                  </a:ext>
                </a:extLst>
              </a:tr>
              <a:tr h="2263414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0755495"/>
                  </a:ext>
                </a:extLst>
              </a:tr>
            </a:tbl>
          </a:graphicData>
        </a:graphic>
      </p:graphicFrame>
      <p:grpSp>
        <p:nvGrpSpPr>
          <p:cNvPr id="88" name="Google Shape;11561;p40"/>
          <p:cNvGrpSpPr/>
          <p:nvPr/>
        </p:nvGrpSpPr>
        <p:grpSpPr>
          <a:xfrm>
            <a:off x="3527536" y="4495211"/>
            <a:ext cx="362920" cy="364830"/>
            <a:chOff x="-45673275" y="3937700"/>
            <a:chExt cx="299325" cy="300900"/>
          </a:xfrm>
          <a:solidFill>
            <a:srgbClr val="677BAB"/>
          </a:solidFill>
        </p:grpSpPr>
        <p:sp>
          <p:nvSpPr>
            <p:cNvPr id="89" name="Google Shape;11562;p40"/>
            <p:cNvSpPr/>
            <p:nvPr/>
          </p:nvSpPr>
          <p:spPr>
            <a:xfrm>
              <a:off x="-45673275" y="3937700"/>
              <a:ext cx="285925" cy="135500"/>
            </a:xfrm>
            <a:custGeom>
              <a:avLst/>
              <a:gdLst/>
              <a:ahLst/>
              <a:cxnLst/>
              <a:rect l="l" t="t" r="r" b="b"/>
              <a:pathLst>
                <a:path w="11437" h="5420" extrusionOk="0">
                  <a:moveTo>
                    <a:pt x="11437" y="1"/>
                  </a:moveTo>
                  <a:lnTo>
                    <a:pt x="221" y="3435"/>
                  </a:lnTo>
                  <a:cubicBezTo>
                    <a:pt x="63" y="3466"/>
                    <a:pt x="0" y="3624"/>
                    <a:pt x="0" y="3781"/>
                  </a:cubicBezTo>
                  <a:cubicBezTo>
                    <a:pt x="0" y="3939"/>
                    <a:pt x="95" y="4065"/>
                    <a:pt x="221" y="4159"/>
                  </a:cubicBezTo>
                  <a:lnTo>
                    <a:pt x="4348" y="5420"/>
                  </a:lnTo>
                  <a:lnTo>
                    <a:pt x="11405" y="64"/>
                  </a:lnTo>
                  <a:lnTo>
                    <a:pt x="114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1563;p40"/>
            <p:cNvSpPr/>
            <p:nvPr/>
          </p:nvSpPr>
          <p:spPr>
            <a:xfrm>
              <a:off x="-45577975" y="3990475"/>
              <a:ext cx="151250" cy="150925"/>
            </a:xfrm>
            <a:custGeom>
              <a:avLst/>
              <a:gdLst/>
              <a:ahLst/>
              <a:cxnLst/>
              <a:rect l="l" t="t" r="r" b="b"/>
              <a:pathLst>
                <a:path w="6050" h="6037" extrusionOk="0">
                  <a:moveTo>
                    <a:pt x="6049" y="1"/>
                  </a:moveTo>
                  <a:lnTo>
                    <a:pt x="536" y="4159"/>
                  </a:lnTo>
                  <a:lnTo>
                    <a:pt x="32" y="5577"/>
                  </a:lnTo>
                  <a:cubicBezTo>
                    <a:pt x="0" y="5703"/>
                    <a:pt x="32" y="5861"/>
                    <a:pt x="126" y="5955"/>
                  </a:cubicBezTo>
                  <a:cubicBezTo>
                    <a:pt x="186" y="6015"/>
                    <a:pt x="259" y="6037"/>
                    <a:pt x="336" y="6037"/>
                  </a:cubicBezTo>
                  <a:cubicBezTo>
                    <a:pt x="381" y="6037"/>
                    <a:pt x="427" y="6030"/>
                    <a:pt x="473" y="6018"/>
                  </a:cubicBezTo>
                  <a:lnTo>
                    <a:pt x="1891" y="5514"/>
                  </a:lnTo>
                  <a:lnTo>
                    <a:pt x="6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1564;p40"/>
            <p:cNvSpPr/>
            <p:nvPr/>
          </p:nvSpPr>
          <p:spPr>
            <a:xfrm>
              <a:off x="-45509450" y="3951100"/>
              <a:ext cx="135500" cy="286725"/>
            </a:xfrm>
            <a:custGeom>
              <a:avLst/>
              <a:gdLst/>
              <a:ahLst/>
              <a:cxnLst/>
              <a:rect l="l" t="t" r="r" b="b"/>
              <a:pathLst>
                <a:path w="5420" h="11469" extrusionOk="0">
                  <a:moveTo>
                    <a:pt x="5419" y="0"/>
                  </a:moveTo>
                  <a:lnTo>
                    <a:pt x="5356" y="32"/>
                  </a:lnTo>
                  <a:lnTo>
                    <a:pt x="0" y="7089"/>
                  </a:lnTo>
                  <a:lnTo>
                    <a:pt x="1261" y="11216"/>
                  </a:lnTo>
                  <a:cubicBezTo>
                    <a:pt x="1324" y="11374"/>
                    <a:pt x="1481" y="11468"/>
                    <a:pt x="1639" y="11468"/>
                  </a:cubicBezTo>
                  <a:cubicBezTo>
                    <a:pt x="1796" y="11468"/>
                    <a:pt x="1891" y="11342"/>
                    <a:pt x="1985" y="11216"/>
                  </a:cubicBezTo>
                  <a:lnTo>
                    <a:pt x="54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1565;p40"/>
            <p:cNvSpPr/>
            <p:nvPr/>
          </p:nvSpPr>
          <p:spPr>
            <a:xfrm>
              <a:off x="-45670925" y="4114125"/>
              <a:ext cx="72500" cy="70325"/>
            </a:xfrm>
            <a:custGeom>
              <a:avLst/>
              <a:gdLst/>
              <a:ahLst/>
              <a:cxnLst/>
              <a:rect l="l" t="t" r="r" b="b"/>
              <a:pathLst>
                <a:path w="2900" h="2813" extrusionOk="0">
                  <a:moveTo>
                    <a:pt x="2521" y="1"/>
                  </a:moveTo>
                  <a:cubicBezTo>
                    <a:pt x="2435" y="1"/>
                    <a:pt x="2348" y="32"/>
                    <a:pt x="2269" y="95"/>
                  </a:cubicBezTo>
                  <a:lnTo>
                    <a:pt x="127" y="2206"/>
                  </a:lnTo>
                  <a:cubicBezTo>
                    <a:pt x="1" y="2332"/>
                    <a:pt x="1" y="2553"/>
                    <a:pt x="127" y="2742"/>
                  </a:cubicBezTo>
                  <a:cubicBezTo>
                    <a:pt x="190" y="2789"/>
                    <a:pt x="277" y="2813"/>
                    <a:pt x="371" y="2813"/>
                  </a:cubicBezTo>
                  <a:cubicBezTo>
                    <a:pt x="466" y="2813"/>
                    <a:pt x="568" y="2789"/>
                    <a:pt x="662" y="2742"/>
                  </a:cubicBezTo>
                  <a:lnTo>
                    <a:pt x="2773" y="600"/>
                  </a:lnTo>
                  <a:cubicBezTo>
                    <a:pt x="2899" y="473"/>
                    <a:pt x="2899" y="253"/>
                    <a:pt x="2773" y="95"/>
                  </a:cubicBezTo>
                  <a:cubicBezTo>
                    <a:pt x="2695" y="32"/>
                    <a:pt x="2608" y="1"/>
                    <a:pt x="25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1566;p40"/>
            <p:cNvSpPr/>
            <p:nvPr/>
          </p:nvSpPr>
          <p:spPr>
            <a:xfrm>
              <a:off x="-45620500" y="4163550"/>
              <a:ext cx="70900" cy="71125"/>
            </a:xfrm>
            <a:custGeom>
              <a:avLst/>
              <a:gdLst/>
              <a:ahLst/>
              <a:cxnLst/>
              <a:rect l="l" t="t" r="r" b="b"/>
              <a:pathLst>
                <a:path w="2836" h="2845" extrusionOk="0">
                  <a:moveTo>
                    <a:pt x="2489" y="1"/>
                  </a:moveTo>
                  <a:cubicBezTo>
                    <a:pt x="2395" y="1"/>
                    <a:pt x="2300" y="24"/>
                    <a:pt x="2237" y="72"/>
                  </a:cubicBezTo>
                  <a:lnTo>
                    <a:pt x="126" y="2214"/>
                  </a:lnTo>
                  <a:cubicBezTo>
                    <a:pt x="0" y="2340"/>
                    <a:pt x="0" y="2561"/>
                    <a:pt x="126" y="2718"/>
                  </a:cubicBezTo>
                  <a:cubicBezTo>
                    <a:pt x="221" y="2781"/>
                    <a:pt x="284" y="2844"/>
                    <a:pt x="378" y="2844"/>
                  </a:cubicBezTo>
                  <a:cubicBezTo>
                    <a:pt x="441" y="2844"/>
                    <a:pt x="567" y="2781"/>
                    <a:pt x="599" y="2718"/>
                  </a:cubicBezTo>
                  <a:lnTo>
                    <a:pt x="2741" y="607"/>
                  </a:lnTo>
                  <a:cubicBezTo>
                    <a:pt x="2836" y="481"/>
                    <a:pt x="2836" y="229"/>
                    <a:pt x="2741" y="72"/>
                  </a:cubicBezTo>
                  <a:cubicBezTo>
                    <a:pt x="2678" y="24"/>
                    <a:pt x="2584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1567;p40"/>
            <p:cNvSpPr/>
            <p:nvPr/>
          </p:nvSpPr>
          <p:spPr>
            <a:xfrm>
              <a:off x="-45673275" y="4159625"/>
              <a:ext cx="79575" cy="78975"/>
            </a:xfrm>
            <a:custGeom>
              <a:avLst/>
              <a:gdLst/>
              <a:ahLst/>
              <a:cxnLst/>
              <a:rect l="l" t="t" r="r" b="b"/>
              <a:pathLst>
                <a:path w="3183" h="3159" extrusionOk="0">
                  <a:moveTo>
                    <a:pt x="2816" y="0"/>
                  </a:moveTo>
                  <a:cubicBezTo>
                    <a:pt x="2726" y="0"/>
                    <a:pt x="2631" y="24"/>
                    <a:pt x="2552" y="71"/>
                  </a:cubicBezTo>
                  <a:lnTo>
                    <a:pt x="95" y="2529"/>
                  </a:lnTo>
                  <a:cubicBezTo>
                    <a:pt x="0" y="2655"/>
                    <a:pt x="0" y="2875"/>
                    <a:pt x="95" y="3033"/>
                  </a:cubicBezTo>
                  <a:cubicBezTo>
                    <a:pt x="189" y="3127"/>
                    <a:pt x="252" y="3159"/>
                    <a:pt x="347" y="3159"/>
                  </a:cubicBezTo>
                  <a:cubicBezTo>
                    <a:pt x="441" y="3159"/>
                    <a:pt x="536" y="3127"/>
                    <a:pt x="599" y="3033"/>
                  </a:cubicBezTo>
                  <a:lnTo>
                    <a:pt x="3025" y="607"/>
                  </a:lnTo>
                  <a:cubicBezTo>
                    <a:pt x="3182" y="449"/>
                    <a:pt x="3182" y="197"/>
                    <a:pt x="3056" y="71"/>
                  </a:cubicBezTo>
                  <a:cubicBezTo>
                    <a:pt x="2993" y="24"/>
                    <a:pt x="2907" y="0"/>
                    <a:pt x="28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3958423" y="4424822"/>
            <a:ext cx="2100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677BAB"/>
                </a:solidFill>
              </a:rPr>
              <a:t>РЕЗУЛЬТАТЫ</a:t>
            </a:r>
            <a:endParaRPr lang="ru-RU" sz="2800" b="1" u="sng" dirty="0">
              <a:solidFill>
                <a:srgbClr val="677BAB"/>
              </a:solidFill>
            </a:endParaRPr>
          </a:p>
        </p:txBody>
      </p:sp>
      <p:graphicFrame>
        <p:nvGraphicFramePr>
          <p:cNvPr id="96" name="Диаграмма 95"/>
          <p:cNvGraphicFramePr/>
          <p:nvPr>
            <p:extLst>
              <p:ext uri="{D42A27DB-BD31-4B8C-83A1-F6EECF244321}">
                <p14:modId xmlns:p14="http://schemas.microsoft.com/office/powerpoint/2010/main" val="608987695"/>
              </p:ext>
            </p:extLst>
          </p:nvPr>
        </p:nvGraphicFramePr>
        <p:xfrm>
          <a:off x="3313561" y="4919385"/>
          <a:ext cx="2800330" cy="1361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7" name="TextBox 96"/>
          <p:cNvSpPr txBox="1"/>
          <p:nvPr/>
        </p:nvSpPr>
        <p:spPr>
          <a:xfrm>
            <a:off x="6400439" y="5009731"/>
            <a:ext cx="3935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 2024 году </a:t>
            </a:r>
            <a:r>
              <a:rPr lang="ru-RU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заготовительных организаций используют цифровой молокоприемный пункт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oogle Shape;12165;p41"/>
          <p:cNvGrpSpPr/>
          <p:nvPr/>
        </p:nvGrpSpPr>
        <p:grpSpPr>
          <a:xfrm>
            <a:off x="168150" y="605209"/>
            <a:ext cx="601170" cy="540594"/>
            <a:chOff x="-19835275" y="3330250"/>
            <a:chExt cx="329250" cy="280625"/>
          </a:xfrm>
          <a:solidFill>
            <a:schemeClr val="bg1"/>
          </a:solidFill>
        </p:grpSpPr>
        <p:sp>
          <p:nvSpPr>
            <p:cNvPr id="47" name="Google Shape;12166;p41"/>
            <p:cNvSpPr/>
            <p:nvPr/>
          </p:nvSpPr>
          <p:spPr>
            <a:xfrm>
              <a:off x="-19768325" y="3361750"/>
              <a:ext cx="197725" cy="249125"/>
            </a:xfrm>
            <a:custGeom>
              <a:avLst/>
              <a:gdLst/>
              <a:ahLst/>
              <a:cxnLst/>
              <a:rect l="l" t="t" r="r" b="b"/>
              <a:pathLst>
                <a:path w="7909" h="9965" extrusionOk="0">
                  <a:moveTo>
                    <a:pt x="3927" y="1"/>
                  </a:moveTo>
                  <a:cubicBezTo>
                    <a:pt x="3797" y="1"/>
                    <a:pt x="3671" y="56"/>
                    <a:pt x="3624" y="166"/>
                  </a:cubicBezTo>
                  <a:lnTo>
                    <a:pt x="1103" y="5302"/>
                  </a:lnTo>
                  <a:cubicBezTo>
                    <a:pt x="1" y="7412"/>
                    <a:pt x="1607" y="9964"/>
                    <a:pt x="3970" y="9964"/>
                  </a:cubicBezTo>
                  <a:cubicBezTo>
                    <a:pt x="6333" y="9964"/>
                    <a:pt x="7908" y="7412"/>
                    <a:pt x="6837" y="5302"/>
                  </a:cubicBezTo>
                  <a:lnTo>
                    <a:pt x="4254" y="166"/>
                  </a:lnTo>
                  <a:cubicBezTo>
                    <a:pt x="4191" y="56"/>
                    <a:pt x="4057" y="1"/>
                    <a:pt x="3927" y="1"/>
                  </a:cubicBezTo>
                  <a:close/>
                </a:path>
              </a:pathLst>
            </a:custGeom>
            <a:grpFill/>
            <a:ln>
              <a:solidFill>
                <a:srgbClr val="677BAB"/>
              </a:solidFill>
            </a:ln>
          </p:spPr>
          <p:txBody>
            <a:bodyPr spcFirstLastPara="1" wrap="square" lIns="201000" tIns="201000" rIns="201000" bIns="2010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167;p41"/>
            <p:cNvSpPr/>
            <p:nvPr/>
          </p:nvSpPr>
          <p:spPr>
            <a:xfrm>
              <a:off x="-19622625" y="3330250"/>
              <a:ext cx="116600" cy="189250"/>
            </a:xfrm>
            <a:custGeom>
              <a:avLst/>
              <a:gdLst/>
              <a:ahLst/>
              <a:cxnLst/>
              <a:rect l="l" t="t" r="r" b="b"/>
              <a:pathLst>
                <a:path w="4664" h="7570" extrusionOk="0">
                  <a:moveTo>
                    <a:pt x="1683" y="1"/>
                  </a:moveTo>
                  <a:cubicBezTo>
                    <a:pt x="1553" y="1"/>
                    <a:pt x="1419" y="56"/>
                    <a:pt x="1356" y="166"/>
                  </a:cubicBezTo>
                  <a:lnTo>
                    <a:pt x="1" y="2939"/>
                  </a:lnTo>
                  <a:lnTo>
                    <a:pt x="1608" y="6215"/>
                  </a:lnTo>
                  <a:cubicBezTo>
                    <a:pt x="1828" y="6625"/>
                    <a:pt x="1954" y="7097"/>
                    <a:pt x="1986" y="7570"/>
                  </a:cubicBezTo>
                  <a:cubicBezTo>
                    <a:pt x="3687" y="7381"/>
                    <a:pt x="4664" y="5585"/>
                    <a:pt x="3876" y="4010"/>
                  </a:cubicBezTo>
                  <a:lnTo>
                    <a:pt x="1986" y="166"/>
                  </a:lnTo>
                  <a:cubicBezTo>
                    <a:pt x="1938" y="56"/>
                    <a:pt x="1812" y="1"/>
                    <a:pt x="1683" y="1"/>
                  </a:cubicBezTo>
                  <a:close/>
                </a:path>
              </a:pathLst>
            </a:custGeom>
            <a:grpFill/>
            <a:ln>
              <a:solidFill>
                <a:srgbClr val="677BAB"/>
              </a:solidFill>
            </a:ln>
          </p:spPr>
          <p:txBody>
            <a:bodyPr spcFirstLastPara="1" wrap="square" lIns="201000" tIns="201000" rIns="201000" bIns="2010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168;p41"/>
            <p:cNvSpPr/>
            <p:nvPr/>
          </p:nvSpPr>
          <p:spPr>
            <a:xfrm>
              <a:off x="-19835275" y="3330250"/>
              <a:ext cx="116600" cy="189250"/>
            </a:xfrm>
            <a:custGeom>
              <a:avLst/>
              <a:gdLst/>
              <a:ahLst/>
              <a:cxnLst/>
              <a:rect l="l" t="t" r="r" b="b"/>
              <a:pathLst>
                <a:path w="4664" h="7570" extrusionOk="0">
                  <a:moveTo>
                    <a:pt x="2982" y="1"/>
                  </a:moveTo>
                  <a:cubicBezTo>
                    <a:pt x="2852" y="1"/>
                    <a:pt x="2726" y="56"/>
                    <a:pt x="2679" y="166"/>
                  </a:cubicBezTo>
                  <a:lnTo>
                    <a:pt x="788" y="4010"/>
                  </a:lnTo>
                  <a:cubicBezTo>
                    <a:pt x="1" y="5522"/>
                    <a:pt x="977" y="7381"/>
                    <a:pt x="2679" y="7570"/>
                  </a:cubicBezTo>
                  <a:cubicBezTo>
                    <a:pt x="2710" y="7097"/>
                    <a:pt x="2868" y="6593"/>
                    <a:pt x="3057" y="6152"/>
                  </a:cubicBezTo>
                  <a:lnTo>
                    <a:pt x="4663" y="2876"/>
                  </a:lnTo>
                  <a:lnTo>
                    <a:pt x="3309" y="166"/>
                  </a:lnTo>
                  <a:cubicBezTo>
                    <a:pt x="3246" y="56"/>
                    <a:pt x="3112" y="1"/>
                    <a:pt x="2982" y="1"/>
                  </a:cubicBezTo>
                  <a:close/>
                </a:path>
              </a:pathLst>
            </a:custGeom>
            <a:grpFill/>
            <a:ln>
              <a:solidFill>
                <a:srgbClr val="677BAB"/>
              </a:solidFill>
            </a:ln>
          </p:spPr>
          <p:txBody>
            <a:bodyPr spcFirstLastPara="1" wrap="square" lIns="201000" tIns="201000" rIns="201000" bIns="2010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5271678" y="6207704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2024</a:t>
            </a:r>
            <a:endParaRPr lang="ru-RU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3708996" y="6207704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2022</a:t>
            </a:r>
            <a:endParaRPr lang="ru-RU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4405806" y="6207704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2023</a:t>
            </a:r>
            <a:endParaRPr lang="ru-RU" sz="1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A350-45B9-4065-8F04-3197B7221FAF}" type="slidenum">
              <a:rPr lang="ru-RU" smtClean="0"/>
              <a:t>7</a:t>
            </a:fld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5396708" y="1964580"/>
            <a:ext cx="1434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677BAB"/>
                </a:solidFill>
              </a:rPr>
              <a:t>ЗАДАЧА</a:t>
            </a:r>
            <a:endParaRPr lang="ru-RU" sz="2800" b="1" u="sng" dirty="0">
              <a:solidFill>
                <a:srgbClr val="677BAB"/>
              </a:solidFill>
            </a:endParaRPr>
          </a:p>
        </p:txBody>
      </p:sp>
      <p:grpSp>
        <p:nvGrpSpPr>
          <p:cNvPr id="45" name="Google Shape;9572;p36"/>
          <p:cNvGrpSpPr/>
          <p:nvPr/>
        </p:nvGrpSpPr>
        <p:grpSpPr>
          <a:xfrm>
            <a:off x="4914552" y="1964580"/>
            <a:ext cx="506500" cy="506604"/>
            <a:chOff x="5049725" y="2027900"/>
            <a:chExt cx="481750" cy="481850"/>
          </a:xfrm>
          <a:solidFill>
            <a:srgbClr val="677BAB"/>
          </a:solidFill>
        </p:grpSpPr>
        <p:sp>
          <p:nvSpPr>
            <p:cNvPr id="53" name="Google Shape;9573;p36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54" name="Google Shape;9574;p36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55" name="Google Shape;9575;p36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56" name="Google Shape;9576;p36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57" name="Google Shape;9577;p36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58" name="Google Shape;9578;p36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59" name="Google Shape;9579;p36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60" name="Google Shape;9580;p36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1278972" y="1964580"/>
            <a:ext cx="1975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677BAB"/>
                </a:solidFill>
              </a:rPr>
              <a:t>ПРОБЛЕМА</a:t>
            </a:r>
            <a:endParaRPr lang="ru-RU" sz="2800" b="1" u="sng" dirty="0">
              <a:solidFill>
                <a:srgbClr val="677BAB"/>
              </a:solidFill>
            </a:endParaRPr>
          </a:p>
        </p:txBody>
      </p:sp>
      <p:grpSp>
        <p:nvGrpSpPr>
          <p:cNvPr id="62" name="Google Shape;9704;p36"/>
          <p:cNvGrpSpPr/>
          <p:nvPr/>
        </p:nvGrpSpPr>
        <p:grpSpPr>
          <a:xfrm>
            <a:off x="777720" y="1991661"/>
            <a:ext cx="501251" cy="501251"/>
            <a:chOff x="5049725" y="3806450"/>
            <a:chExt cx="481825" cy="481825"/>
          </a:xfrm>
          <a:solidFill>
            <a:srgbClr val="677BAB"/>
          </a:solidFill>
        </p:grpSpPr>
        <p:sp>
          <p:nvSpPr>
            <p:cNvPr id="63" name="Google Shape;9705;p36"/>
            <p:cNvSpPr/>
            <p:nvPr/>
          </p:nvSpPr>
          <p:spPr>
            <a:xfrm>
              <a:off x="536115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64" name="Google Shape;9706;p36"/>
            <p:cNvSpPr/>
            <p:nvPr/>
          </p:nvSpPr>
          <p:spPr>
            <a:xfrm>
              <a:off x="519177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65" name="Google Shape;9707;p36"/>
            <p:cNvSpPr/>
            <p:nvPr/>
          </p:nvSpPr>
          <p:spPr>
            <a:xfrm>
              <a:off x="504972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0" y="8901"/>
                    <a:pt x="6686" y="9073"/>
                    <a:pt x="6246" y="9073"/>
                  </a:cubicBezTo>
                  <a:cubicBezTo>
                    <a:pt x="6028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3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0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9636" y="10196"/>
                  </a:moveTo>
                  <a:cubicBezTo>
                    <a:pt x="11955" y="10196"/>
                    <a:pt x="13981" y="11765"/>
                    <a:pt x="14557" y="14012"/>
                  </a:cubicBezTo>
                  <a:cubicBezTo>
                    <a:pt x="14635" y="14316"/>
                    <a:pt x="14454" y="14623"/>
                    <a:pt x="14153" y="14701"/>
                  </a:cubicBezTo>
                  <a:cubicBezTo>
                    <a:pt x="14107" y="14713"/>
                    <a:pt x="14060" y="14718"/>
                    <a:pt x="14014" y="14718"/>
                  </a:cubicBezTo>
                  <a:cubicBezTo>
                    <a:pt x="13760" y="14718"/>
                    <a:pt x="13530" y="14550"/>
                    <a:pt x="13464" y="14295"/>
                  </a:cubicBezTo>
                  <a:cubicBezTo>
                    <a:pt x="13015" y="12548"/>
                    <a:pt x="11440" y="11326"/>
                    <a:pt x="9636" y="11326"/>
                  </a:cubicBezTo>
                  <a:cubicBezTo>
                    <a:pt x="7833" y="11326"/>
                    <a:pt x="6258" y="12548"/>
                    <a:pt x="5809" y="14295"/>
                  </a:cubicBezTo>
                  <a:cubicBezTo>
                    <a:pt x="5743" y="14550"/>
                    <a:pt x="5512" y="14718"/>
                    <a:pt x="5260" y="14718"/>
                  </a:cubicBezTo>
                  <a:cubicBezTo>
                    <a:pt x="5215" y="14718"/>
                    <a:pt x="5169" y="14713"/>
                    <a:pt x="5122" y="14701"/>
                  </a:cubicBezTo>
                  <a:cubicBezTo>
                    <a:pt x="4818" y="14623"/>
                    <a:pt x="4638" y="14316"/>
                    <a:pt x="4716" y="14012"/>
                  </a:cubicBezTo>
                  <a:cubicBezTo>
                    <a:pt x="5291" y="11765"/>
                    <a:pt x="7318" y="10196"/>
                    <a:pt x="9636" y="10196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27" y="0"/>
                    <a:pt x="9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</p:grpSp>
      <p:grpSp>
        <p:nvGrpSpPr>
          <p:cNvPr id="66" name="Google Shape;9535;p36"/>
          <p:cNvGrpSpPr/>
          <p:nvPr/>
        </p:nvGrpSpPr>
        <p:grpSpPr>
          <a:xfrm>
            <a:off x="9204033" y="2037805"/>
            <a:ext cx="454384" cy="449995"/>
            <a:chOff x="5049725" y="1435050"/>
            <a:chExt cx="486550" cy="481850"/>
          </a:xfrm>
          <a:solidFill>
            <a:srgbClr val="677BAB"/>
          </a:solidFill>
        </p:grpSpPr>
        <p:sp>
          <p:nvSpPr>
            <p:cNvPr id="98" name="Google Shape;9536;p36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99" name="Google Shape;9537;p36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100" name="Google Shape;9538;p36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101" name="Google Shape;9539;p36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9654004" y="1964580"/>
            <a:ext cx="1015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677BAB"/>
                </a:solidFill>
              </a:rPr>
              <a:t>ЦЕЛЬ</a:t>
            </a:r>
            <a:endParaRPr lang="ru-RU" sz="2800" b="1" u="sng" dirty="0">
              <a:solidFill>
                <a:srgbClr val="677B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7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2725"/>
            <a:ext cx="12192000" cy="1325563"/>
          </a:xfrm>
          <a:solidFill>
            <a:srgbClr val="677BAB"/>
          </a:solidFill>
        </p:spPr>
        <p:txBody>
          <a:bodyPr>
            <a:normAutofit/>
          </a:bodyPr>
          <a:lstStyle/>
          <a:p>
            <a:pPr marL="714375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 6. ««Моя цифровая ферма». Образование» </a:t>
            </a:r>
          </a:p>
        </p:txBody>
      </p:sp>
      <p:pic>
        <p:nvPicPr>
          <p:cNvPr id="5" name="Picture 2" descr="https://yakutsk-400.ru/wp-content/uploads/2022/07/%D0%A0%D0%B5%D1%81%D1%83%D1%80%D1%81-1@3x-1024x5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071" y="338931"/>
            <a:ext cx="2117352" cy="107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972834"/>
              </p:ext>
            </p:extLst>
          </p:nvPr>
        </p:nvGraphicFramePr>
        <p:xfrm>
          <a:off x="168150" y="1752289"/>
          <a:ext cx="11830272" cy="50765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43424">
                  <a:extLst>
                    <a:ext uri="{9D8B030D-6E8A-4147-A177-3AD203B41FA5}">
                      <a16:colId xmlns:a16="http://schemas.microsoft.com/office/drawing/2014/main" val="2562023976"/>
                    </a:ext>
                  </a:extLst>
                </a:gridCol>
                <a:gridCol w="1971712">
                  <a:extLst>
                    <a:ext uri="{9D8B030D-6E8A-4147-A177-3AD203B41FA5}">
                      <a16:colId xmlns:a16="http://schemas.microsoft.com/office/drawing/2014/main" val="3758037657"/>
                    </a:ext>
                  </a:extLst>
                </a:gridCol>
                <a:gridCol w="2175190">
                  <a:extLst>
                    <a:ext uri="{9D8B030D-6E8A-4147-A177-3AD203B41FA5}">
                      <a16:colId xmlns:a16="http://schemas.microsoft.com/office/drawing/2014/main" val="553499503"/>
                    </a:ext>
                  </a:extLst>
                </a:gridCol>
                <a:gridCol w="3739946">
                  <a:extLst>
                    <a:ext uri="{9D8B030D-6E8A-4147-A177-3AD203B41FA5}">
                      <a16:colId xmlns:a16="http://schemas.microsoft.com/office/drawing/2014/main" val="2300579922"/>
                    </a:ext>
                  </a:extLst>
                </a:gridCol>
              </a:tblGrid>
              <a:tr h="6643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024180"/>
                  </a:ext>
                </a:extLst>
              </a:tr>
              <a:tr h="165879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Недостаток квалифицированных кадров по приоритетам цифрового сельского хозяйства, с цифровыми компетенциями, выпускаемых аграрными вузами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объемов подготовки специалистов по направлениям, связанным с цифровыми технологиями, в отраслевых </a:t>
                      </a: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университетах</a:t>
                      </a:r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lang="ru-RU" sz="15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Предоставление доступа к специализированным образовательным программам, массовым онлайн-курсам, повышения цифровой зрелости в сфере образования</a:t>
                      </a:r>
                      <a:endParaRPr lang="ru-RU" sz="15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отрасли квалифицированными кадрами через доступные специализированные образовательные программы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3367832"/>
                  </a:ext>
                </a:extLst>
              </a:tr>
              <a:tr h="2263414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0755495"/>
                  </a:ext>
                </a:extLst>
              </a:tr>
            </a:tbl>
          </a:graphicData>
        </a:graphic>
      </p:graphicFrame>
      <p:grpSp>
        <p:nvGrpSpPr>
          <p:cNvPr id="88" name="Google Shape;11561;p40"/>
          <p:cNvGrpSpPr/>
          <p:nvPr/>
        </p:nvGrpSpPr>
        <p:grpSpPr>
          <a:xfrm>
            <a:off x="816857" y="4522143"/>
            <a:ext cx="362920" cy="364830"/>
            <a:chOff x="-45673275" y="3937700"/>
            <a:chExt cx="299325" cy="300900"/>
          </a:xfrm>
          <a:solidFill>
            <a:srgbClr val="677BAB"/>
          </a:solidFill>
        </p:grpSpPr>
        <p:sp>
          <p:nvSpPr>
            <p:cNvPr id="89" name="Google Shape;11562;p40"/>
            <p:cNvSpPr/>
            <p:nvPr/>
          </p:nvSpPr>
          <p:spPr>
            <a:xfrm>
              <a:off x="-45673275" y="3937700"/>
              <a:ext cx="285925" cy="135500"/>
            </a:xfrm>
            <a:custGeom>
              <a:avLst/>
              <a:gdLst/>
              <a:ahLst/>
              <a:cxnLst/>
              <a:rect l="l" t="t" r="r" b="b"/>
              <a:pathLst>
                <a:path w="11437" h="5420" extrusionOk="0">
                  <a:moveTo>
                    <a:pt x="11437" y="1"/>
                  </a:moveTo>
                  <a:lnTo>
                    <a:pt x="221" y="3435"/>
                  </a:lnTo>
                  <a:cubicBezTo>
                    <a:pt x="63" y="3466"/>
                    <a:pt x="0" y="3624"/>
                    <a:pt x="0" y="3781"/>
                  </a:cubicBezTo>
                  <a:cubicBezTo>
                    <a:pt x="0" y="3939"/>
                    <a:pt x="95" y="4065"/>
                    <a:pt x="221" y="4159"/>
                  </a:cubicBezTo>
                  <a:lnTo>
                    <a:pt x="4348" y="5420"/>
                  </a:lnTo>
                  <a:lnTo>
                    <a:pt x="11405" y="64"/>
                  </a:lnTo>
                  <a:lnTo>
                    <a:pt x="114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1563;p40"/>
            <p:cNvSpPr/>
            <p:nvPr/>
          </p:nvSpPr>
          <p:spPr>
            <a:xfrm>
              <a:off x="-45577975" y="3990475"/>
              <a:ext cx="151250" cy="150925"/>
            </a:xfrm>
            <a:custGeom>
              <a:avLst/>
              <a:gdLst/>
              <a:ahLst/>
              <a:cxnLst/>
              <a:rect l="l" t="t" r="r" b="b"/>
              <a:pathLst>
                <a:path w="6050" h="6037" extrusionOk="0">
                  <a:moveTo>
                    <a:pt x="6049" y="1"/>
                  </a:moveTo>
                  <a:lnTo>
                    <a:pt x="536" y="4159"/>
                  </a:lnTo>
                  <a:lnTo>
                    <a:pt x="32" y="5577"/>
                  </a:lnTo>
                  <a:cubicBezTo>
                    <a:pt x="0" y="5703"/>
                    <a:pt x="32" y="5861"/>
                    <a:pt x="126" y="5955"/>
                  </a:cubicBezTo>
                  <a:cubicBezTo>
                    <a:pt x="186" y="6015"/>
                    <a:pt x="259" y="6037"/>
                    <a:pt x="336" y="6037"/>
                  </a:cubicBezTo>
                  <a:cubicBezTo>
                    <a:pt x="381" y="6037"/>
                    <a:pt x="427" y="6030"/>
                    <a:pt x="473" y="6018"/>
                  </a:cubicBezTo>
                  <a:lnTo>
                    <a:pt x="1891" y="5514"/>
                  </a:lnTo>
                  <a:lnTo>
                    <a:pt x="6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1564;p40"/>
            <p:cNvSpPr/>
            <p:nvPr/>
          </p:nvSpPr>
          <p:spPr>
            <a:xfrm>
              <a:off x="-45509450" y="3951100"/>
              <a:ext cx="135500" cy="286725"/>
            </a:xfrm>
            <a:custGeom>
              <a:avLst/>
              <a:gdLst/>
              <a:ahLst/>
              <a:cxnLst/>
              <a:rect l="l" t="t" r="r" b="b"/>
              <a:pathLst>
                <a:path w="5420" h="11469" extrusionOk="0">
                  <a:moveTo>
                    <a:pt x="5419" y="0"/>
                  </a:moveTo>
                  <a:lnTo>
                    <a:pt x="5356" y="32"/>
                  </a:lnTo>
                  <a:lnTo>
                    <a:pt x="0" y="7089"/>
                  </a:lnTo>
                  <a:lnTo>
                    <a:pt x="1261" y="11216"/>
                  </a:lnTo>
                  <a:cubicBezTo>
                    <a:pt x="1324" y="11374"/>
                    <a:pt x="1481" y="11468"/>
                    <a:pt x="1639" y="11468"/>
                  </a:cubicBezTo>
                  <a:cubicBezTo>
                    <a:pt x="1796" y="11468"/>
                    <a:pt x="1891" y="11342"/>
                    <a:pt x="1985" y="11216"/>
                  </a:cubicBezTo>
                  <a:lnTo>
                    <a:pt x="54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1565;p40"/>
            <p:cNvSpPr/>
            <p:nvPr/>
          </p:nvSpPr>
          <p:spPr>
            <a:xfrm>
              <a:off x="-45670925" y="4114125"/>
              <a:ext cx="72500" cy="70325"/>
            </a:xfrm>
            <a:custGeom>
              <a:avLst/>
              <a:gdLst/>
              <a:ahLst/>
              <a:cxnLst/>
              <a:rect l="l" t="t" r="r" b="b"/>
              <a:pathLst>
                <a:path w="2900" h="2813" extrusionOk="0">
                  <a:moveTo>
                    <a:pt x="2521" y="1"/>
                  </a:moveTo>
                  <a:cubicBezTo>
                    <a:pt x="2435" y="1"/>
                    <a:pt x="2348" y="32"/>
                    <a:pt x="2269" y="95"/>
                  </a:cubicBezTo>
                  <a:lnTo>
                    <a:pt x="127" y="2206"/>
                  </a:lnTo>
                  <a:cubicBezTo>
                    <a:pt x="1" y="2332"/>
                    <a:pt x="1" y="2553"/>
                    <a:pt x="127" y="2742"/>
                  </a:cubicBezTo>
                  <a:cubicBezTo>
                    <a:pt x="190" y="2789"/>
                    <a:pt x="277" y="2813"/>
                    <a:pt x="371" y="2813"/>
                  </a:cubicBezTo>
                  <a:cubicBezTo>
                    <a:pt x="466" y="2813"/>
                    <a:pt x="568" y="2789"/>
                    <a:pt x="662" y="2742"/>
                  </a:cubicBezTo>
                  <a:lnTo>
                    <a:pt x="2773" y="600"/>
                  </a:lnTo>
                  <a:cubicBezTo>
                    <a:pt x="2899" y="473"/>
                    <a:pt x="2899" y="253"/>
                    <a:pt x="2773" y="95"/>
                  </a:cubicBezTo>
                  <a:cubicBezTo>
                    <a:pt x="2695" y="32"/>
                    <a:pt x="2608" y="1"/>
                    <a:pt x="25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1566;p40"/>
            <p:cNvSpPr/>
            <p:nvPr/>
          </p:nvSpPr>
          <p:spPr>
            <a:xfrm>
              <a:off x="-45620500" y="4163550"/>
              <a:ext cx="70900" cy="71125"/>
            </a:xfrm>
            <a:custGeom>
              <a:avLst/>
              <a:gdLst/>
              <a:ahLst/>
              <a:cxnLst/>
              <a:rect l="l" t="t" r="r" b="b"/>
              <a:pathLst>
                <a:path w="2836" h="2845" extrusionOk="0">
                  <a:moveTo>
                    <a:pt x="2489" y="1"/>
                  </a:moveTo>
                  <a:cubicBezTo>
                    <a:pt x="2395" y="1"/>
                    <a:pt x="2300" y="24"/>
                    <a:pt x="2237" y="72"/>
                  </a:cubicBezTo>
                  <a:lnTo>
                    <a:pt x="126" y="2214"/>
                  </a:lnTo>
                  <a:cubicBezTo>
                    <a:pt x="0" y="2340"/>
                    <a:pt x="0" y="2561"/>
                    <a:pt x="126" y="2718"/>
                  </a:cubicBezTo>
                  <a:cubicBezTo>
                    <a:pt x="221" y="2781"/>
                    <a:pt x="284" y="2844"/>
                    <a:pt x="378" y="2844"/>
                  </a:cubicBezTo>
                  <a:cubicBezTo>
                    <a:pt x="441" y="2844"/>
                    <a:pt x="567" y="2781"/>
                    <a:pt x="599" y="2718"/>
                  </a:cubicBezTo>
                  <a:lnTo>
                    <a:pt x="2741" y="607"/>
                  </a:lnTo>
                  <a:cubicBezTo>
                    <a:pt x="2836" y="481"/>
                    <a:pt x="2836" y="229"/>
                    <a:pt x="2741" y="72"/>
                  </a:cubicBezTo>
                  <a:cubicBezTo>
                    <a:pt x="2678" y="24"/>
                    <a:pt x="2584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1567;p40"/>
            <p:cNvSpPr/>
            <p:nvPr/>
          </p:nvSpPr>
          <p:spPr>
            <a:xfrm>
              <a:off x="-45673275" y="4159625"/>
              <a:ext cx="79575" cy="78975"/>
            </a:xfrm>
            <a:custGeom>
              <a:avLst/>
              <a:gdLst/>
              <a:ahLst/>
              <a:cxnLst/>
              <a:rect l="l" t="t" r="r" b="b"/>
              <a:pathLst>
                <a:path w="3183" h="3159" extrusionOk="0">
                  <a:moveTo>
                    <a:pt x="2816" y="0"/>
                  </a:moveTo>
                  <a:cubicBezTo>
                    <a:pt x="2726" y="0"/>
                    <a:pt x="2631" y="24"/>
                    <a:pt x="2552" y="71"/>
                  </a:cubicBezTo>
                  <a:lnTo>
                    <a:pt x="95" y="2529"/>
                  </a:lnTo>
                  <a:cubicBezTo>
                    <a:pt x="0" y="2655"/>
                    <a:pt x="0" y="2875"/>
                    <a:pt x="95" y="3033"/>
                  </a:cubicBezTo>
                  <a:cubicBezTo>
                    <a:pt x="189" y="3127"/>
                    <a:pt x="252" y="3159"/>
                    <a:pt x="347" y="3159"/>
                  </a:cubicBezTo>
                  <a:cubicBezTo>
                    <a:pt x="441" y="3159"/>
                    <a:pt x="536" y="3127"/>
                    <a:pt x="599" y="3033"/>
                  </a:cubicBezTo>
                  <a:lnTo>
                    <a:pt x="3025" y="607"/>
                  </a:lnTo>
                  <a:cubicBezTo>
                    <a:pt x="3182" y="449"/>
                    <a:pt x="3182" y="197"/>
                    <a:pt x="3056" y="71"/>
                  </a:cubicBezTo>
                  <a:cubicBezTo>
                    <a:pt x="2993" y="24"/>
                    <a:pt x="2907" y="0"/>
                    <a:pt x="28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1168639" y="4384065"/>
            <a:ext cx="2100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677BAB"/>
                </a:solidFill>
              </a:rPr>
              <a:t>РЕЗУЛЬТАТЫ</a:t>
            </a:r>
            <a:endParaRPr lang="ru-RU" sz="2800" b="1" u="sng" dirty="0">
              <a:solidFill>
                <a:srgbClr val="677BAB"/>
              </a:solidFill>
            </a:endParaRPr>
          </a:p>
        </p:txBody>
      </p:sp>
      <p:graphicFrame>
        <p:nvGraphicFramePr>
          <p:cNvPr id="96" name="Диаграмма 95"/>
          <p:cNvGraphicFramePr/>
          <p:nvPr>
            <p:extLst>
              <p:ext uri="{D42A27DB-BD31-4B8C-83A1-F6EECF244321}">
                <p14:modId xmlns:p14="http://schemas.microsoft.com/office/powerpoint/2010/main" val="2979191553"/>
              </p:ext>
            </p:extLst>
          </p:nvPr>
        </p:nvGraphicFramePr>
        <p:xfrm>
          <a:off x="161684" y="5072413"/>
          <a:ext cx="1854228" cy="1361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7" name="TextBox 96"/>
          <p:cNvSpPr txBox="1"/>
          <p:nvPr/>
        </p:nvSpPr>
        <p:spPr>
          <a:xfrm>
            <a:off x="1985209" y="5130666"/>
            <a:ext cx="20500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 2024 году </a:t>
            </a:r>
            <a:r>
              <a:rPr lang="ru-RU" sz="1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1200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граждан прошли подготовку по специальным образовательным программам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8" name="Диаграмма 97"/>
          <p:cNvGraphicFramePr/>
          <p:nvPr>
            <p:extLst>
              <p:ext uri="{D42A27DB-BD31-4B8C-83A1-F6EECF244321}">
                <p14:modId xmlns:p14="http://schemas.microsoft.com/office/powerpoint/2010/main" val="3551565354"/>
              </p:ext>
            </p:extLst>
          </p:nvPr>
        </p:nvGraphicFramePr>
        <p:xfrm>
          <a:off x="3910075" y="4907285"/>
          <a:ext cx="1854228" cy="1526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9" name="TextBox 98"/>
          <p:cNvSpPr txBox="1"/>
          <p:nvPr/>
        </p:nvSpPr>
        <p:spPr>
          <a:xfrm>
            <a:off x="5638983" y="5239402"/>
            <a:ext cx="1953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 2024 году </a:t>
            </a:r>
            <a:r>
              <a:rPr lang="ru-RU" sz="1400" b="1" dirty="0" smtClean="0">
                <a:solidFill>
                  <a:schemeClr val="accent2"/>
                </a:solidFill>
              </a:rPr>
              <a:t>2000 </a:t>
            </a:r>
            <a:r>
              <a:rPr lang="ru-RU" sz="1400" b="1" dirty="0" smtClean="0"/>
              <a:t>граждан прошли массовые онлайн </a:t>
            </a:r>
          </a:p>
          <a:p>
            <a:r>
              <a:rPr lang="ru-RU" sz="1400" b="1" dirty="0" smtClean="0"/>
              <a:t>курсы</a:t>
            </a:r>
            <a:endParaRPr lang="ru-RU" sz="1400" b="1" dirty="0"/>
          </a:p>
        </p:txBody>
      </p:sp>
      <p:grpSp>
        <p:nvGrpSpPr>
          <p:cNvPr id="46" name="Google Shape;9752;p36"/>
          <p:cNvGrpSpPr/>
          <p:nvPr/>
        </p:nvGrpSpPr>
        <p:grpSpPr>
          <a:xfrm>
            <a:off x="166670" y="563429"/>
            <a:ext cx="506018" cy="624153"/>
            <a:chOff x="3330525" y="4399275"/>
            <a:chExt cx="390650" cy="481850"/>
          </a:xfrm>
          <a:solidFill>
            <a:schemeClr val="bg1"/>
          </a:solidFill>
        </p:grpSpPr>
        <p:sp>
          <p:nvSpPr>
            <p:cNvPr id="47" name="Google Shape;9753;p36"/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48" name="Google Shape;9754;p36"/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49" name="Google Shape;9755;p36"/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50" name="Google Shape;9756;p36"/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51" name="Google Shape;9757;p36"/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52" name="Google Shape;9758;p36"/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53" name="Google Shape;9759;p36"/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373991" y="6281183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2024</a:t>
            </a:r>
            <a:endParaRPr lang="ru-RU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295123" y="6281183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2022</a:t>
            </a:r>
            <a:endParaRPr lang="ru-RU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5131762" y="6281183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2024</a:t>
            </a:r>
            <a:endParaRPr lang="ru-RU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4052894" y="6281183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2022</a:t>
            </a:r>
            <a:endParaRPr lang="ru-RU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827765" y="6281183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2023</a:t>
            </a:r>
            <a:endParaRPr lang="ru-RU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4594590" y="6281183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2023</a:t>
            </a:r>
            <a:endParaRPr lang="ru-RU" sz="1200" dirty="0"/>
          </a:p>
        </p:txBody>
      </p:sp>
      <p:graphicFrame>
        <p:nvGraphicFramePr>
          <p:cNvPr id="60" name="Диаграмма 59"/>
          <p:cNvGraphicFramePr/>
          <p:nvPr>
            <p:extLst>
              <p:ext uri="{D42A27DB-BD31-4B8C-83A1-F6EECF244321}">
                <p14:modId xmlns:p14="http://schemas.microsoft.com/office/powerpoint/2010/main" val="2484785894"/>
              </p:ext>
            </p:extLst>
          </p:nvPr>
        </p:nvGraphicFramePr>
        <p:xfrm>
          <a:off x="7691203" y="4907285"/>
          <a:ext cx="1854228" cy="1534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9658417" y="5277040"/>
            <a:ext cx="2281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 2024 году </a:t>
            </a:r>
            <a:r>
              <a:rPr lang="ru-RU" sz="1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успешно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внедренных студенческих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стартапа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912890" y="6289208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2024</a:t>
            </a:r>
            <a:endParaRPr lang="ru-RU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7834022" y="6289208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2022</a:t>
            </a:r>
            <a:endParaRPr lang="ru-RU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8375718" y="6289208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2023</a:t>
            </a:r>
            <a:endParaRPr lang="ru-RU" sz="1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A350-45B9-4065-8F04-3197B7221FAF}" type="slidenum">
              <a:rPr lang="ru-RU" smtClean="0"/>
              <a:t>8</a:t>
            </a:fld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>
            <a:off x="5638983" y="1757326"/>
            <a:ext cx="1434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677BAB"/>
                </a:solidFill>
              </a:rPr>
              <a:t>ЗАДАЧА</a:t>
            </a:r>
            <a:endParaRPr lang="ru-RU" sz="2800" b="1" u="sng" dirty="0">
              <a:solidFill>
                <a:srgbClr val="677BAB"/>
              </a:solidFill>
            </a:endParaRPr>
          </a:p>
        </p:txBody>
      </p:sp>
      <p:grpSp>
        <p:nvGrpSpPr>
          <p:cNvPr id="66" name="Google Shape;9572;p36"/>
          <p:cNvGrpSpPr/>
          <p:nvPr/>
        </p:nvGrpSpPr>
        <p:grpSpPr>
          <a:xfrm>
            <a:off x="4939076" y="1784526"/>
            <a:ext cx="506500" cy="506604"/>
            <a:chOff x="5049725" y="2027900"/>
            <a:chExt cx="481750" cy="481850"/>
          </a:xfrm>
          <a:solidFill>
            <a:srgbClr val="677BAB"/>
          </a:solidFill>
        </p:grpSpPr>
        <p:sp>
          <p:nvSpPr>
            <p:cNvPr id="100" name="Google Shape;9573;p36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101" name="Google Shape;9574;p36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102" name="Google Shape;9575;p36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103" name="Google Shape;9576;p36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104" name="Google Shape;9577;p36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105" name="Google Shape;9578;p36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106" name="Google Shape;9579;p36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107" name="Google Shape;9580;p36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1294058" y="1784126"/>
            <a:ext cx="1975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677BAB"/>
                </a:solidFill>
              </a:rPr>
              <a:t>ПРОБЛЕМА</a:t>
            </a:r>
            <a:endParaRPr lang="ru-RU" sz="2800" b="1" u="sng" dirty="0">
              <a:solidFill>
                <a:srgbClr val="677BAB"/>
              </a:solidFill>
            </a:endParaRPr>
          </a:p>
        </p:txBody>
      </p:sp>
      <p:grpSp>
        <p:nvGrpSpPr>
          <p:cNvPr id="109" name="Google Shape;9704;p36"/>
          <p:cNvGrpSpPr/>
          <p:nvPr/>
        </p:nvGrpSpPr>
        <p:grpSpPr>
          <a:xfrm>
            <a:off x="739567" y="1806095"/>
            <a:ext cx="501251" cy="501251"/>
            <a:chOff x="5049725" y="3806450"/>
            <a:chExt cx="481825" cy="481825"/>
          </a:xfrm>
          <a:solidFill>
            <a:srgbClr val="677BAB"/>
          </a:solidFill>
        </p:grpSpPr>
        <p:sp>
          <p:nvSpPr>
            <p:cNvPr id="110" name="Google Shape;9705;p36"/>
            <p:cNvSpPr/>
            <p:nvPr/>
          </p:nvSpPr>
          <p:spPr>
            <a:xfrm>
              <a:off x="536115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111" name="Google Shape;9706;p36"/>
            <p:cNvSpPr/>
            <p:nvPr/>
          </p:nvSpPr>
          <p:spPr>
            <a:xfrm>
              <a:off x="519177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112" name="Google Shape;9707;p36"/>
            <p:cNvSpPr/>
            <p:nvPr/>
          </p:nvSpPr>
          <p:spPr>
            <a:xfrm>
              <a:off x="504972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0" y="8901"/>
                    <a:pt x="6686" y="9073"/>
                    <a:pt x="6246" y="9073"/>
                  </a:cubicBezTo>
                  <a:cubicBezTo>
                    <a:pt x="6028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3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0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9636" y="10196"/>
                  </a:moveTo>
                  <a:cubicBezTo>
                    <a:pt x="11955" y="10196"/>
                    <a:pt x="13981" y="11765"/>
                    <a:pt x="14557" y="14012"/>
                  </a:cubicBezTo>
                  <a:cubicBezTo>
                    <a:pt x="14635" y="14316"/>
                    <a:pt x="14454" y="14623"/>
                    <a:pt x="14153" y="14701"/>
                  </a:cubicBezTo>
                  <a:cubicBezTo>
                    <a:pt x="14107" y="14713"/>
                    <a:pt x="14060" y="14718"/>
                    <a:pt x="14014" y="14718"/>
                  </a:cubicBezTo>
                  <a:cubicBezTo>
                    <a:pt x="13760" y="14718"/>
                    <a:pt x="13530" y="14550"/>
                    <a:pt x="13464" y="14295"/>
                  </a:cubicBezTo>
                  <a:cubicBezTo>
                    <a:pt x="13015" y="12548"/>
                    <a:pt x="11440" y="11326"/>
                    <a:pt x="9636" y="11326"/>
                  </a:cubicBezTo>
                  <a:cubicBezTo>
                    <a:pt x="7833" y="11326"/>
                    <a:pt x="6258" y="12548"/>
                    <a:pt x="5809" y="14295"/>
                  </a:cubicBezTo>
                  <a:cubicBezTo>
                    <a:pt x="5743" y="14550"/>
                    <a:pt x="5512" y="14718"/>
                    <a:pt x="5260" y="14718"/>
                  </a:cubicBezTo>
                  <a:cubicBezTo>
                    <a:pt x="5215" y="14718"/>
                    <a:pt x="5169" y="14713"/>
                    <a:pt x="5122" y="14701"/>
                  </a:cubicBezTo>
                  <a:cubicBezTo>
                    <a:pt x="4818" y="14623"/>
                    <a:pt x="4638" y="14316"/>
                    <a:pt x="4716" y="14012"/>
                  </a:cubicBezTo>
                  <a:cubicBezTo>
                    <a:pt x="5291" y="11765"/>
                    <a:pt x="7318" y="10196"/>
                    <a:pt x="9636" y="10196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27" y="0"/>
                    <a:pt x="9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</p:grpSp>
      <p:grpSp>
        <p:nvGrpSpPr>
          <p:cNvPr id="113" name="Google Shape;9535;p36"/>
          <p:cNvGrpSpPr/>
          <p:nvPr/>
        </p:nvGrpSpPr>
        <p:grpSpPr>
          <a:xfrm>
            <a:off x="9184553" y="1816352"/>
            <a:ext cx="454384" cy="449995"/>
            <a:chOff x="5049725" y="1435050"/>
            <a:chExt cx="486550" cy="481850"/>
          </a:xfrm>
          <a:solidFill>
            <a:srgbClr val="677BAB"/>
          </a:solidFill>
        </p:grpSpPr>
        <p:sp>
          <p:nvSpPr>
            <p:cNvPr id="114" name="Google Shape;9536;p36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115" name="Google Shape;9537;p36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116" name="Google Shape;9538;p36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  <p:sp>
          <p:nvSpPr>
            <p:cNvPr id="117" name="Google Shape;9539;p36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30350" tIns="230350" rIns="230350" bIns="2303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rgbClr val="435D74"/>
                </a:solidFill>
              </a:endParaRPr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9658417" y="1736410"/>
            <a:ext cx="1015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677BAB"/>
                </a:solidFill>
              </a:rPr>
              <a:t>ЦЕЛЬ</a:t>
            </a:r>
            <a:endParaRPr lang="ru-RU" sz="2800" b="1" u="sng" dirty="0">
              <a:solidFill>
                <a:srgbClr val="677B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85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2725"/>
            <a:ext cx="12192000" cy="1325563"/>
          </a:xfrm>
          <a:solidFill>
            <a:srgbClr val="677BAB"/>
          </a:solidFill>
        </p:spPr>
        <p:txBody>
          <a:bodyPr>
            <a:normAutofit/>
          </a:bodyPr>
          <a:lstStyle/>
          <a:p>
            <a:pPr marL="542925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ГИС «Единая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информационно-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аналитического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обеспечения сельского хозяйства»</a:t>
            </a:r>
          </a:p>
        </p:txBody>
      </p:sp>
      <p:pic>
        <p:nvPicPr>
          <p:cNvPr id="5" name="Picture 2" descr="https://yakutsk-400.ru/wp-content/uploads/2022/07/%D0%A0%D0%B5%D1%81%D1%83%D1%80%D1%81-1@3x-1024x5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071" y="338931"/>
            <a:ext cx="2117352" cy="107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Google Shape;1973;p32"/>
          <p:cNvSpPr/>
          <p:nvPr/>
        </p:nvSpPr>
        <p:spPr>
          <a:xfrm>
            <a:off x="3612673" y="3959078"/>
            <a:ext cx="1451992" cy="2517922"/>
          </a:xfrm>
          <a:custGeom>
            <a:avLst/>
            <a:gdLst/>
            <a:ahLst/>
            <a:cxnLst/>
            <a:rect l="l" t="t" r="r" b="b"/>
            <a:pathLst>
              <a:path w="6565" h="11566" extrusionOk="0">
                <a:moveTo>
                  <a:pt x="1603" y="1"/>
                </a:moveTo>
                <a:cubicBezTo>
                  <a:pt x="760" y="1"/>
                  <a:pt x="1152" y="1081"/>
                  <a:pt x="1115" y="1745"/>
                </a:cubicBezTo>
                <a:cubicBezTo>
                  <a:pt x="1019" y="3479"/>
                  <a:pt x="729" y="4975"/>
                  <a:pt x="876" y="6466"/>
                </a:cubicBezTo>
                <a:cubicBezTo>
                  <a:pt x="928" y="7021"/>
                  <a:pt x="425" y="9553"/>
                  <a:pt x="0" y="11565"/>
                </a:cubicBezTo>
                <a:lnTo>
                  <a:pt x="4735" y="11565"/>
                </a:lnTo>
                <a:lnTo>
                  <a:pt x="4926" y="6800"/>
                </a:lnTo>
                <a:cubicBezTo>
                  <a:pt x="4926" y="6800"/>
                  <a:pt x="5728" y="5881"/>
                  <a:pt x="6192" y="5257"/>
                </a:cubicBezTo>
                <a:cubicBezTo>
                  <a:pt x="6370" y="5018"/>
                  <a:pt x="6495" y="4823"/>
                  <a:pt x="6513" y="4732"/>
                </a:cubicBezTo>
                <a:cubicBezTo>
                  <a:pt x="6565" y="4415"/>
                  <a:pt x="6127" y="1125"/>
                  <a:pt x="6127" y="1125"/>
                </a:cubicBezTo>
                <a:lnTo>
                  <a:pt x="2125" y="591"/>
                </a:lnTo>
                <a:cubicBezTo>
                  <a:pt x="2125" y="591"/>
                  <a:pt x="2125" y="114"/>
                  <a:pt x="1787" y="19"/>
                </a:cubicBezTo>
                <a:cubicBezTo>
                  <a:pt x="1765" y="15"/>
                  <a:pt x="1739" y="10"/>
                  <a:pt x="1709" y="6"/>
                </a:cubicBezTo>
                <a:cubicBezTo>
                  <a:pt x="1672" y="3"/>
                  <a:pt x="1636" y="1"/>
                  <a:pt x="1603" y="1"/>
                </a:cubicBezTo>
                <a:close/>
              </a:path>
            </a:pathLst>
          </a:custGeom>
          <a:solidFill>
            <a:srgbClr val="FEB8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1974;p32"/>
          <p:cNvSpPr/>
          <p:nvPr/>
        </p:nvSpPr>
        <p:spPr>
          <a:xfrm>
            <a:off x="4082441" y="2569070"/>
            <a:ext cx="3697991" cy="2450432"/>
          </a:xfrm>
          <a:custGeom>
            <a:avLst/>
            <a:gdLst/>
            <a:ahLst/>
            <a:cxnLst/>
            <a:rect l="l" t="t" r="r" b="b"/>
            <a:pathLst>
              <a:path w="16720" h="11256" extrusionOk="0">
                <a:moveTo>
                  <a:pt x="1046" y="0"/>
                </a:moveTo>
                <a:cubicBezTo>
                  <a:pt x="469" y="0"/>
                  <a:pt x="1" y="455"/>
                  <a:pt x="1" y="1019"/>
                </a:cubicBezTo>
                <a:lnTo>
                  <a:pt x="1" y="10237"/>
                </a:lnTo>
                <a:cubicBezTo>
                  <a:pt x="1" y="10800"/>
                  <a:pt x="469" y="11256"/>
                  <a:pt x="1046" y="11256"/>
                </a:cubicBezTo>
                <a:lnTo>
                  <a:pt x="15675" y="11256"/>
                </a:lnTo>
                <a:cubicBezTo>
                  <a:pt x="16251" y="11256"/>
                  <a:pt x="16719" y="10800"/>
                  <a:pt x="16719" y="10237"/>
                </a:cubicBezTo>
                <a:lnTo>
                  <a:pt x="16719" y="1019"/>
                </a:lnTo>
                <a:cubicBezTo>
                  <a:pt x="16719" y="455"/>
                  <a:pt x="16251" y="0"/>
                  <a:pt x="15675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975;p32"/>
          <p:cNvSpPr/>
          <p:nvPr/>
        </p:nvSpPr>
        <p:spPr>
          <a:xfrm>
            <a:off x="4318428" y="2664420"/>
            <a:ext cx="3226010" cy="2260817"/>
          </a:xfrm>
          <a:custGeom>
            <a:avLst/>
            <a:gdLst/>
            <a:ahLst/>
            <a:cxnLst/>
            <a:rect l="l" t="t" r="r" b="b"/>
            <a:pathLst>
              <a:path w="14586" h="10385" extrusionOk="0">
                <a:moveTo>
                  <a:pt x="1" y="0"/>
                </a:moveTo>
                <a:lnTo>
                  <a:pt x="1" y="10384"/>
                </a:lnTo>
                <a:lnTo>
                  <a:pt x="14586" y="10384"/>
                </a:lnTo>
                <a:lnTo>
                  <a:pt x="1458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292" y="2664422"/>
            <a:ext cx="3234146" cy="2260817"/>
          </a:xfrm>
          <a:prstGeom prst="rect">
            <a:avLst/>
          </a:prstGeom>
        </p:spPr>
      </p:pic>
      <p:grpSp>
        <p:nvGrpSpPr>
          <p:cNvPr id="55" name="Google Shape;1981;p32"/>
          <p:cNvGrpSpPr/>
          <p:nvPr/>
        </p:nvGrpSpPr>
        <p:grpSpPr>
          <a:xfrm>
            <a:off x="6437205" y="4101237"/>
            <a:ext cx="2230738" cy="2375763"/>
            <a:chOff x="4904243" y="2571777"/>
            <a:chExt cx="1995036" cy="2158619"/>
          </a:xfrm>
        </p:grpSpPr>
        <p:sp>
          <p:nvSpPr>
            <p:cNvPr id="56" name="Google Shape;1982;p32"/>
            <p:cNvSpPr/>
            <p:nvPr/>
          </p:nvSpPr>
          <p:spPr>
            <a:xfrm>
              <a:off x="4904243" y="2571777"/>
              <a:ext cx="1995036" cy="2158619"/>
            </a:xfrm>
            <a:custGeom>
              <a:avLst/>
              <a:gdLst/>
              <a:ahLst/>
              <a:cxnLst/>
              <a:rect l="l" t="t" r="r" b="b"/>
              <a:pathLst>
                <a:path w="10086" h="10913" extrusionOk="0">
                  <a:moveTo>
                    <a:pt x="603" y="1"/>
                  </a:moveTo>
                  <a:cubicBezTo>
                    <a:pt x="315" y="1"/>
                    <a:pt x="35" y="255"/>
                    <a:pt x="222" y="814"/>
                  </a:cubicBezTo>
                  <a:cubicBezTo>
                    <a:pt x="460" y="1534"/>
                    <a:pt x="2563" y="5835"/>
                    <a:pt x="2563" y="5835"/>
                  </a:cubicBezTo>
                  <a:lnTo>
                    <a:pt x="2801" y="6416"/>
                  </a:lnTo>
                  <a:cubicBezTo>
                    <a:pt x="2801" y="6416"/>
                    <a:pt x="2121" y="5596"/>
                    <a:pt x="1540" y="5254"/>
                  </a:cubicBezTo>
                  <a:cubicBezTo>
                    <a:pt x="1287" y="5105"/>
                    <a:pt x="1028" y="5041"/>
                    <a:pt x="801" y="5041"/>
                  </a:cubicBezTo>
                  <a:cubicBezTo>
                    <a:pt x="508" y="5041"/>
                    <a:pt x="269" y="5149"/>
                    <a:pt x="174" y="5323"/>
                  </a:cubicBezTo>
                  <a:cubicBezTo>
                    <a:pt x="0" y="5631"/>
                    <a:pt x="512" y="6039"/>
                    <a:pt x="820" y="6177"/>
                  </a:cubicBezTo>
                  <a:cubicBezTo>
                    <a:pt x="1128" y="6312"/>
                    <a:pt x="2255" y="7647"/>
                    <a:pt x="2632" y="8328"/>
                  </a:cubicBezTo>
                  <a:cubicBezTo>
                    <a:pt x="3009" y="9013"/>
                    <a:pt x="3794" y="9490"/>
                    <a:pt x="4445" y="10071"/>
                  </a:cubicBezTo>
                  <a:cubicBezTo>
                    <a:pt x="5091" y="10652"/>
                    <a:pt x="4956" y="10309"/>
                    <a:pt x="5299" y="10756"/>
                  </a:cubicBezTo>
                  <a:cubicBezTo>
                    <a:pt x="5325" y="10791"/>
                    <a:pt x="5359" y="10847"/>
                    <a:pt x="5407" y="10912"/>
                  </a:cubicBezTo>
                  <a:lnTo>
                    <a:pt x="10085" y="10912"/>
                  </a:lnTo>
                  <a:cubicBezTo>
                    <a:pt x="9600" y="9984"/>
                    <a:pt x="9101" y="8974"/>
                    <a:pt x="8988" y="8501"/>
                  </a:cubicBezTo>
                  <a:cubicBezTo>
                    <a:pt x="8746" y="7509"/>
                    <a:pt x="8507" y="5150"/>
                    <a:pt x="7961" y="4196"/>
                  </a:cubicBezTo>
                  <a:cubicBezTo>
                    <a:pt x="7468" y="3332"/>
                    <a:pt x="7004" y="2775"/>
                    <a:pt x="6641" y="2775"/>
                  </a:cubicBezTo>
                  <a:cubicBezTo>
                    <a:pt x="6601" y="2775"/>
                    <a:pt x="6563" y="2782"/>
                    <a:pt x="6526" y="2796"/>
                  </a:cubicBezTo>
                  <a:lnTo>
                    <a:pt x="6153" y="2930"/>
                  </a:lnTo>
                  <a:cubicBezTo>
                    <a:pt x="6153" y="2930"/>
                    <a:pt x="5812" y="2748"/>
                    <a:pt x="5455" y="2748"/>
                  </a:cubicBezTo>
                  <a:cubicBezTo>
                    <a:pt x="5403" y="2748"/>
                    <a:pt x="5350" y="2752"/>
                    <a:pt x="5299" y="2761"/>
                  </a:cubicBezTo>
                  <a:cubicBezTo>
                    <a:pt x="4887" y="2830"/>
                    <a:pt x="4752" y="3103"/>
                    <a:pt x="4752" y="3103"/>
                  </a:cubicBezTo>
                  <a:cubicBezTo>
                    <a:pt x="4752" y="3103"/>
                    <a:pt x="4752" y="2908"/>
                    <a:pt x="4461" y="2908"/>
                  </a:cubicBezTo>
                  <a:cubicBezTo>
                    <a:pt x="4408" y="2908"/>
                    <a:pt x="4345" y="2915"/>
                    <a:pt x="4271" y="2930"/>
                  </a:cubicBezTo>
                  <a:cubicBezTo>
                    <a:pt x="3794" y="3034"/>
                    <a:pt x="3486" y="3580"/>
                    <a:pt x="3486" y="3580"/>
                  </a:cubicBezTo>
                  <a:lnTo>
                    <a:pt x="3365" y="3780"/>
                  </a:lnTo>
                  <a:cubicBezTo>
                    <a:pt x="3365" y="3780"/>
                    <a:pt x="2238" y="2115"/>
                    <a:pt x="1860" y="1465"/>
                  </a:cubicBezTo>
                  <a:cubicBezTo>
                    <a:pt x="1488" y="814"/>
                    <a:pt x="1245" y="272"/>
                    <a:pt x="837" y="60"/>
                  </a:cubicBezTo>
                  <a:cubicBezTo>
                    <a:pt x="765" y="21"/>
                    <a:pt x="684" y="1"/>
                    <a:pt x="603" y="1"/>
                  </a:cubicBezTo>
                  <a:close/>
                </a:path>
              </a:pathLst>
            </a:custGeom>
            <a:solidFill>
              <a:srgbClr val="FF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983;p32"/>
            <p:cNvSpPr/>
            <p:nvPr/>
          </p:nvSpPr>
          <p:spPr>
            <a:xfrm>
              <a:off x="4904243" y="2571777"/>
              <a:ext cx="1995036" cy="2158618"/>
            </a:xfrm>
            <a:custGeom>
              <a:avLst/>
              <a:gdLst/>
              <a:ahLst/>
              <a:cxnLst/>
              <a:rect l="l" t="t" r="r" b="b"/>
              <a:pathLst>
                <a:path w="10086" h="10913" extrusionOk="0">
                  <a:moveTo>
                    <a:pt x="603" y="1"/>
                  </a:moveTo>
                  <a:cubicBezTo>
                    <a:pt x="315" y="1"/>
                    <a:pt x="35" y="255"/>
                    <a:pt x="222" y="814"/>
                  </a:cubicBezTo>
                  <a:cubicBezTo>
                    <a:pt x="460" y="1534"/>
                    <a:pt x="2563" y="5835"/>
                    <a:pt x="2563" y="5835"/>
                  </a:cubicBezTo>
                  <a:lnTo>
                    <a:pt x="2801" y="6416"/>
                  </a:lnTo>
                  <a:cubicBezTo>
                    <a:pt x="2801" y="6416"/>
                    <a:pt x="2121" y="5596"/>
                    <a:pt x="1540" y="5254"/>
                  </a:cubicBezTo>
                  <a:cubicBezTo>
                    <a:pt x="1287" y="5105"/>
                    <a:pt x="1028" y="5041"/>
                    <a:pt x="801" y="5041"/>
                  </a:cubicBezTo>
                  <a:cubicBezTo>
                    <a:pt x="508" y="5041"/>
                    <a:pt x="269" y="5149"/>
                    <a:pt x="174" y="5323"/>
                  </a:cubicBezTo>
                  <a:cubicBezTo>
                    <a:pt x="0" y="5631"/>
                    <a:pt x="512" y="6039"/>
                    <a:pt x="820" y="6177"/>
                  </a:cubicBezTo>
                  <a:cubicBezTo>
                    <a:pt x="1128" y="6312"/>
                    <a:pt x="2255" y="7647"/>
                    <a:pt x="2632" y="8328"/>
                  </a:cubicBezTo>
                  <a:cubicBezTo>
                    <a:pt x="3009" y="9013"/>
                    <a:pt x="3794" y="9490"/>
                    <a:pt x="4445" y="10071"/>
                  </a:cubicBezTo>
                  <a:cubicBezTo>
                    <a:pt x="5091" y="10652"/>
                    <a:pt x="4956" y="10309"/>
                    <a:pt x="5299" y="10756"/>
                  </a:cubicBezTo>
                  <a:cubicBezTo>
                    <a:pt x="5325" y="10791"/>
                    <a:pt x="5359" y="10847"/>
                    <a:pt x="5407" y="10912"/>
                  </a:cubicBezTo>
                  <a:lnTo>
                    <a:pt x="10085" y="10912"/>
                  </a:lnTo>
                  <a:cubicBezTo>
                    <a:pt x="9600" y="9984"/>
                    <a:pt x="9101" y="8974"/>
                    <a:pt x="8988" y="8501"/>
                  </a:cubicBezTo>
                  <a:cubicBezTo>
                    <a:pt x="8746" y="7509"/>
                    <a:pt x="8507" y="5150"/>
                    <a:pt x="7961" y="4196"/>
                  </a:cubicBezTo>
                  <a:cubicBezTo>
                    <a:pt x="7468" y="3332"/>
                    <a:pt x="7004" y="2775"/>
                    <a:pt x="6641" y="2775"/>
                  </a:cubicBezTo>
                  <a:cubicBezTo>
                    <a:pt x="6601" y="2775"/>
                    <a:pt x="6563" y="2782"/>
                    <a:pt x="6526" y="2796"/>
                  </a:cubicBezTo>
                  <a:lnTo>
                    <a:pt x="6153" y="2930"/>
                  </a:lnTo>
                  <a:cubicBezTo>
                    <a:pt x="6153" y="2930"/>
                    <a:pt x="5812" y="2748"/>
                    <a:pt x="5455" y="2748"/>
                  </a:cubicBezTo>
                  <a:cubicBezTo>
                    <a:pt x="5403" y="2748"/>
                    <a:pt x="5350" y="2752"/>
                    <a:pt x="5299" y="2761"/>
                  </a:cubicBezTo>
                  <a:cubicBezTo>
                    <a:pt x="4887" y="2830"/>
                    <a:pt x="4752" y="3103"/>
                    <a:pt x="4752" y="3103"/>
                  </a:cubicBezTo>
                  <a:cubicBezTo>
                    <a:pt x="4752" y="3103"/>
                    <a:pt x="4752" y="2908"/>
                    <a:pt x="4461" y="2908"/>
                  </a:cubicBezTo>
                  <a:cubicBezTo>
                    <a:pt x="4408" y="2908"/>
                    <a:pt x="4345" y="2915"/>
                    <a:pt x="4271" y="2930"/>
                  </a:cubicBezTo>
                  <a:cubicBezTo>
                    <a:pt x="3794" y="3034"/>
                    <a:pt x="3486" y="3580"/>
                    <a:pt x="3486" y="3580"/>
                  </a:cubicBezTo>
                  <a:lnTo>
                    <a:pt x="3365" y="3780"/>
                  </a:lnTo>
                  <a:cubicBezTo>
                    <a:pt x="3365" y="3780"/>
                    <a:pt x="2238" y="2115"/>
                    <a:pt x="1860" y="1465"/>
                  </a:cubicBezTo>
                  <a:cubicBezTo>
                    <a:pt x="1488" y="814"/>
                    <a:pt x="1245" y="272"/>
                    <a:pt x="837" y="60"/>
                  </a:cubicBezTo>
                  <a:cubicBezTo>
                    <a:pt x="765" y="21"/>
                    <a:pt x="684" y="1"/>
                    <a:pt x="603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984;p32"/>
            <p:cNvSpPr/>
            <p:nvPr/>
          </p:nvSpPr>
          <p:spPr>
            <a:xfrm>
              <a:off x="4940243" y="3674916"/>
              <a:ext cx="188901" cy="141627"/>
            </a:xfrm>
            <a:custGeom>
              <a:avLst/>
              <a:gdLst/>
              <a:ahLst/>
              <a:cxnLst/>
              <a:rect l="l" t="t" r="r" b="b"/>
              <a:pathLst>
                <a:path w="955" h="716" extrusionOk="0">
                  <a:moveTo>
                    <a:pt x="142" y="0"/>
                  </a:moveTo>
                  <a:cubicBezTo>
                    <a:pt x="76" y="0"/>
                    <a:pt x="31" y="23"/>
                    <a:pt x="1" y="46"/>
                  </a:cubicBezTo>
                  <a:cubicBezTo>
                    <a:pt x="1" y="46"/>
                    <a:pt x="515" y="715"/>
                    <a:pt x="779" y="715"/>
                  </a:cubicBezTo>
                  <a:cubicBezTo>
                    <a:pt x="787" y="715"/>
                    <a:pt x="795" y="714"/>
                    <a:pt x="803" y="713"/>
                  </a:cubicBezTo>
                  <a:cubicBezTo>
                    <a:pt x="846" y="705"/>
                    <a:pt x="954" y="440"/>
                    <a:pt x="798" y="310"/>
                  </a:cubicBezTo>
                  <a:cubicBezTo>
                    <a:pt x="629" y="167"/>
                    <a:pt x="581" y="167"/>
                    <a:pt x="317" y="46"/>
                  </a:cubicBezTo>
                  <a:cubicBezTo>
                    <a:pt x="247" y="13"/>
                    <a:pt x="189" y="0"/>
                    <a:pt x="142" y="0"/>
                  </a:cubicBezTo>
                  <a:close/>
                </a:path>
              </a:pathLst>
            </a:custGeom>
            <a:solidFill>
              <a:srgbClr val="F7E2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985;p32"/>
            <p:cNvSpPr/>
            <p:nvPr/>
          </p:nvSpPr>
          <p:spPr>
            <a:xfrm>
              <a:off x="4981385" y="2625381"/>
              <a:ext cx="181187" cy="166550"/>
            </a:xfrm>
            <a:custGeom>
              <a:avLst/>
              <a:gdLst/>
              <a:ahLst/>
              <a:cxnLst/>
              <a:rect l="l" t="t" r="r" b="b"/>
              <a:pathLst>
                <a:path w="916" h="842" extrusionOk="0">
                  <a:moveTo>
                    <a:pt x="379" y="0"/>
                  </a:moveTo>
                  <a:cubicBezTo>
                    <a:pt x="300" y="0"/>
                    <a:pt x="202" y="32"/>
                    <a:pt x="96" y="136"/>
                  </a:cubicBezTo>
                  <a:cubicBezTo>
                    <a:pt x="1" y="235"/>
                    <a:pt x="27" y="426"/>
                    <a:pt x="27" y="426"/>
                  </a:cubicBezTo>
                  <a:lnTo>
                    <a:pt x="217" y="834"/>
                  </a:lnTo>
                  <a:cubicBezTo>
                    <a:pt x="217" y="834"/>
                    <a:pt x="244" y="841"/>
                    <a:pt x="294" y="841"/>
                  </a:cubicBezTo>
                  <a:cubicBezTo>
                    <a:pt x="368" y="841"/>
                    <a:pt x="492" y="824"/>
                    <a:pt x="651" y="738"/>
                  </a:cubicBezTo>
                  <a:cubicBezTo>
                    <a:pt x="915" y="591"/>
                    <a:pt x="820" y="474"/>
                    <a:pt x="820" y="474"/>
                  </a:cubicBezTo>
                  <a:lnTo>
                    <a:pt x="582" y="75"/>
                  </a:lnTo>
                  <a:cubicBezTo>
                    <a:pt x="582" y="75"/>
                    <a:pt x="502" y="0"/>
                    <a:pt x="379" y="0"/>
                  </a:cubicBezTo>
                  <a:close/>
                </a:path>
              </a:pathLst>
            </a:custGeom>
            <a:solidFill>
              <a:srgbClr val="F7E2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2523;p39"/>
          <p:cNvGrpSpPr/>
          <p:nvPr/>
        </p:nvGrpSpPr>
        <p:grpSpPr>
          <a:xfrm>
            <a:off x="658449" y="1673678"/>
            <a:ext cx="2914796" cy="1243329"/>
            <a:chOff x="548900" y="1498000"/>
            <a:chExt cx="1818327" cy="1519800"/>
          </a:xfrm>
        </p:grpSpPr>
        <p:sp>
          <p:nvSpPr>
            <p:cNvPr id="93" name="Google Shape;2524;p39"/>
            <p:cNvSpPr/>
            <p:nvPr/>
          </p:nvSpPr>
          <p:spPr>
            <a:xfrm>
              <a:off x="548900" y="1498000"/>
              <a:ext cx="1818300" cy="1519800"/>
            </a:xfrm>
            <a:prstGeom prst="roundRect">
              <a:avLst>
                <a:gd name="adj" fmla="val 16667"/>
              </a:avLst>
            </a:prstGeom>
            <a:solidFill>
              <a:srgbClr val="677B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2526;p39"/>
            <p:cNvSpPr txBox="1"/>
            <p:nvPr/>
          </p:nvSpPr>
          <p:spPr>
            <a:xfrm>
              <a:off x="548915" y="2153951"/>
              <a:ext cx="1818312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buClr>
                  <a:srgbClr val="000000"/>
                </a:buClr>
              </a:pPr>
              <a:r>
                <a:rPr lang="ru-RU" b="1" kern="0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Подсистема </a:t>
              </a:r>
              <a:endParaRPr lang="ru-RU" b="1" kern="0" dirty="0" smtClean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  <a:p>
              <a:pPr lvl="0" algn="ctr">
                <a:buClr>
                  <a:srgbClr val="000000"/>
                </a:buClr>
              </a:pPr>
              <a:r>
                <a:rPr lang="ru-RU" b="1" kern="0" dirty="0" smtClean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«Перечень ЮЛ – 4 160 ед., К(Ф)Х, ИП – 7 138 ед. в АПК»</a:t>
              </a:r>
              <a:endParaRPr lang="ru-RU" b="1" kern="0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4672245" y="2673147"/>
            <a:ext cx="2510239" cy="307777"/>
            <a:chOff x="4673125" y="2202754"/>
            <a:chExt cx="2510239" cy="307777"/>
          </a:xfrm>
        </p:grpSpPr>
        <p:sp>
          <p:nvSpPr>
            <p:cNvPr id="117" name="Скругленный прямоугольник 116"/>
            <p:cNvSpPr/>
            <p:nvPr/>
          </p:nvSpPr>
          <p:spPr>
            <a:xfrm>
              <a:off x="4673125" y="2244694"/>
              <a:ext cx="2463726" cy="22618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Прямоугольник 115"/>
            <p:cNvSpPr/>
            <p:nvPr/>
          </p:nvSpPr>
          <p:spPr>
            <a:xfrm>
              <a:off x="4673125" y="2202754"/>
              <a:ext cx="2510239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ru-RU" sz="1400" b="1" dirty="0">
                  <a:solidFill>
                    <a:srgbClr val="434343"/>
                  </a:solidFill>
                </a:rPr>
                <a:t>https://agro-info.sakha.gov.ru/</a:t>
              </a:r>
            </a:p>
          </p:txBody>
        </p:sp>
      </p:grpSp>
      <p:grpSp>
        <p:nvGrpSpPr>
          <p:cNvPr id="131" name="Google Shape;2523;p39"/>
          <p:cNvGrpSpPr/>
          <p:nvPr/>
        </p:nvGrpSpPr>
        <p:grpSpPr>
          <a:xfrm>
            <a:off x="618892" y="4633381"/>
            <a:ext cx="2993761" cy="1160901"/>
            <a:chOff x="548900" y="1498000"/>
            <a:chExt cx="1818312" cy="1519800"/>
          </a:xfrm>
        </p:grpSpPr>
        <p:sp>
          <p:nvSpPr>
            <p:cNvPr id="132" name="Google Shape;2524;p39"/>
            <p:cNvSpPr/>
            <p:nvPr/>
          </p:nvSpPr>
          <p:spPr>
            <a:xfrm>
              <a:off x="548900" y="1498000"/>
              <a:ext cx="1818300" cy="1519800"/>
            </a:xfrm>
            <a:prstGeom prst="roundRect">
              <a:avLst>
                <a:gd name="adj" fmla="val 16667"/>
              </a:avLst>
            </a:prstGeom>
            <a:solidFill>
              <a:srgbClr val="677B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2526;p39"/>
            <p:cNvSpPr txBox="1"/>
            <p:nvPr/>
          </p:nvSpPr>
          <p:spPr>
            <a:xfrm>
              <a:off x="548900" y="2083600"/>
              <a:ext cx="1818312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buClr>
                  <a:srgbClr val="000000"/>
                </a:buClr>
              </a:pPr>
              <a:r>
                <a:rPr lang="ru-RU" b="1" kern="0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Подсистема </a:t>
              </a:r>
              <a:endParaRPr lang="ru-RU" b="1" kern="0" dirty="0" smtClean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  <a:p>
              <a:pPr lvl="0" algn="ctr">
                <a:buClr>
                  <a:srgbClr val="000000"/>
                </a:buClr>
              </a:pPr>
              <a:r>
                <a:rPr lang="ru-RU" b="1" kern="0" dirty="0" smtClean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«</a:t>
              </a:r>
              <a:r>
                <a:rPr lang="ru-RU" b="1" kern="0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Сбор отчетности АПК</a:t>
              </a:r>
              <a:r>
                <a:rPr lang="ru-RU" b="1" kern="0" dirty="0" smtClean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» - 94 форм</a:t>
              </a:r>
              <a:endParaRPr lang="ru-RU" b="1" kern="0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34" name="Google Shape;2523;p39"/>
          <p:cNvGrpSpPr/>
          <p:nvPr/>
        </p:nvGrpSpPr>
        <p:grpSpPr>
          <a:xfrm>
            <a:off x="8748903" y="1673678"/>
            <a:ext cx="3097476" cy="1519800"/>
            <a:chOff x="548900" y="1498000"/>
            <a:chExt cx="1818312" cy="1519800"/>
          </a:xfrm>
        </p:grpSpPr>
        <p:sp>
          <p:nvSpPr>
            <p:cNvPr id="135" name="Google Shape;2524;p39"/>
            <p:cNvSpPr/>
            <p:nvPr/>
          </p:nvSpPr>
          <p:spPr>
            <a:xfrm>
              <a:off x="548900" y="1498000"/>
              <a:ext cx="1818300" cy="151980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2526;p39"/>
            <p:cNvSpPr txBox="1"/>
            <p:nvPr/>
          </p:nvSpPr>
          <p:spPr>
            <a:xfrm>
              <a:off x="548900" y="2096867"/>
              <a:ext cx="1818312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buClr>
                  <a:srgbClr val="000000"/>
                </a:buClr>
              </a:pPr>
              <a:r>
                <a:rPr lang="ru-RU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Схема размещения производственных объектов сельского хозяйства РС(Я</a:t>
              </a:r>
              <a:r>
                <a:rPr lang="ru-RU" b="1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) – около 3 тыс. объектов</a:t>
              </a:r>
              <a:endParaRPr lang="ru-RU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37" name="Google Shape;2523;p39"/>
          <p:cNvGrpSpPr/>
          <p:nvPr/>
        </p:nvGrpSpPr>
        <p:grpSpPr>
          <a:xfrm>
            <a:off x="8748903" y="4630617"/>
            <a:ext cx="3097476" cy="1369456"/>
            <a:chOff x="548900" y="1498000"/>
            <a:chExt cx="1818312" cy="1519800"/>
          </a:xfrm>
        </p:grpSpPr>
        <p:sp>
          <p:nvSpPr>
            <p:cNvPr id="138" name="Google Shape;2524;p39"/>
            <p:cNvSpPr/>
            <p:nvPr/>
          </p:nvSpPr>
          <p:spPr>
            <a:xfrm>
              <a:off x="548900" y="1498000"/>
              <a:ext cx="1818300" cy="151980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2526;p39"/>
            <p:cNvSpPr txBox="1"/>
            <p:nvPr/>
          </p:nvSpPr>
          <p:spPr>
            <a:xfrm>
              <a:off x="548900" y="2083600"/>
              <a:ext cx="1818312" cy="348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buClr>
                  <a:srgbClr val="000000"/>
                </a:buClr>
              </a:pPr>
              <a:r>
                <a:rPr lang="ru-RU" sz="1600" b="1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Единый центр </a:t>
              </a:r>
              <a:r>
                <a:rPr lang="ru-RU" sz="16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предоставления государственной поддержки на цифровой платформе</a:t>
              </a:r>
            </a:p>
          </p:txBody>
        </p:sp>
      </p:grpSp>
      <p:sp>
        <p:nvSpPr>
          <p:cNvPr id="140" name="Номер слайда 1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A350-45B9-4065-8F04-3197B7221FAF}" type="slidenum">
              <a:rPr lang="ru-RU" smtClean="0"/>
              <a:t>9</a:t>
            </a:fld>
            <a:endParaRPr lang="ru-RU"/>
          </a:p>
        </p:txBody>
      </p:sp>
      <p:grpSp>
        <p:nvGrpSpPr>
          <p:cNvPr id="29" name="Google Shape;2523;p39"/>
          <p:cNvGrpSpPr/>
          <p:nvPr/>
        </p:nvGrpSpPr>
        <p:grpSpPr>
          <a:xfrm>
            <a:off x="618932" y="2980924"/>
            <a:ext cx="2993805" cy="1519800"/>
            <a:chOff x="548900" y="1498000"/>
            <a:chExt cx="1818327" cy="1519800"/>
          </a:xfrm>
        </p:grpSpPr>
        <p:sp>
          <p:nvSpPr>
            <p:cNvPr id="30" name="Google Shape;2524;p39"/>
            <p:cNvSpPr/>
            <p:nvPr/>
          </p:nvSpPr>
          <p:spPr>
            <a:xfrm>
              <a:off x="548900" y="1498000"/>
              <a:ext cx="1818300" cy="1519800"/>
            </a:xfrm>
            <a:prstGeom prst="roundRect">
              <a:avLst>
                <a:gd name="adj" fmla="val 16667"/>
              </a:avLst>
            </a:prstGeom>
            <a:solidFill>
              <a:srgbClr val="677B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526;p39"/>
            <p:cNvSpPr txBox="1"/>
            <p:nvPr/>
          </p:nvSpPr>
          <p:spPr>
            <a:xfrm>
              <a:off x="548915" y="2153951"/>
              <a:ext cx="1818312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buClr>
                  <a:srgbClr val="000000"/>
                </a:buClr>
              </a:pPr>
              <a:r>
                <a:rPr lang="ru-RU" b="1" kern="0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Подсистема «Единый реестр субъектов деятельности в сельском хозяйстве»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- 14 647 ед. </a:t>
              </a:r>
              <a:endParaRPr kumimoji="0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32" name="Google Shape;2523;p39"/>
          <p:cNvGrpSpPr/>
          <p:nvPr/>
        </p:nvGrpSpPr>
        <p:grpSpPr>
          <a:xfrm>
            <a:off x="618932" y="5946681"/>
            <a:ext cx="2993741" cy="728643"/>
            <a:chOff x="548900" y="1498000"/>
            <a:chExt cx="1818312" cy="1519800"/>
          </a:xfrm>
        </p:grpSpPr>
        <p:sp>
          <p:nvSpPr>
            <p:cNvPr id="33" name="Google Shape;2524;p39"/>
            <p:cNvSpPr/>
            <p:nvPr/>
          </p:nvSpPr>
          <p:spPr>
            <a:xfrm>
              <a:off x="548900" y="1498000"/>
              <a:ext cx="1818300" cy="1519800"/>
            </a:xfrm>
            <a:prstGeom prst="roundRect">
              <a:avLst>
                <a:gd name="adj" fmla="val 16667"/>
              </a:avLst>
            </a:prstGeom>
            <a:solidFill>
              <a:srgbClr val="677B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526;p39"/>
            <p:cNvSpPr txBox="1"/>
            <p:nvPr/>
          </p:nvSpPr>
          <p:spPr>
            <a:xfrm>
              <a:off x="548900" y="2083600"/>
              <a:ext cx="1818312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buClr>
                  <a:srgbClr val="000000"/>
                </a:buClr>
              </a:pPr>
              <a:r>
                <a:rPr lang="ru-RU" b="1" kern="0" dirty="0" smtClean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Аналитические материалы</a:t>
              </a:r>
              <a:endParaRPr lang="ru-RU" b="1" kern="0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3" name="Двойная стрелка влево/вверх 2"/>
          <p:cNvSpPr/>
          <p:nvPr/>
        </p:nvSpPr>
        <p:spPr>
          <a:xfrm>
            <a:off x="7780433" y="3193478"/>
            <a:ext cx="2784154" cy="547346"/>
          </a:xfrm>
          <a:prstGeom prst="leftUpArrow">
            <a:avLst/>
          </a:prstGeom>
          <a:gradFill>
            <a:gsLst>
              <a:gs pos="9000">
                <a:schemeClr val="accent6">
                  <a:lumMod val="60000"/>
                  <a:lumOff val="40000"/>
                </a:schemeClr>
              </a:gs>
              <a:gs pos="0">
                <a:schemeClr val="accent1">
                  <a:tint val="66000"/>
                  <a:satMod val="160000"/>
                </a:schemeClr>
              </a:gs>
              <a:gs pos="82000">
                <a:schemeClr val="accent1">
                  <a:tint val="44500"/>
                  <a:satMod val="160000"/>
                  <a:lumMod val="99000"/>
                  <a:lumOff val="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074479" y="3193478"/>
            <a:ext cx="180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РГИС «УЗР»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>
            <a:off x="7780433" y="3947361"/>
            <a:ext cx="3363686" cy="683256"/>
          </a:xfrm>
          <a:prstGeom prst="curvedDownArrow">
            <a:avLst/>
          </a:prstGeom>
          <a:gradFill>
            <a:gsLst>
              <a:gs pos="9000">
                <a:schemeClr val="accent6">
                  <a:lumMod val="60000"/>
                  <a:lumOff val="40000"/>
                </a:schemeClr>
              </a:gs>
              <a:gs pos="0">
                <a:schemeClr val="accent1">
                  <a:tint val="66000"/>
                  <a:satMod val="160000"/>
                </a:schemeClr>
              </a:gs>
              <a:gs pos="82000">
                <a:schemeClr val="accent1">
                  <a:tint val="44500"/>
                  <a:satMod val="160000"/>
                  <a:lumMod val="99000"/>
                  <a:lumOff val="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80664" y="4131392"/>
            <a:ext cx="1716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СПС 1С: УБС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96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814</Words>
  <Application>Microsoft Office PowerPoint</Application>
  <PresentationFormat>Широкоэкранный</PresentationFormat>
  <Paragraphs>153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Fira Sans Extra Condensed</vt:lpstr>
      <vt:lpstr>Тема Office</vt:lpstr>
      <vt:lpstr>Внедрение цифровых технологий  в агропромышленном комплексе</vt:lpstr>
      <vt:lpstr>Стратегия цифровой трансформации</vt:lpstr>
      <vt:lpstr>Проект 1. «Создание цифрового профиля сельскохозяйственных  животных, в том числе племенных» </vt:lpstr>
      <vt:lpstr>Проект 2. «Ведение цифрового профиля пашен»</vt:lpstr>
      <vt:lpstr>Проект 3. «Создание единой цифровой платформы  предоставления господдержки»  </vt:lpstr>
      <vt:lpstr>Проект 4. «Внедрение автоматизированной системы учета и планирования,  обеспечения процессов управления с/х предприятиями с использованием  «облачной» технологии ведения бухгалтерского учета» </vt:lpstr>
      <vt:lpstr>Проект 5. «Внедрение цифровых молокоприемных пунктов» </vt:lpstr>
      <vt:lpstr>Проект 6. ««Моя цифровая ферма». Образование» </vt:lpstr>
      <vt:lpstr>ГИС «Единая система информационно- аналитического обеспечения сельского хозяйства»</vt:lpstr>
      <vt:lpstr>Цифровая трансформация компаний  агропромышленного комплекса РС(Я)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цифровых технологий в агропромышленном комплексе</dc:title>
  <dc:creator>User</dc:creator>
  <cp:lastModifiedBy>User</cp:lastModifiedBy>
  <cp:revision>36</cp:revision>
  <dcterms:created xsi:type="dcterms:W3CDTF">2022-09-05T07:17:10Z</dcterms:created>
  <dcterms:modified xsi:type="dcterms:W3CDTF">2022-09-08T05:07:12Z</dcterms:modified>
</cp:coreProperties>
</file>