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1"/>
  </p:notesMasterIdLst>
  <p:sldIdLst>
    <p:sldId id="256" r:id="rId2"/>
    <p:sldId id="287" r:id="rId3"/>
    <p:sldId id="280" r:id="rId4"/>
    <p:sldId id="281" r:id="rId5"/>
    <p:sldId id="282" r:id="rId6"/>
    <p:sldId id="285" r:id="rId7"/>
    <p:sldId id="286" r:id="rId8"/>
    <p:sldId id="283" r:id="rId9"/>
    <p:sldId id="279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1081" autoAdjust="0"/>
  </p:normalViewPr>
  <p:slideViewPr>
    <p:cSldViewPr>
      <p:cViewPr varScale="1">
        <p:scale>
          <a:sx n="95" d="100"/>
          <a:sy n="95" d="100"/>
        </p:scale>
        <p:origin x="44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A95050-B6A9-4D03-8C20-6E9078C72945}" type="datetimeFigureOut">
              <a:rPr lang="ru-RU" smtClean="0"/>
              <a:pPr/>
              <a:t>07.09.2022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6BFB70-2662-4C47-8F0F-82F2F74B978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9621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07.09.2022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54754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07.09.2022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55232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07.09.2022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96603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07.09.2022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077042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07.09.2022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311162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07.09.2022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515315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07.09.2022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958013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07.09.2022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9110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07.09.2022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27368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07.09.2022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07106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07.09.2022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59544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07.09.2022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67884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07.09.2022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0759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07.09.2022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13955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07.09.2022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67981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07.09.2022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8370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07.09.2022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03478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30595" y="548680"/>
            <a:ext cx="5826719" cy="3502156"/>
          </a:xfrm>
        </p:spPr>
        <p:txBody>
          <a:bodyPr/>
          <a:lstStyle/>
          <a:p>
            <a:pPr algn="ctr"/>
            <a:r>
              <a:rPr lang="ru-RU" dirty="0" smtClean="0"/>
              <a:t>О СОРТАХ КАРТОФЕЛЯ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30595" y="4365104"/>
            <a:ext cx="5826719" cy="1224136"/>
          </a:xfrm>
        </p:spPr>
        <p:txBody>
          <a:bodyPr>
            <a:normAutofit lnSpcReduction="10000"/>
          </a:bodyPr>
          <a:lstStyle/>
          <a:p>
            <a:r>
              <a:rPr lang="ru-RU" sz="2400" dirty="0"/>
              <a:t>	</a:t>
            </a:r>
            <a:r>
              <a:rPr lang="ru-RU" sz="2400" dirty="0" smtClean="0"/>
              <a:t>заместитель</a:t>
            </a:r>
            <a:r>
              <a:rPr lang="ru-RU" sz="2400" dirty="0" smtClean="0"/>
              <a:t> руководителя ГБУ РС(Я) «Служба земледелия»</a:t>
            </a:r>
            <a:endParaRPr lang="ru-RU" sz="2400" dirty="0" smtClean="0"/>
          </a:p>
          <a:p>
            <a:r>
              <a:rPr lang="ru-RU" sz="2400" dirty="0" smtClean="0"/>
              <a:t> Алексеева Александра Дмитриевна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588642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235224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/>
              <a:t>Группы </a:t>
            </a:r>
            <a:r>
              <a:rPr lang="ru-RU" dirty="0" err="1"/>
              <a:t>cортов</a:t>
            </a:r>
            <a:r>
              <a:rPr lang="ru-RU" dirty="0"/>
              <a:t> по срокам созревания</a:t>
            </a:r>
            <a:r>
              <a:rPr lang="ru-RU" sz="2000" dirty="0"/>
              <a:t/>
            </a:r>
            <a:br>
              <a:rPr lang="ru-RU" sz="2000" dirty="0"/>
            </a:b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10227060"/>
              </p:ext>
            </p:extLst>
          </p:nvPr>
        </p:nvGraphicFramePr>
        <p:xfrm>
          <a:off x="609600" y="2204865"/>
          <a:ext cx="7202760" cy="396044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530352"/>
                <a:gridCol w="3672408"/>
              </a:tblGrid>
              <a:tr h="148516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Группы </a:t>
                      </a:r>
                      <a:r>
                        <a:rPr lang="ru-RU" sz="1400" dirty="0" err="1">
                          <a:effectLst/>
                        </a:rPr>
                        <a:t>cортов</a:t>
                      </a:r>
                      <a:r>
                        <a:rPr lang="ru-RU" sz="1400" dirty="0">
                          <a:effectLst/>
                        </a:rPr>
                        <a:t> по срокам созревания</a:t>
                      </a:r>
                      <a:endParaRPr lang="ru-RU" sz="10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351" marR="6835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Число дней от посадки до формирования товарного урожая</a:t>
                      </a:r>
                      <a:endParaRPr lang="ru-RU" sz="100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351" marR="68351" marT="0" marB="0"/>
                </a:tc>
              </a:tr>
              <a:tr h="49505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Раннеспелые (РС)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351" marR="6835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351" marR="68351" marT="0" marB="0"/>
                </a:tc>
              </a:tr>
              <a:tr h="49505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Среднеранние (СР) 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351" marR="6835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70-80                    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351" marR="68351" marT="0" marB="0"/>
                </a:tc>
              </a:tr>
              <a:tr h="49505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Среднеспелые (СС)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351" marR="6835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80-100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351" marR="68351" marT="0" marB="0"/>
                </a:tc>
              </a:tr>
              <a:tr h="49505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Среднепоздние (СП)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351" marR="6835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100-110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351" marR="68351" marT="0" marB="0"/>
                </a:tc>
              </a:tr>
              <a:tr h="49505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Поздние (П)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351" marR="6835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110-120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351" marR="68351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940849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87624" y="188640"/>
            <a:ext cx="5040560" cy="648072"/>
          </a:xfrm>
        </p:spPr>
        <p:txBody>
          <a:bodyPr/>
          <a:lstStyle/>
          <a:p>
            <a:pPr algn="ctr"/>
            <a:r>
              <a:rPr lang="ru-RU" dirty="0" smtClean="0"/>
              <a:t>ВАРМАС</a:t>
            </a:r>
            <a:endParaRPr lang="ru-RU" dirty="0"/>
          </a:p>
        </p:txBody>
      </p:sp>
      <p:pic>
        <p:nvPicPr>
          <p:cNvPr id="6" name="Объект 5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1196753"/>
            <a:ext cx="2520280" cy="2895050"/>
          </a:xfrm>
        </p:spPr>
      </p:pic>
      <p:sp>
        <p:nvSpPr>
          <p:cNvPr id="5" name="Объект 4"/>
          <p:cNvSpPr>
            <a:spLocks noGrp="1"/>
          </p:cNvSpPr>
          <p:nvPr>
            <p:ph sz="half" idx="2"/>
          </p:nvPr>
        </p:nvSpPr>
        <p:spPr>
          <a:xfrm>
            <a:off x="3275856" y="1196753"/>
            <a:ext cx="4104456" cy="4844611"/>
          </a:xfrm>
        </p:spPr>
        <p:txBody>
          <a:bodyPr>
            <a:normAutofit fontScale="85000" lnSpcReduction="10000"/>
          </a:bodyPr>
          <a:lstStyle/>
          <a:p>
            <a:r>
              <a:rPr lang="ru-RU" dirty="0" err="1"/>
              <a:t>Оригинатор</a:t>
            </a:r>
            <a:r>
              <a:rPr lang="ru-RU" dirty="0"/>
              <a:t>: ГНУ ЯНИИСХ</a:t>
            </a:r>
            <a:r>
              <a:rPr lang="ru-RU" dirty="0" smtClean="0"/>
              <a:t>.</a:t>
            </a:r>
          </a:p>
          <a:p>
            <a:r>
              <a:rPr lang="ru-RU" dirty="0" smtClean="0"/>
              <a:t> </a:t>
            </a:r>
            <a:r>
              <a:rPr lang="ru-RU" dirty="0"/>
              <a:t>В </a:t>
            </a:r>
            <a:r>
              <a:rPr lang="ru-RU" dirty="0" err="1"/>
              <a:t>Госсреестре</a:t>
            </a:r>
            <a:r>
              <a:rPr lang="ru-RU" dirty="0"/>
              <a:t> с 1968 года. В республике районирован  по 1,2,3 зонам.</a:t>
            </a:r>
          </a:p>
          <a:p>
            <a:r>
              <a:rPr lang="ru-RU" dirty="0"/>
              <a:t>Раннеспелый, столовый. Клубни крупные, выровненные, овальной и округлой формы, белые с мелкими поверхностными глазками.</a:t>
            </a:r>
          </a:p>
          <a:p>
            <a:r>
              <a:rPr lang="ru-RU" dirty="0"/>
              <a:t>Товарная урожайность за годы испытания на </a:t>
            </a:r>
            <a:r>
              <a:rPr lang="ru-RU" dirty="0" err="1"/>
              <a:t>сортоучастках</a:t>
            </a:r>
            <a:r>
              <a:rPr lang="ru-RU" dirty="0"/>
              <a:t>  250-371 ц/га. Товарность высокая, 95 %. Содержание крахмала 12,1-13,7 %, вкусовые качества хорошие</a:t>
            </a:r>
            <a:r>
              <a:rPr lang="ru-RU" dirty="0" smtClean="0"/>
              <a:t>.</a:t>
            </a:r>
          </a:p>
          <a:p>
            <a:pPr marL="0" indent="0">
              <a:buNone/>
            </a:pPr>
            <a:r>
              <a:rPr lang="ru-RU" dirty="0" smtClean="0"/>
              <a:t> </a:t>
            </a:r>
            <a:r>
              <a:rPr lang="ru-RU" dirty="0"/>
              <a:t>Урожай на раннюю продукцию 94-122 ц/га.</a:t>
            </a:r>
          </a:p>
          <a:p>
            <a:r>
              <a:rPr lang="ru-RU" dirty="0" err="1"/>
              <a:t>Вармас</a:t>
            </a:r>
            <a:r>
              <a:rPr lang="ru-RU" dirty="0"/>
              <a:t> – лучший районированный сорт по продуктивности, вкусовым качествам и жаровыносливости.</a:t>
            </a:r>
          </a:p>
          <a:p>
            <a:r>
              <a:rPr lang="ru-RU" dirty="0"/>
              <a:t>Устойчив к вирусным болезням и парше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596240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188640"/>
            <a:ext cx="5964536" cy="720080"/>
          </a:xfrm>
        </p:spPr>
        <p:txBody>
          <a:bodyPr/>
          <a:lstStyle/>
          <a:p>
            <a:pPr algn="ctr"/>
            <a:r>
              <a:rPr lang="ru-RU" dirty="0" err="1" smtClean="0"/>
              <a:t>Тулунский</a:t>
            </a:r>
            <a:r>
              <a:rPr lang="ru-RU" dirty="0" smtClean="0"/>
              <a:t> ранний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2843808" y="1196752"/>
            <a:ext cx="4164336" cy="4896544"/>
          </a:xfrm>
        </p:spPr>
        <p:txBody>
          <a:bodyPr>
            <a:normAutofit fontScale="85000" lnSpcReduction="10000"/>
          </a:bodyPr>
          <a:lstStyle/>
          <a:p>
            <a:r>
              <a:rPr lang="ru-RU" dirty="0" err="1"/>
              <a:t>Оригинатор</a:t>
            </a:r>
            <a:r>
              <a:rPr lang="ru-RU" dirty="0"/>
              <a:t>: ГНУ ЯНИИСХ</a:t>
            </a:r>
            <a:r>
              <a:rPr lang="ru-RU" dirty="0" smtClean="0"/>
              <a:t>.</a:t>
            </a:r>
          </a:p>
          <a:p>
            <a:r>
              <a:rPr lang="ru-RU" dirty="0" smtClean="0"/>
              <a:t> </a:t>
            </a:r>
            <a:r>
              <a:rPr lang="ru-RU" dirty="0"/>
              <a:t>В </a:t>
            </a:r>
            <a:r>
              <a:rPr lang="ru-RU" dirty="0" err="1"/>
              <a:t>Госреестре</a:t>
            </a:r>
            <a:r>
              <a:rPr lang="ru-RU" dirty="0"/>
              <a:t> с 1990 года. Районирован по республике.</a:t>
            </a:r>
          </a:p>
          <a:p>
            <a:r>
              <a:rPr lang="ru-RU" dirty="0"/>
              <a:t>Раннеспелый, столовый. Клубни красные, овальной формы с тупой вершиной, глазки мелкие. По товарному урожаю в центральной Якутии немного уступает </a:t>
            </a:r>
            <a:r>
              <a:rPr lang="ru-RU" dirty="0" err="1"/>
              <a:t>Вармасу</a:t>
            </a:r>
            <a:r>
              <a:rPr lang="ru-RU" dirty="0"/>
              <a:t>, а в </a:t>
            </a:r>
            <a:r>
              <a:rPr lang="ru-RU" dirty="0" err="1"/>
              <a:t>Привилюйской</a:t>
            </a:r>
            <a:r>
              <a:rPr lang="ru-RU" dirty="0"/>
              <a:t> зоне превышает его. Средний товарный урожай на </a:t>
            </a:r>
            <a:r>
              <a:rPr lang="ru-RU" dirty="0" err="1"/>
              <a:t>сортоучастках</a:t>
            </a:r>
            <a:r>
              <a:rPr lang="ru-RU" dirty="0"/>
              <a:t> 219-317 ц/га. Обладает высокой товарностью и хорошими вкусовыми качествами. Ранний урожай 92-121 ц/га.</a:t>
            </a:r>
          </a:p>
          <a:p>
            <a:r>
              <a:rPr lang="ru-RU" dirty="0"/>
              <a:t>Недостаточно жаровынослив, требует освежающих поливов в период сухой, жаркой погоды. Сорт хорош по продуктивности, скороспелости и вкусовым качествам.</a:t>
            </a:r>
          </a:p>
          <a:p>
            <a:r>
              <a:rPr lang="ru-RU" dirty="0"/>
              <a:t>Устойчив к раку, поражается макроспориозом и паршой.</a:t>
            </a:r>
          </a:p>
          <a:p>
            <a:endParaRPr lang="ru-RU" dirty="0"/>
          </a:p>
        </p:txBody>
      </p:sp>
      <p:pic>
        <p:nvPicPr>
          <p:cNvPr id="1026" name="Picture 2" descr="фото сорта картофеля Тулунский ранний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412776"/>
            <a:ext cx="2592288" cy="25877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708674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019200"/>
          </a:xfrm>
        </p:spPr>
        <p:txBody>
          <a:bodyPr/>
          <a:lstStyle/>
          <a:p>
            <a:pPr algn="ctr"/>
            <a:r>
              <a:rPr lang="ru-RU" dirty="0" smtClean="0"/>
              <a:t>ЯКУТЯНКА</a:t>
            </a:r>
            <a:endParaRPr lang="ru-RU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1628800"/>
            <a:ext cx="3087688" cy="2027581"/>
          </a:xfrm>
        </p:spPr>
      </p:pic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635896" y="1772816"/>
            <a:ext cx="3888432" cy="4392488"/>
          </a:xfrm>
        </p:spPr>
        <p:txBody>
          <a:bodyPr>
            <a:normAutofit fontScale="85000" lnSpcReduction="10000"/>
          </a:bodyPr>
          <a:lstStyle/>
          <a:p>
            <a:r>
              <a:rPr lang="ru-RU" dirty="0" err="1"/>
              <a:t>Оригинатор</a:t>
            </a:r>
            <a:r>
              <a:rPr lang="ru-RU" dirty="0"/>
              <a:t>: ГНУ ЯНИИСХ. В </a:t>
            </a:r>
            <a:r>
              <a:rPr lang="ru-RU" dirty="0" err="1"/>
              <a:t>Госреестре</a:t>
            </a:r>
            <a:r>
              <a:rPr lang="ru-RU" dirty="0"/>
              <a:t> с 2007 года.  Раннеспелый, столовый. Растение высокое, прямостоячее, окраска цветков белая. Клубни овальные, кожура красная, мякоть светло-желтая, глазки средней глубины.</a:t>
            </a:r>
          </a:p>
          <a:p>
            <a:r>
              <a:rPr lang="ru-RU" dirty="0"/>
              <a:t>Урожайность — 257 – 300 ц/га, </a:t>
            </a:r>
            <a:r>
              <a:rPr lang="ru-RU" dirty="0" err="1"/>
              <a:t>лежкость</a:t>
            </a:r>
            <a:r>
              <a:rPr lang="ru-RU" dirty="0"/>
              <a:t> хорошая, содержание крахмала — 15,2%,  сухого вещества — 21,0%, аскорбиновой кислоты — 16,0 мг/%.  Вкус отличный, товарность — 90-95%, период вегетации — 60-62 дней. Устойчив к раку, </a:t>
            </a:r>
            <a:r>
              <a:rPr lang="ru-RU" dirty="0" err="1"/>
              <a:t>ризоктониозу</a:t>
            </a:r>
            <a:r>
              <a:rPr lang="ru-RU" dirty="0"/>
              <a:t>, парше обыкновенной,  среднеустойчив к фитофторозу, ранней сухой пятнистости листьев, вирусным болезням, бактериозам.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672838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731168"/>
          </a:xfrm>
        </p:spPr>
        <p:txBody>
          <a:bodyPr/>
          <a:lstStyle/>
          <a:p>
            <a:pPr algn="ctr"/>
            <a:r>
              <a:rPr lang="ru-RU" dirty="0" smtClean="0"/>
              <a:t>ЛЮБАВА</a:t>
            </a:r>
            <a:endParaRPr lang="ru-RU" dirty="0"/>
          </a:p>
        </p:txBody>
      </p:sp>
      <p:pic>
        <p:nvPicPr>
          <p:cNvPr id="3078" name="Picture 6" descr="https://fermilon.ru/wp-content/uploads/userfiles/3738_1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628800"/>
            <a:ext cx="3087688" cy="23157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7"/>
          <p:cNvSpPr>
            <a:spLocks noGrp="1" noChangeArrowheads="1"/>
          </p:cNvSpPr>
          <p:nvPr>
            <p:ph sz="half" idx="2"/>
          </p:nvPr>
        </p:nvSpPr>
        <p:spPr bwMode="auto">
          <a:xfrm>
            <a:off x="3783457" y="1556792"/>
            <a:ext cx="3888432" cy="39703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4508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4508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4508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4508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4508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4508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4508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4508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4508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0850" algn="l"/>
              </a:tabLst>
            </a:pPr>
            <a:r>
              <a:rPr kumimoji="0" lang="ru-RU" altLang="ru-RU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Оригинатор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: ГНУ Кемеровский НИИСХ.. Раннеспелый.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0850" algn="l"/>
              </a:tabLst>
            </a:pP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Столового назначения и для переработки на хрустящий картофель и фри. Клубни ярко розовые. Глазки красные, средней глубины. Мякоть белая. Венчик бледно– красно–фиолетовый. Урожайность 280-400 ц/га Товарность 90–96%.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0850" algn="l"/>
              </a:tabLst>
            </a:pP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Масса товарного клубня 90–120 г. Содержание крахмала 13–16%. Вкусовые качества и сохранность хорошие. Устойчив к вирусным болезням. Относительно устойчив к фитофторозу, парше обыкновенной, кольцевой гнили, </a:t>
            </a:r>
            <a:r>
              <a:rPr kumimoji="0" lang="ru-RU" altLang="ru-RU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ризоктониозу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 Слабо восприимчив к </a:t>
            </a:r>
            <a:r>
              <a:rPr kumimoji="0" lang="ru-RU" altLang="ru-RU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альтернариозу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 Ценность сорта: раннеспелость, высокая урожайность, хороший вкус и сохранность.</a:t>
            </a: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9449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731168"/>
          </a:xfrm>
        </p:spPr>
        <p:txBody>
          <a:bodyPr/>
          <a:lstStyle/>
          <a:p>
            <a:pPr algn="ctr"/>
            <a:r>
              <a:rPr lang="ru-RU" dirty="0" smtClean="0"/>
              <a:t>НЕВСКИЙ</a:t>
            </a:r>
            <a:endParaRPr lang="ru-RU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1700808"/>
            <a:ext cx="2162200" cy="2304255"/>
          </a:xfrm>
        </p:spPr>
      </p:pic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563888" y="1700808"/>
            <a:ext cx="3888432" cy="4392487"/>
          </a:xfrm>
        </p:spPr>
        <p:txBody>
          <a:bodyPr>
            <a:normAutofit fontScale="92500" lnSpcReduction="20000"/>
          </a:bodyPr>
          <a:lstStyle/>
          <a:p>
            <a:r>
              <a:rPr lang="ru-RU" dirty="0" err="1"/>
              <a:t>Оригинатор</a:t>
            </a:r>
            <a:r>
              <a:rPr lang="ru-RU" dirty="0"/>
              <a:t>: ЗАО «Всеволожская селекционная станция</a:t>
            </a:r>
            <a:r>
              <a:rPr lang="ru-RU" dirty="0" smtClean="0"/>
              <a:t>».</a:t>
            </a:r>
          </a:p>
          <a:p>
            <a:r>
              <a:rPr lang="ru-RU" dirty="0" smtClean="0"/>
              <a:t> </a:t>
            </a:r>
            <a:r>
              <a:rPr lang="ru-RU" dirty="0"/>
              <a:t>В </a:t>
            </a:r>
            <a:r>
              <a:rPr lang="ru-RU" dirty="0" err="1"/>
              <a:t>Госреестре</a:t>
            </a:r>
            <a:r>
              <a:rPr lang="ru-RU" dirty="0"/>
              <a:t> с 1982 года. По республике районирован. Сорт среднеранний, столового назначения. Клубни белые, округло-овальной формы с малочисленными мелкими розовыми глазками. Средняя урожайность 290-330 ц/га, высокотоварный, 94-97 %. Ранний урожай 92 ц/га. Содержание крахмала12-13 %. вкусовые качества хорошие.</a:t>
            </a:r>
          </a:p>
          <a:p>
            <a:r>
              <a:rPr lang="ru-RU" dirty="0"/>
              <a:t>Устойчив к раку.</a:t>
            </a:r>
          </a:p>
          <a:p>
            <a:r>
              <a:rPr lang="ru-RU" dirty="0"/>
              <a:t>Недостаток сорта – повреждение ростков приводит к изреженности </a:t>
            </a:r>
            <a:r>
              <a:rPr lang="ru-RU" dirty="0" smtClean="0"/>
              <a:t>посадок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035327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731168"/>
          </a:xfrm>
        </p:spPr>
        <p:txBody>
          <a:bodyPr/>
          <a:lstStyle/>
          <a:p>
            <a:pPr algn="ctr"/>
            <a:r>
              <a:rPr lang="ru-RU" dirty="0" smtClean="0"/>
              <a:t>СЕВЕРНЫЙ</a:t>
            </a:r>
            <a:endParaRPr lang="ru-RU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1556791"/>
            <a:ext cx="2984765" cy="2088233"/>
          </a:xfrm>
        </p:spPr>
      </p:pic>
      <p:sp>
        <p:nvSpPr>
          <p:cNvPr id="7" name="Rectangle 2"/>
          <p:cNvSpPr>
            <a:spLocks noGrp="1" noChangeArrowheads="1"/>
          </p:cNvSpPr>
          <p:nvPr>
            <p:ph sz="half" idx="2"/>
          </p:nvPr>
        </p:nvSpPr>
        <p:spPr bwMode="auto">
          <a:xfrm>
            <a:off x="3635896" y="1772525"/>
            <a:ext cx="4015164" cy="42473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539750" eaLnBrk="0" fontAlgn="base" hangingPunct="0">
              <a:spcBef>
                <a:spcPct val="0"/>
              </a:spcBef>
              <a:spcAft>
                <a:spcPct val="0"/>
              </a:spcAft>
              <a:tabLst>
                <a:tab pos="114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114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114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114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114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114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114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114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114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539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14300" algn="l"/>
              </a:tabLst>
            </a:pPr>
            <a:r>
              <a:rPr kumimoji="0" lang="ru-RU" altLang="ru-RU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Оригинатор:ФГБНУ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Якутский НИИСХ</a:t>
            </a:r>
            <a:endParaRPr lang="ru-RU" altLang="ru-RU" sz="900" dirty="0"/>
          </a:p>
          <a:p>
            <a:pPr marL="0" marR="0" lvl="0" indent="539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14300" algn="l"/>
              </a:tabLst>
            </a:pP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Раннеспелый, столового назначения. </a:t>
            </a:r>
          </a:p>
          <a:p>
            <a:pPr marL="0" marR="0" lvl="0" indent="539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14300" algn="l"/>
              </a:tabLst>
            </a:pP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Растение средней высоты, промежуточного типа, </a:t>
            </a:r>
            <a:r>
              <a:rPr kumimoji="0" lang="ru-RU" altLang="ru-RU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полупрямостоячее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 Товарная урожайность 141-219 ц/га. Урожайность ранней продукции 91-133 ц/га. Клубень овально-округлый с мелкими глазками. Кожура и мякоть желтые. Масса товарного клубня  61-88 г. </a:t>
            </a:r>
          </a:p>
          <a:p>
            <a:pPr marL="0" marR="0" lvl="0" indent="539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14300" algn="l"/>
              </a:tabLst>
            </a:pP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Содержание крахмала 13,8-14,4%. Вкус хороший и отличный. Товарность 87-98%. </a:t>
            </a:r>
            <a:r>
              <a:rPr kumimoji="0" lang="ru-RU" altLang="ru-RU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Лежкость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94%. </a:t>
            </a:r>
          </a:p>
          <a:p>
            <a:pPr marL="0" marR="0" lvl="0" indent="539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14300" algn="l"/>
              </a:tabLst>
            </a:pP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Устойчив к возбудителю рака картофеля, золотистой картофельной </a:t>
            </a:r>
            <a:r>
              <a:rPr kumimoji="0" lang="ru-RU" altLang="ru-RU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цистообразующей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нематоде. По данным </a:t>
            </a:r>
            <a:r>
              <a:rPr kumimoji="0" lang="ru-RU" altLang="ru-RU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оригинатора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устойчив к возбудителю фитофтороза, полосчатой и морщинистой мозаике.</a:t>
            </a:r>
            <a:endParaRPr kumimoji="0" lang="ru-RU" alt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539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14300" algn="l"/>
              </a:tabLst>
            </a:pP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38975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899592" y="2420888"/>
            <a:ext cx="6347714" cy="1320800"/>
          </a:xfrm>
        </p:spPr>
        <p:txBody>
          <a:bodyPr/>
          <a:lstStyle/>
          <a:p>
            <a:r>
              <a:rPr lang="ru-RU" dirty="0" smtClean="0"/>
              <a:t>БЛАГОДАРЮ </a:t>
            </a:r>
            <a:r>
              <a:rPr lang="ru-RU" dirty="0" smtClean="0"/>
              <a:t>ЗА ВНИМАНИЕ</a:t>
            </a:r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203</TotalTime>
  <Words>597</Words>
  <Application>Microsoft Office PowerPoint</Application>
  <PresentationFormat>Экран (4:3)</PresentationFormat>
  <Paragraphs>51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5" baseType="lpstr">
      <vt:lpstr>Arial</vt:lpstr>
      <vt:lpstr>Calibri</vt:lpstr>
      <vt:lpstr>Times New Roman</vt:lpstr>
      <vt:lpstr>Trebuchet MS</vt:lpstr>
      <vt:lpstr>Wingdings 3</vt:lpstr>
      <vt:lpstr>Грань</vt:lpstr>
      <vt:lpstr>О СОРТАХ КАРТОФЕЛЯ</vt:lpstr>
      <vt:lpstr>Группы cортов по срокам созревания </vt:lpstr>
      <vt:lpstr>ВАРМАС</vt:lpstr>
      <vt:lpstr>Тулунский ранний</vt:lpstr>
      <vt:lpstr>ЯКУТЯНКА</vt:lpstr>
      <vt:lpstr>ЛЮБАВА</vt:lpstr>
      <vt:lpstr>НЕВСКИЙ</vt:lpstr>
      <vt:lpstr>СЕВЕРНЫЙ</vt:lpstr>
      <vt:lpstr>БЛАГОДАРЮ ЗА ВНИМАНИЕ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AL</dc:creator>
  <cp:lastModifiedBy>User</cp:lastModifiedBy>
  <cp:revision>34</cp:revision>
  <dcterms:created xsi:type="dcterms:W3CDTF">2016-02-29T09:06:01Z</dcterms:created>
  <dcterms:modified xsi:type="dcterms:W3CDTF">2022-09-07T13:20:48Z</dcterms:modified>
</cp:coreProperties>
</file>