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85" r:id="rId2"/>
    <p:sldId id="260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9" r:id="rId15"/>
    <p:sldId id="298" r:id="rId16"/>
    <p:sldId id="304" r:id="rId17"/>
    <p:sldId id="301" r:id="rId18"/>
    <p:sldId id="303" r:id="rId19"/>
    <p:sldId id="302" r:id="rId20"/>
    <p:sldId id="266" r:id="rId21"/>
  </p:sldIdLst>
  <p:sldSz cx="9144000" cy="5143500" type="screen16x9"/>
  <p:notesSz cx="6735763" cy="9866313"/>
  <p:embeddedFontLst>
    <p:embeddedFont>
      <p:font typeface="Merriweather" panose="020B0604020202020204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BM Plex Sans Light" panose="020B060402020202020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IBM Plex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E3A"/>
    <a:srgbClr val="6AA84F"/>
    <a:srgbClr val="45818E"/>
    <a:srgbClr val="674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DC531C-957E-4FF7-9AF7-574B0EF387FF}">
  <a:tblStyle styleId="{4ADC531C-957E-4FF7-9AF7-574B0EF387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090" autoAdjust="0"/>
  </p:normalViewPr>
  <p:slideViewPr>
    <p:cSldViewPr snapToGrid="0">
      <p:cViewPr varScale="1">
        <p:scale>
          <a:sx n="105" d="100"/>
          <a:sy n="105" d="100"/>
        </p:scale>
        <p:origin x="64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322" y="62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35731426699798E-2"/>
          <c:y val="0.10331379056205196"/>
          <c:w val="0.44402553221337626"/>
          <c:h val="0.80017471730290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118-4233-AB6E-67E9C34B138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18-4233-AB6E-67E9C34B138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18-4233-AB6E-67E9C34B138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18-4233-AB6E-67E9C34B1382}"/>
              </c:ext>
            </c:extLst>
          </c:dPt>
          <c:dLbls>
            <c:dLbl>
              <c:idx val="0"/>
              <c:layout>
                <c:manualLayout>
                  <c:x val="0.11239079871997447"/>
                  <c:y val="-5.15772066109796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94,45 %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90867095185963"/>
                      <c:h val="0.11072394362841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118-4233-AB6E-67E9C34B1382}"/>
                </c:ext>
              </c:extLst>
            </c:dLbl>
            <c:dLbl>
              <c:idx val="1"/>
              <c:layout>
                <c:manualLayout>
                  <c:x val="-0.10237086324584618"/>
                  <c:y val="-8.25607547016201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9.4059777418360455E-2"/>
                      <c:h val="0.11072394362841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18-4233-AB6E-67E9C34B1382}"/>
                </c:ext>
              </c:extLst>
            </c:dLbl>
            <c:dLbl>
              <c:idx val="2"/>
              <c:layout>
                <c:manualLayout>
                  <c:x val="0.10051499952546931"/>
                  <c:y val="-0.10315441322195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51437216685689"/>
                      <c:h val="0.11072394362841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18-4233-AB6E-67E9C34B138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61E3A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Привлеченные инвестиции</c:v>
                </c:pt>
                <c:pt idx="1">
                  <c:v>Муниципальный бюджет</c:v>
                </c:pt>
                <c:pt idx="2">
                  <c:v>Собственные средства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3400000000</c:v>
                </c:pt>
                <c:pt idx="1">
                  <c:v>13144600</c:v>
                </c:pt>
                <c:pt idx="2">
                  <c:v>189740000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8-4233-AB6E-67E9C34B13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84101828672655"/>
          <c:y val="0.49690049416649623"/>
          <c:w val="0.32711303321088275"/>
          <c:h val="0.20940833227742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912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80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4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38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6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0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74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19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2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80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965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44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50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03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1">
          <a:blip r:embed="rId2"/>
          <a:srcRect/>
          <a:stretch>
            <a:fillRect l="8000" t="-18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200"/>
            <a:ext cx="6041075" cy="5166925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18391" y="158965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1476" y="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50"/>
            <a:ext cx="9144000" cy="51435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836202" y="730426"/>
            <a:ext cx="3650100" cy="235567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3593400" y="340400"/>
            <a:ext cx="1957200" cy="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4800" b="1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354950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61316" y="2170222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510053" y="1108443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070768" y="534075"/>
            <a:ext cx="943200" cy="1006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308537" y="814737"/>
            <a:ext cx="1744500" cy="1859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6769741" y="3169650"/>
            <a:ext cx="1234800" cy="1316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682652" y="3241584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4800" b="1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7174525" y="2019350"/>
            <a:ext cx="1782000" cy="1900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 userDrawn="1">
  <p:cSld name="TITLE_AND_BOD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7800" y="-12200"/>
            <a:ext cx="6248300" cy="5166925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313691" y="-18375"/>
            <a:ext cx="6268866" cy="1637005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8378663" y="3572732"/>
            <a:ext cx="1312359" cy="1570803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3171580" y="2571750"/>
            <a:ext cx="1806600" cy="25827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918594" y="0"/>
            <a:ext cx="3321900" cy="47499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4807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83" name="Google Shape;83;p8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90" name="Google Shape;90;p8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3325823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5737072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_ONLY_1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148" y="1638081"/>
            <a:ext cx="3948852" cy="1752819"/>
          </a:xfrm>
        </p:spPr>
        <p:txBody>
          <a:bodyPr/>
          <a:lstStyle/>
          <a:p>
            <a:r>
              <a:rPr lang="ru-RU" sz="3600" dirty="0"/>
              <a:t>Приоритетные проекты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Намского улуса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2148" y="4723963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с.Намцы 2022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8" y="292100"/>
            <a:ext cx="10363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8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818" y="495875"/>
            <a:ext cx="5452358" cy="813000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smtClean="0"/>
              <a:t>культурно-исторического </a:t>
            </a:r>
            <a:r>
              <a:rPr lang="ru-RU" dirty="0"/>
              <a:t>туристического направления  «Намские просторы»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4050" y="1437935"/>
            <a:ext cx="3760085" cy="2999700"/>
          </a:xfrm>
        </p:spPr>
        <p:txBody>
          <a:bodyPr/>
          <a:lstStyle/>
          <a:p>
            <a:pPr marL="10160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chemeClr val="accent5"/>
                </a:solidFill>
                <a:latin typeface="IBM Plex Sans" panose="020B0604020202020204" charset="0"/>
              </a:rPr>
              <a:t>Цель: </a:t>
            </a:r>
            <a:endParaRPr lang="ru-RU" sz="1200" b="1" dirty="0" smtClean="0">
              <a:solidFill>
                <a:schemeClr val="accent5"/>
              </a:solidFill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dirty="0">
                <a:latin typeface="IBM Plex Sans" panose="020B0604020202020204" charset="0"/>
              </a:rPr>
              <a:t>Организация деятельности круглогодичных маршрутов </a:t>
            </a:r>
            <a:r>
              <a:rPr lang="ru-RU" sz="1200" dirty="0" smtClean="0">
                <a:latin typeface="IBM Plex Sans" panose="020B0604020202020204" charset="0"/>
              </a:rPr>
              <a:t>архитектурно-этнографического</a:t>
            </a:r>
            <a:r>
              <a:rPr lang="ru-RU" sz="1200" dirty="0">
                <a:latin typeface="IBM Plex Sans" panose="020B0604020202020204" charset="0"/>
              </a:rPr>
              <a:t>, культурно-исторического, экстремального и </a:t>
            </a:r>
            <a:r>
              <a:rPr lang="ru-RU" sz="1200" dirty="0" smtClean="0">
                <a:latin typeface="IBM Plex Sans" panose="020B0604020202020204" charset="0"/>
              </a:rPr>
              <a:t>событийного туризма </a:t>
            </a:r>
            <a:r>
              <a:rPr lang="ru-RU" sz="1200" dirty="0">
                <a:latin typeface="IBM Plex Sans" panose="020B0604020202020204" charset="0"/>
              </a:rPr>
              <a:t>на основе единой маркетинговой политики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b="1" dirty="0" smtClean="0">
                <a:latin typeface="IBM Plex Sans" panose="020B0604020202020204" charset="0"/>
              </a:rPr>
              <a:t>Задачи: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IBM Plex Sans" panose="020B0604020202020204" charset="0"/>
              </a:rPr>
              <a:t>формирование и модернизация инженерной, транспортной инфраструктуры </a:t>
            </a:r>
            <a:r>
              <a:rPr lang="ru-RU" sz="1200" dirty="0" smtClean="0">
                <a:latin typeface="IBM Plex Sans" panose="020B0604020202020204" charset="0"/>
              </a:rPr>
              <a:t>на объектах </a:t>
            </a:r>
            <a:r>
              <a:rPr lang="ru-RU" sz="1200" dirty="0">
                <a:latin typeface="IBM Plex Sans" panose="020B0604020202020204" charset="0"/>
              </a:rPr>
              <a:t>туризма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создание </a:t>
            </a:r>
            <a:r>
              <a:rPr lang="ru-RU" sz="1200" dirty="0">
                <a:latin typeface="IBM Plex Sans" panose="020B0604020202020204" charset="0"/>
              </a:rPr>
              <a:t>централизованного туристического агентства для </a:t>
            </a:r>
            <a:r>
              <a:rPr lang="ru-RU" sz="1200" dirty="0" smtClean="0">
                <a:latin typeface="IBM Plex Sans" panose="020B0604020202020204" charset="0"/>
              </a:rPr>
              <a:t>информационного обеспечения </a:t>
            </a:r>
            <a:r>
              <a:rPr lang="ru-RU" sz="1200" dirty="0">
                <a:latin typeface="IBM Plex Sans" panose="020B0604020202020204" charset="0"/>
              </a:rPr>
              <a:t>туристских услуг </a:t>
            </a:r>
            <a:r>
              <a:rPr lang="ru-RU" sz="1200" dirty="0" smtClean="0">
                <a:latin typeface="IBM Plex Sans" panose="020B0604020202020204" charset="0"/>
              </a:rPr>
              <a:t>на портале </a:t>
            </a:r>
            <a:r>
              <a:rPr lang="ru-RU" sz="1200" dirty="0">
                <a:latin typeface="IBM Plex Sans" panose="020B0604020202020204" charset="0"/>
              </a:rPr>
              <a:t>Намского улуса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IBM Plex Sans" panose="020B0604020202020204" charset="0"/>
              </a:rPr>
              <a:t> </a:t>
            </a:r>
            <a:r>
              <a:rPr lang="ru-RU" sz="1200" dirty="0" smtClean="0">
                <a:latin typeface="IBM Plex Sans" panose="020B0604020202020204" charset="0"/>
              </a:rPr>
              <a:t>обеспечение </a:t>
            </a:r>
            <a:r>
              <a:rPr lang="ru-RU" sz="1200" dirty="0">
                <a:latin typeface="IBM Plex Sans" panose="020B0604020202020204" charset="0"/>
              </a:rPr>
              <a:t>круглогодичного потока </a:t>
            </a:r>
            <a:r>
              <a:rPr lang="ru-RU" sz="1200" dirty="0" smtClean="0">
                <a:latin typeface="IBM Plex Sans" panose="020B0604020202020204" charset="0"/>
              </a:rPr>
              <a:t>туристов</a:t>
            </a:r>
            <a:endParaRPr lang="ru-RU" sz="1200" dirty="0">
              <a:latin typeface="IBM Plex Sans" panose="020B060402020202020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00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Параметры и описание проекта</a:t>
            </a: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3956010904"/>
              </p:ext>
            </p:extLst>
          </p:nvPr>
        </p:nvGraphicFramePr>
        <p:xfrm>
          <a:off x="332429" y="1472419"/>
          <a:ext cx="4032000" cy="3535620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Общая стоимость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318,3 млн руб.</a:t>
                      </a:r>
                    </a:p>
                    <a:p>
                      <a:pPr marL="0" marR="0" lvl="0" indent="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61E3A"/>
                          </a:solidFill>
                          <a:effectLst/>
                          <a:uLnTx/>
                          <a:uFillTx/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116,1 млн руб. – развитие действующих турбаз</a:t>
                      </a:r>
                    </a:p>
                    <a:p>
                      <a:pPr marL="0" marR="0" lvl="0" indent="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61E3A"/>
                          </a:solidFill>
                          <a:effectLst/>
                          <a:uLnTx/>
                          <a:uFillTx/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202,2 млн руб. – создание новых турбаз</a:t>
                      </a:r>
                      <a:endParaRPr sz="11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Источник финансирования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176,5 млн руб.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– с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обственные средства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2,8 млн руб. – софинансирование из муниципального бюджета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139 млн руб. – привлеченные инвестиции</a:t>
                      </a:r>
                      <a:endParaRPr lang="ru-RU" sz="105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окупаемости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 лет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реализации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 – 2025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Кол-во создаваемых рабочих мест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129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Объем налоговых отчислений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11,9 млн руб.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</a:t>
                      </a:r>
                      <a:r>
                        <a:rPr lang="ru-RU" sz="10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течение 5 лет</a:t>
                      </a:r>
                      <a:endParaRPr sz="10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192;p20"/>
          <p:cNvSpPr txBox="1">
            <a:spLocks/>
          </p:cNvSpPr>
          <p:nvPr/>
        </p:nvSpPr>
        <p:spPr>
          <a:xfrm>
            <a:off x="4471137" y="1472419"/>
            <a:ext cx="4520488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Параметры проекта: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Развитие и совершенствование действующих турбаз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Создание 17 новых турбаз</a:t>
            </a: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endParaRPr lang="ru-RU" dirty="0" smtClean="0">
              <a:latin typeface="IBM Plex Sans" panose="020B0604020202020204" charset="0"/>
            </a:endParaRP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Описание проекта: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Комплексное развитие туристической инфраструктуры района и создание новых туристских маршрутов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>
                <a:latin typeface="IBM Plex Sans" panose="020B0604020202020204" charset="0"/>
              </a:rPr>
              <a:t>На сегодня в районе работает 10 турбаз, которые за 2019 год посетило </a:t>
            </a:r>
            <a:r>
              <a:rPr lang="ru-RU" dirty="0" smtClean="0">
                <a:latin typeface="IBM Plex Sans" panose="020B0604020202020204" charset="0"/>
              </a:rPr>
              <a:t>6 225 </a:t>
            </a:r>
            <a:r>
              <a:rPr lang="ru-RU" dirty="0">
                <a:latin typeface="IBM Plex Sans" panose="020B0604020202020204" charset="0"/>
              </a:rPr>
              <a:t>туристов. Доходность составила  ~7,15 млн руб. </a:t>
            </a:r>
            <a:endParaRPr lang="ru-RU" dirty="0" smtClean="0"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914576" y="495875"/>
            <a:ext cx="5622896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Развитие действующих турбаз Намского района</a:t>
            </a:r>
            <a:endParaRPr dirty="0"/>
          </a:p>
        </p:txBody>
      </p:sp>
      <p:sp>
        <p:nvSpPr>
          <p:cNvPr id="6" name="Google Shape;172;p17"/>
          <p:cNvSpPr txBox="1">
            <a:spLocks/>
          </p:cNvSpPr>
          <p:nvPr/>
        </p:nvSpPr>
        <p:spPr>
          <a:xfrm>
            <a:off x="914575" y="1308874"/>
            <a:ext cx="7789587" cy="83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 smtClean="0"/>
              <a:t>На сегодняшний день в районе работает </a:t>
            </a:r>
            <a:r>
              <a:rPr lang="ru-RU" sz="1800" b="1" dirty="0" smtClean="0">
                <a:solidFill>
                  <a:schemeClr val="accent4"/>
                </a:solidFill>
              </a:rPr>
              <a:t>10 туристических баз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800" dirty="0" smtClean="0"/>
              <a:t>Туристический поток за 2021 год составил </a:t>
            </a:r>
            <a:r>
              <a:rPr lang="ru-RU" sz="1800" b="1" dirty="0" smtClean="0">
                <a:solidFill>
                  <a:schemeClr val="accent4"/>
                </a:solidFill>
              </a:rPr>
              <a:t>6 225 туристов</a:t>
            </a:r>
            <a:endParaRPr lang="en-US" sz="1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5328" y="2224149"/>
            <a:ext cx="7550645" cy="2693935"/>
            <a:chOff x="861464" y="2175933"/>
            <a:chExt cx="7550645" cy="269393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861464" y="2175933"/>
              <a:ext cx="7550645" cy="2693935"/>
              <a:chOff x="861464" y="2175933"/>
              <a:chExt cx="7550645" cy="2693935"/>
            </a:xfrm>
          </p:grpSpPr>
          <p:grpSp>
            <p:nvGrpSpPr>
              <p:cNvPr id="25" name="Google Shape;1071;p41"/>
              <p:cNvGrpSpPr>
                <a:grpSpLocks noChangeAspect="1"/>
              </p:cNvGrpSpPr>
              <p:nvPr/>
            </p:nvGrpSpPr>
            <p:grpSpPr>
              <a:xfrm>
                <a:off x="861464" y="2175933"/>
                <a:ext cx="4781428" cy="2693935"/>
                <a:chOff x="8338678" y="5506443"/>
                <a:chExt cx="845680" cy="476470"/>
              </a:xfrm>
            </p:grpSpPr>
            <p:sp>
              <p:nvSpPr>
                <p:cNvPr id="26" name="Google Shape;1072;p41"/>
                <p:cNvSpPr/>
                <p:nvPr/>
              </p:nvSpPr>
              <p:spPr>
                <a:xfrm>
                  <a:off x="8706181" y="5506443"/>
                  <a:ext cx="230803" cy="26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432" extrusionOk="0">
                      <a:moveTo>
                        <a:pt x="378" y="119"/>
                      </a:moveTo>
                      <a:cubicBezTo>
                        <a:pt x="378" y="111"/>
                        <a:pt x="374" y="105"/>
                        <a:pt x="367" y="101"/>
                      </a:cubicBezTo>
                      <a:cubicBezTo>
                        <a:pt x="199" y="4"/>
                        <a:pt x="199" y="4"/>
                        <a:pt x="199" y="4"/>
                      </a:cubicBezTo>
                      <a:cubicBezTo>
                        <a:pt x="193" y="0"/>
                        <a:pt x="185" y="0"/>
                        <a:pt x="178" y="4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4"/>
                      </a:cubicBezTo>
                      <a:cubicBezTo>
                        <a:pt x="0" y="321"/>
                        <a:pt x="4" y="327"/>
                        <a:pt x="10" y="331"/>
                      </a:cubicBezTo>
                      <a:cubicBezTo>
                        <a:pt x="178" y="428"/>
                        <a:pt x="178" y="428"/>
                        <a:pt x="178" y="428"/>
                      </a:cubicBezTo>
                      <a:cubicBezTo>
                        <a:pt x="185" y="432"/>
                        <a:pt x="193" y="432"/>
                        <a:pt x="199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3" y="327"/>
                        <a:pt x="377" y="321"/>
                        <a:pt x="378" y="314"/>
                      </a:cubicBezTo>
                      <a:cubicBezTo>
                        <a:pt x="378" y="313"/>
                        <a:pt x="378" y="313"/>
                        <a:pt x="378" y="313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073;p41"/>
                <p:cNvSpPr/>
                <p:nvPr/>
              </p:nvSpPr>
              <p:spPr>
                <a:xfrm>
                  <a:off x="8460817" y="5506443"/>
                  <a:ext cx="230586" cy="26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432" extrusionOk="0">
                      <a:moveTo>
                        <a:pt x="378" y="119"/>
                      </a:moveTo>
                      <a:cubicBezTo>
                        <a:pt x="378" y="111"/>
                        <a:pt x="374" y="105"/>
                        <a:pt x="368" y="101"/>
                      </a:cubicBezTo>
                      <a:cubicBezTo>
                        <a:pt x="200" y="4"/>
                        <a:pt x="200" y="4"/>
                        <a:pt x="200" y="4"/>
                      </a:cubicBezTo>
                      <a:cubicBezTo>
                        <a:pt x="193" y="0"/>
                        <a:pt x="185" y="0"/>
                        <a:pt x="179" y="4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4"/>
                      </a:cubicBezTo>
                      <a:cubicBezTo>
                        <a:pt x="1" y="321"/>
                        <a:pt x="5" y="327"/>
                        <a:pt x="11" y="331"/>
                      </a:cubicBezTo>
                      <a:cubicBezTo>
                        <a:pt x="179" y="428"/>
                        <a:pt x="179" y="428"/>
                        <a:pt x="179" y="428"/>
                      </a:cubicBezTo>
                      <a:cubicBezTo>
                        <a:pt x="185" y="432"/>
                        <a:pt x="193" y="432"/>
                        <a:pt x="200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4" y="327"/>
                        <a:pt x="378" y="321"/>
                        <a:pt x="378" y="314"/>
                      </a:cubicBezTo>
                      <a:cubicBezTo>
                        <a:pt x="378" y="313"/>
                        <a:pt x="378" y="313"/>
                        <a:pt x="378" y="313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074;p41"/>
                <p:cNvSpPr/>
                <p:nvPr/>
              </p:nvSpPr>
              <p:spPr>
                <a:xfrm>
                  <a:off x="8338678" y="5718525"/>
                  <a:ext cx="230151" cy="262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31" extrusionOk="0">
                      <a:moveTo>
                        <a:pt x="377" y="119"/>
                      </a:moveTo>
                      <a:cubicBezTo>
                        <a:pt x="377" y="111"/>
                        <a:pt x="373" y="105"/>
                        <a:pt x="367" y="101"/>
                      </a:cubicBezTo>
                      <a:cubicBezTo>
                        <a:pt x="199" y="4"/>
                        <a:pt x="199" y="4"/>
                        <a:pt x="199" y="4"/>
                      </a:cubicBezTo>
                      <a:cubicBezTo>
                        <a:pt x="193" y="0"/>
                        <a:pt x="185" y="0"/>
                        <a:pt x="178" y="4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21"/>
                        <a:pt x="4" y="327"/>
                        <a:pt x="10" y="331"/>
                      </a:cubicBezTo>
                      <a:cubicBezTo>
                        <a:pt x="178" y="428"/>
                        <a:pt x="178" y="428"/>
                        <a:pt x="178" y="428"/>
                      </a:cubicBezTo>
                      <a:cubicBezTo>
                        <a:pt x="184" y="431"/>
                        <a:pt x="192" y="431"/>
                        <a:pt x="199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3" y="327"/>
                        <a:pt x="377" y="321"/>
                        <a:pt x="377" y="313"/>
                      </a:cubicBezTo>
                      <a:cubicBezTo>
                        <a:pt x="377" y="313"/>
                        <a:pt x="377" y="313"/>
                        <a:pt x="377" y="313"/>
                      </a:cubicBezTo>
                      <a:cubicBezTo>
                        <a:pt x="377" y="119"/>
                        <a:pt x="377" y="119"/>
                        <a:pt x="377" y="119"/>
                      </a:cubicBezTo>
                      <a:cubicBezTo>
                        <a:pt x="377" y="119"/>
                        <a:pt x="377" y="119"/>
                        <a:pt x="377" y="1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075;p41"/>
                <p:cNvSpPr/>
                <p:nvPr/>
              </p:nvSpPr>
              <p:spPr>
                <a:xfrm>
                  <a:off x="8954207" y="5506443"/>
                  <a:ext cx="230151" cy="262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31" extrusionOk="0">
                      <a:moveTo>
                        <a:pt x="377" y="119"/>
                      </a:moveTo>
                      <a:cubicBezTo>
                        <a:pt x="377" y="111"/>
                        <a:pt x="373" y="105"/>
                        <a:pt x="367" y="101"/>
                      </a:cubicBezTo>
                      <a:cubicBezTo>
                        <a:pt x="199" y="4"/>
                        <a:pt x="199" y="4"/>
                        <a:pt x="199" y="4"/>
                      </a:cubicBezTo>
                      <a:cubicBezTo>
                        <a:pt x="193" y="0"/>
                        <a:pt x="185" y="0"/>
                        <a:pt x="178" y="4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21"/>
                        <a:pt x="4" y="327"/>
                        <a:pt x="10" y="331"/>
                      </a:cubicBezTo>
                      <a:cubicBezTo>
                        <a:pt x="178" y="428"/>
                        <a:pt x="178" y="428"/>
                        <a:pt x="178" y="428"/>
                      </a:cubicBezTo>
                      <a:cubicBezTo>
                        <a:pt x="184" y="431"/>
                        <a:pt x="192" y="431"/>
                        <a:pt x="199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3" y="327"/>
                        <a:pt x="377" y="321"/>
                        <a:pt x="377" y="313"/>
                      </a:cubicBezTo>
                      <a:cubicBezTo>
                        <a:pt x="377" y="313"/>
                        <a:pt x="377" y="313"/>
                        <a:pt x="377" y="313"/>
                      </a:cubicBezTo>
                      <a:cubicBezTo>
                        <a:pt x="377" y="119"/>
                        <a:pt x="377" y="119"/>
                        <a:pt x="377" y="119"/>
                      </a:cubicBezTo>
                      <a:cubicBezTo>
                        <a:pt x="377" y="119"/>
                        <a:pt x="377" y="119"/>
                        <a:pt x="377" y="1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076;p41"/>
                <p:cNvSpPr/>
                <p:nvPr/>
              </p:nvSpPr>
              <p:spPr>
                <a:xfrm>
                  <a:off x="8583391" y="5720088"/>
                  <a:ext cx="230803" cy="2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431" extrusionOk="0">
                      <a:moveTo>
                        <a:pt x="378" y="118"/>
                      </a:moveTo>
                      <a:cubicBezTo>
                        <a:pt x="377" y="111"/>
                        <a:pt x="374" y="104"/>
                        <a:pt x="367" y="100"/>
                      </a:cubicBezTo>
                      <a:cubicBezTo>
                        <a:pt x="200" y="3"/>
                        <a:pt x="200" y="3"/>
                        <a:pt x="200" y="3"/>
                      </a:cubicBezTo>
                      <a:cubicBezTo>
                        <a:pt x="193" y="0"/>
                        <a:pt x="185" y="0"/>
                        <a:pt x="179" y="3"/>
                      </a:cubicBezTo>
                      <a:cubicBezTo>
                        <a:pt x="11" y="100"/>
                        <a:pt x="11" y="100"/>
                        <a:pt x="11" y="100"/>
                      </a:cubicBezTo>
                      <a:cubicBezTo>
                        <a:pt x="4" y="104"/>
                        <a:pt x="0" y="111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0" y="312"/>
                        <a:pt x="0" y="312"/>
                        <a:pt x="0" y="313"/>
                      </a:cubicBezTo>
                      <a:cubicBezTo>
                        <a:pt x="0" y="320"/>
                        <a:pt x="4" y="327"/>
                        <a:pt x="11" y="330"/>
                      </a:cubicBezTo>
                      <a:cubicBezTo>
                        <a:pt x="178" y="427"/>
                        <a:pt x="178" y="427"/>
                        <a:pt x="178" y="427"/>
                      </a:cubicBezTo>
                      <a:cubicBezTo>
                        <a:pt x="185" y="431"/>
                        <a:pt x="193" y="431"/>
                        <a:pt x="199" y="427"/>
                      </a:cubicBezTo>
                      <a:cubicBezTo>
                        <a:pt x="367" y="330"/>
                        <a:pt x="367" y="330"/>
                        <a:pt x="367" y="330"/>
                      </a:cubicBezTo>
                      <a:cubicBezTo>
                        <a:pt x="374" y="327"/>
                        <a:pt x="377" y="320"/>
                        <a:pt x="378" y="313"/>
                      </a:cubicBezTo>
                      <a:cubicBezTo>
                        <a:pt x="378" y="313"/>
                        <a:pt x="378" y="312"/>
                        <a:pt x="378" y="312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ubicBezTo>
                        <a:pt x="378" y="118"/>
                        <a:pt x="378" y="118"/>
                        <a:pt x="378" y="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77;p41"/>
                <p:cNvSpPr/>
                <p:nvPr/>
              </p:nvSpPr>
              <p:spPr>
                <a:xfrm>
                  <a:off x="8830328" y="5718525"/>
                  <a:ext cx="230586" cy="2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431" extrusionOk="0">
                      <a:moveTo>
                        <a:pt x="378" y="118"/>
                      </a:moveTo>
                      <a:cubicBezTo>
                        <a:pt x="378" y="111"/>
                        <a:pt x="374" y="104"/>
                        <a:pt x="367" y="100"/>
                      </a:cubicBezTo>
                      <a:cubicBezTo>
                        <a:pt x="200" y="3"/>
                        <a:pt x="200" y="3"/>
                        <a:pt x="200" y="3"/>
                      </a:cubicBezTo>
                      <a:cubicBezTo>
                        <a:pt x="193" y="0"/>
                        <a:pt x="185" y="0"/>
                        <a:pt x="179" y="3"/>
                      </a:cubicBezTo>
                      <a:cubicBezTo>
                        <a:pt x="11" y="100"/>
                        <a:pt x="11" y="100"/>
                        <a:pt x="11" y="100"/>
                      </a:cubicBezTo>
                      <a:cubicBezTo>
                        <a:pt x="4" y="104"/>
                        <a:pt x="1" y="111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0" y="312"/>
                        <a:pt x="0" y="312"/>
                        <a:pt x="0" y="313"/>
                      </a:cubicBezTo>
                      <a:cubicBezTo>
                        <a:pt x="1" y="320"/>
                        <a:pt x="4" y="327"/>
                        <a:pt x="11" y="330"/>
                      </a:cubicBezTo>
                      <a:cubicBezTo>
                        <a:pt x="179" y="427"/>
                        <a:pt x="179" y="427"/>
                        <a:pt x="179" y="427"/>
                      </a:cubicBezTo>
                      <a:cubicBezTo>
                        <a:pt x="185" y="431"/>
                        <a:pt x="193" y="431"/>
                        <a:pt x="199" y="427"/>
                      </a:cubicBezTo>
                      <a:cubicBezTo>
                        <a:pt x="367" y="330"/>
                        <a:pt x="367" y="330"/>
                        <a:pt x="367" y="330"/>
                      </a:cubicBezTo>
                      <a:cubicBezTo>
                        <a:pt x="374" y="327"/>
                        <a:pt x="378" y="320"/>
                        <a:pt x="378" y="313"/>
                      </a:cubicBezTo>
                      <a:cubicBezTo>
                        <a:pt x="378" y="313"/>
                        <a:pt x="378" y="312"/>
                        <a:pt x="378" y="312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ubicBezTo>
                        <a:pt x="378" y="118"/>
                        <a:pt x="378" y="118"/>
                        <a:pt x="378" y="1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" name="Google Shape;1071;p41"/>
              <p:cNvGrpSpPr>
                <a:grpSpLocks noChangeAspect="1"/>
              </p:cNvGrpSpPr>
              <p:nvPr/>
            </p:nvGrpSpPr>
            <p:grpSpPr>
              <a:xfrm>
                <a:off x="5029320" y="2184771"/>
                <a:ext cx="3382789" cy="2683871"/>
                <a:chOff x="8326396" y="5506443"/>
                <a:chExt cx="598306" cy="474690"/>
              </a:xfrm>
            </p:grpSpPr>
            <p:sp>
              <p:nvSpPr>
                <p:cNvPr id="33" name="Google Shape;1072;p41"/>
                <p:cNvSpPr/>
                <p:nvPr/>
              </p:nvSpPr>
              <p:spPr>
                <a:xfrm>
                  <a:off x="8693899" y="5506443"/>
                  <a:ext cx="230803" cy="26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432" extrusionOk="0">
                      <a:moveTo>
                        <a:pt x="378" y="119"/>
                      </a:moveTo>
                      <a:cubicBezTo>
                        <a:pt x="378" y="111"/>
                        <a:pt x="374" y="105"/>
                        <a:pt x="367" y="101"/>
                      </a:cubicBezTo>
                      <a:cubicBezTo>
                        <a:pt x="199" y="4"/>
                        <a:pt x="199" y="4"/>
                        <a:pt x="199" y="4"/>
                      </a:cubicBezTo>
                      <a:cubicBezTo>
                        <a:pt x="193" y="0"/>
                        <a:pt x="185" y="0"/>
                        <a:pt x="178" y="4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4"/>
                      </a:cubicBezTo>
                      <a:cubicBezTo>
                        <a:pt x="0" y="321"/>
                        <a:pt x="4" y="327"/>
                        <a:pt x="10" y="331"/>
                      </a:cubicBezTo>
                      <a:cubicBezTo>
                        <a:pt x="178" y="428"/>
                        <a:pt x="178" y="428"/>
                        <a:pt x="178" y="428"/>
                      </a:cubicBezTo>
                      <a:cubicBezTo>
                        <a:pt x="185" y="432"/>
                        <a:pt x="193" y="432"/>
                        <a:pt x="199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3" y="327"/>
                        <a:pt x="377" y="321"/>
                        <a:pt x="378" y="314"/>
                      </a:cubicBezTo>
                      <a:cubicBezTo>
                        <a:pt x="378" y="313"/>
                        <a:pt x="378" y="313"/>
                        <a:pt x="378" y="313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73;p41"/>
                <p:cNvSpPr/>
                <p:nvPr/>
              </p:nvSpPr>
              <p:spPr>
                <a:xfrm>
                  <a:off x="8448535" y="5506443"/>
                  <a:ext cx="230586" cy="26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432" extrusionOk="0">
                      <a:moveTo>
                        <a:pt x="378" y="119"/>
                      </a:moveTo>
                      <a:cubicBezTo>
                        <a:pt x="378" y="111"/>
                        <a:pt x="374" y="105"/>
                        <a:pt x="368" y="101"/>
                      </a:cubicBezTo>
                      <a:cubicBezTo>
                        <a:pt x="200" y="4"/>
                        <a:pt x="200" y="4"/>
                        <a:pt x="200" y="4"/>
                      </a:cubicBezTo>
                      <a:cubicBezTo>
                        <a:pt x="193" y="0"/>
                        <a:pt x="185" y="0"/>
                        <a:pt x="179" y="4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4"/>
                      </a:cubicBezTo>
                      <a:cubicBezTo>
                        <a:pt x="1" y="321"/>
                        <a:pt x="5" y="327"/>
                        <a:pt x="11" y="331"/>
                      </a:cubicBezTo>
                      <a:cubicBezTo>
                        <a:pt x="179" y="428"/>
                        <a:pt x="179" y="428"/>
                        <a:pt x="179" y="428"/>
                      </a:cubicBezTo>
                      <a:cubicBezTo>
                        <a:pt x="185" y="432"/>
                        <a:pt x="193" y="432"/>
                        <a:pt x="200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4" y="327"/>
                        <a:pt x="378" y="321"/>
                        <a:pt x="378" y="314"/>
                      </a:cubicBezTo>
                      <a:cubicBezTo>
                        <a:pt x="378" y="313"/>
                        <a:pt x="378" y="313"/>
                        <a:pt x="378" y="313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ubicBezTo>
                        <a:pt x="378" y="119"/>
                        <a:pt x="378" y="119"/>
                        <a:pt x="378" y="119"/>
                      </a:cubicBezTo>
                      <a:close/>
                    </a:path>
                  </a:pathLst>
                </a:cu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074;p41"/>
                <p:cNvSpPr/>
                <p:nvPr/>
              </p:nvSpPr>
              <p:spPr>
                <a:xfrm>
                  <a:off x="8326396" y="5718525"/>
                  <a:ext cx="230151" cy="262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31" extrusionOk="0">
                      <a:moveTo>
                        <a:pt x="377" y="119"/>
                      </a:moveTo>
                      <a:cubicBezTo>
                        <a:pt x="377" y="111"/>
                        <a:pt x="373" y="105"/>
                        <a:pt x="367" y="101"/>
                      </a:cubicBezTo>
                      <a:cubicBezTo>
                        <a:pt x="199" y="4"/>
                        <a:pt x="199" y="4"/>
                        <a:pt x="199" y="4"/>
                      </a:cubicBezTo>
                      <a:cubicBezTo>
                        <a:pt x="193" y="0"/>
                        <a:pt x="185" y="0"/>
                        <a:pt x="178" y="4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4" y="104"/>
                        <a:pt x="0" y="111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321"/>
                        <a:pt x="4" y="327"/>
                        <a:pt x="10" y="331"/>
                      </a:cubicBezTo>
                      <a:cubicBezTo>
                        <a:pt x="178" y="428"/>
                        <a:pt x="178" y="428"/>
                        <a:pt x="178" y="428"/>
                      </a:cubicBezTo>
                      <a:cubicBezTo>
                        <a:pt x="184" y="431"/>
                        <a:pt x="192" y="431"/>
                        <a:pt x="199" y="428"/>
                      </a:cubicBezTo>
                      <a:cubicBezTo>
                        <a:pt x="367" y="331"/>
                        <a:pt x="367" y="331"/>
                        <a:pt x="367" y="331"/>
                      </a:cubicBezTo>
                      <a:cubicBezTo>
                        <a:pt x="373" y="327"/>
                        <a:pt x="377" y="321"/>
                        <a:pt x="377" y="313"/>
                      </a:cubicBezTo>
                      <a:cubicBezTo>
                        <a:pt x="377" y="313"/>
                        <a:pt x="377" y="313"/>
                        <a:pt x="377" y="313"/>
                      </a:cubicBezTo>
                      <a:cubicBezTo>
                        <a:pt x="377" y="119"/>
                        <a:pt x="377" y="119"/>
                        <a:pt x="377" y="119"/>
                      </a:cubicBezTo>
                      <a:cubicBezTo>
                        <a:pt x="377" y="119"/>
                        <a:pt x="377" y="119"/>
                        <a:pt x="377" y="1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1074;p41"/>
            <p:cNvSpPr/>
            <p:nvPr/>
          </p:nvSpPr>
          <p:spPr>
            <a:xfrm>
              <a:off x="6411316" y="3383871"/>
              <a:ext cx="1301261" cy="1484771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81167" y="2496792"/>
            <a:ext cx="147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1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Песчаная Гора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59169" y="2496792"/>
            <a:ext cx="147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2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Лазурный берег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55363" y="2496792"/>
            <a:ext cx="147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3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Якутская деревня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47850" y="2496792"/>
            <a:ext cx="147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4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Модут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Парк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6169" y="2496792"/>
            <a:ext cx="157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5 Кобяконская Курья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3618" y="3688287"/>
            <a:ext cx="147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BM Plex Sans" panose="020B0604020202020204" charset="0"/>
              </a:rPr>
              <a:t>6</a:t>
            </a:r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Танхай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0773" y="3688287"/>
            <a:ext cx="1473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7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IBM Plex Sans" panose="020B0604020202020204" charset="0"/>
              </a:rPr>
              <a:t>Y</a:t>
            </a:r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рд</a:t>
            </a:r>
            <a:r>
              <a:rPr lang="ru-RU" sz="1800" dirty="0" smtClean="0">
                <a:solidFill>
                  <a:schemeClr val="bg1"/>
                </a:solidFill>
                <a:latin typeface="IBM Plex Sans" panose="020B0604020202020204" charset="0"/>
              </a:rPr>
              <a:t>ү</a:t>
            </a:r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к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Иирэ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66967" y="3688287"/>
            <a:ext cx="147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BM Plex Sans" panose="020B0604020202020204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Чуумпу</a:t>
            </a:r>
            <a:endParaRPr lang="ru-RU" sz="1600" dirty="0">
              <a:solidFill>
                <a:schemeClr val="bg1"/>
              </a:solidFill>
              <a:latin typeface="IBM Plex Sans" panose="020B060402020202020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Кытыл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47879" y="3688287"/>
            <a:ext cx="1473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9</a:t>
            </a: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IBM Plex Sans" panose="020B0604020202020204" charset="0"/>
              </a:rPr>
              <a:t>Кыла</a:t>
            </a:r>
            <a:r>
              <a:rPr lang="ru-RU" sz="1800" dirty="0" err="1" smtClean="0">
                <a:solidFill>
                  <a:schemeClr val="bg1"/>
                </a:solidFill>
                <a:latin typeface="IBM Plex Sans" panose="020B0604020202020204" charset="0"/>
              </a:rPr>
              <a:t>ҕ</a:t>
            </a:r>
            <a:r>
              <a:rPr lang="ru-RU" sz="1600" dirty="0" err="1" smtClean="0">
                <a:solidFill>
                  <a:schemeClr val="bg1"/>
                </a:solidFill>
                <a:latin typeface="IBM Plex Sans" panose="020B0604020202020204" charset="0"/>
              </a:rPr>
              <a:t>ыр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198" y="3688287"/>
            <a:ext cx="157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10</a:t>
            </a:r>
            <a:endParaRPr lang="ru-RU" sz="1600" dirty="0">
              <a:solidFill>
                <a:schemeClr val="bg1"/>
              </a:solidFill>
              <a:latin typeface="IBM Plex Sans" panose="020B060402020202020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IBM Plex Sans" panose="020B0604020202020204" charset="0"/>
              </a:rPr>
              <a:t>Кэнкэмэ</a:t>
            </a:r>
            <a:endParaRPr lang="ru-RU" dirty="0">
              <a:solidFill>
                <a:schemeClr val="bg1"/>
              </a:solidFill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7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Строительство новых турбаз</a:t>
            </a:r>
            <a:endParaRPr dirty="0"/>
          </a:p>
        </p:txBody>
      </p:sp>
      <p:sp>
        <p:nvSpPr>
          <p:cNvPr id="7" name="Google Shape;290;p29"/>
          <p:cNvSpPr txBox="1">
            <a:spLocks/>
          </p:cNvSpPr>
          <p:nvPr/>
        </p:nvSpPr>
        <p:spPr>
          <a:xfrm>
            <a:off x="3927925" y="3161711"/>
            <a:ext cx="4136589" cy="29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>
              <a:lnSpc>
                <a:spcPct val="100000"/>
              </a:lnSpc>
              <a:buClr>
                <a:srgbClr val="000000"/>
              </a:buClr>
              <a:buSzTx/>
            </a:pPr>
            <a:r>
              <a:rPr lang="ru-RU" sz="2400" dirty="0" smtClean="0">
                <a:solidFill>
                  <a:schemeClr val="accent1"/>
                </a:solidFill>
              </a:rPr>
              <a:t>515,8</a:t>
            </a:r>
            <a:r>
              <a:rPr lang="ru-RU" sz="1000" b="0" dirty="0" smtClean="0">
                <a:solidFill>
                  <a:srgbClr val="757C83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100" b="0" dirty="0" err="1" smtClean="0">
                <a:solidFill>
                  <a:srgbClr val="061E3A"/>
                </a:solidFill>
                <a:latin typeface="IBM Plex Sans" panose="020B0604020202020204" charset="0"/>
                <a:cs typeface="Arial"/>
                <a:sym typeface="Arial"/>
              </a:rPr>
              <a:t>млн</a:t>
            </a:r>
            <a:r>
              <a:rPr lang="ru-RU" sz="1100" b="0" dirty="0" smtClean="0">
                <a:solidFill>
                  <a:srgbClr val="061E3A"/>
                </a:solidFill>
                <a:latin typeface="IBM Plex Sans" panose="020B0604020202020204" charset="0"/>
                <a:cs typeface="Arial"/>
                <a:sym typeface="Arial"/>
              </a:rPr>
              <a:t> руб. на создание новой туристической инфраструктуры</a:t>
            </a:r>
            <a:endParaRPr lang="en" sz="3200" dirty="0">
              <a:solidFill>
                <a:srgbClr val="061E3A"/>
              </a:solidFill>
              <a:latin typeface="IBM Plex Sans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2380" y="3660613"/>
            <a:ext cx="3977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sz="1200" b="1" dirty="0">
                <a:solidFill>
                  <a:srgbClr val="061E3A"/>
                </a:solidFill>
                <a:latin typeface="IBM Plex Sans" panose="020B0604020202020204" charset="0"/>
              </a:rPr>
              <a:t>Планируемые результаты: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sz="1200" dirty="0">
                <a:solidFill>
                  <a:srgbClr val="061E3A"/>
                </a:solidFill>
                <a:latin typeface="IBM Plex Sans" panose="020B0604020202020204" charset="0"/>
              </a:rPr>
              <a:t>Увеличение турпотока в 10 раз ~61,7 тысяч туристов ежегодно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sz="1200" dirty="0">
                <a:solidFill>
                  <a:srgbClr val="061E3A"/>
                </a:solidFill>
                <a:latin typeface="IBM Plex Sans" panose="020B0604020202020204" charset="0"/>
              </a:rPr>
              <a:t>Увеличение доходности  до ~105 млн руб./год</a:t>
            </a:r>
          </a:p>
        </p:txBody>
      </p:sp>
      <p:graphicFrame>
        <p:nvGraphicFramePr>
          <p:cNvPr id="8" name="Google Shape;269;p27"/>
          <p:cNvGraphicFramePr/>
          <p:nvPr>
            <p:extLst>
              <p:ext uri="{D42A27DB-BD31-4B8C-83A1-F6EECF244321}">
                <p14:modId xmlns:p14="http://schemas.microsoft.com/office/powerpoint/2010/main" val="592378684"/>
              </p:ext>
            </p:extLst>
          </p:nvPr>
        </p:nvGraphicFramePr>
        <p:xfrm>
          <a:off x="374641" y="1432048"/>
          <a:ext cx="3301259" cy="3367920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34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sz="800" b="1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Наименование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базы</a:t>
                      </a:r>
                      <a:endParaRPr sz="800" b="1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Стоимость, 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млн руб.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«</a:t>
                      </a:r>
                      <a:r>
                        <a:rPr lang="ru-RU" sz="800" b="0" i="0" u="none" strike="noStrike" cap="none" dirty="0" err="1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АйЛенд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247,02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Туркомплекс «Энсиэли Киин»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9,55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Гостиничный комплекс «Сафари»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71,5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Центр лечебно-оздоровительной реабилитации «Солевая пещера»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5,7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База</a:t>
                      </a:r>
                      <a:r>
                        <a:rPr lang="ru-RU" sz="800" b="0" i="0" u="none" strike="noStrike" cap="none" baseline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отдыха «</a:t>
                      </a:r>
                      <a:r>
                        <a:rPr lang="ru-RU" sz="800" b="0" i="0" u="none" strike="noStrike" cap="none" baseline="0" dirty="0" err="1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Чоомуос</a:t>
                      </a:r>
                      <a:r>
                        <a:rPr lang="ru-RU" sz="800" b="0" i="0" u="none" strike="noStrike" cap="none" baseline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6,27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Туркомплекс «Рафаэльский»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Туркомплекс «Наследие предков»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38,94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8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Турбаза «Туора К</a:t>
                      </a:r>
                      <a:r>
                        <a:rPr lang="ru-RU" sz="9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үө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л»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5,56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Туркомплекс «Панорамный»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30,09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База отдуха «</a:t>
                      </a:r>
                      <a:r>
                        <a:rPr lang="ru-RU" sz="800" b="0" i="0" u="none" strike="noStrike" cap="none" dirty="0" err="1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Кустаах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35,63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</a:t>
                      </a:r>
                      <a:endParaRPr sz="800" b="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«</a:t>
                      </a:r>
                      <a:r>
                        <a:rPr lang="ru-RU" sz="800" b="0" i="0" u="none" strike="noStrike" cap="none" dirty="0" err="1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Муус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r>
                        <a:rPr lang="ru-RU" sz="800" b="0" i="0" u="none" strike="noStrike" cap="none" dirty="0" err="1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уус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11,45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Google Shape;269;p27"/>
          <p:cNvGraphicFramePr/>
          <p:nvPr>
            <p:extLst>
              <p:ext uri="{D42A27DB-BD31-4B8C-83A1-F6EECF244321}">
                <p14:modId xmlns:p14="http://schemas.microsoft.com/office/powerpoint/2010/main" val="1666507786"/>
              </p:ext>
            </p:extLst>
          </p:nvPr>
        </p:nvGraphicFramePr>
        <p:xfrm>
          <a:off x="3927925" y="1432048"/>
          <a:ext cx="3301259" cy="1417270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34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</a:t>
                      </a:r>
                      <a:endParaRPr sz="800" b="1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Наименование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базы</a:t>
                      </a:r>
                      <a:endParaRPr sz="800" b="1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Стоимость, 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млн руб.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</a:t>
                      </a:r>
                      <a:endParaRPr sz="80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Туркомплекс «</a:t>
                      </a:r>
                      <a:r>
                        <a:rPr lang="ru-RU" sz="800" b="0" i="0" u="none" strike="noStrike" cap="none" dirty="0" err="1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Хатан</a:t>
                      </a: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3,9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</a:t>
                      </a:r>
                      <a:endParaRPr sz="80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Стрелковый комплекс «Бардыалаах»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9,68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</a:t>
                      </a:r>
                      <a:endParaRPr sz="80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База отдыха «Даллык»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20,5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</a:t>
                      </a:r>
                      <a:endParaRPr sz="800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База отдыха «Исток» с причалом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tx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 b="0" i="0" u="none" strike="noStrike" cap="none" dirty="0">
                        <a:solidFill>
                          <a:schemeClr val="tx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51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575" y="495875"/>
            <a:ext cx="4143200" cy="813000"/>
          </a:xfrm>
        </p:spPr>
        <p:txBody>
          <a:bodyPr/>
          <a:lstStyle/>
          <a:p>
            <a:r>
              <a:rPr lang="ru-RU" dirty="0" smtClean="0"/>
              <a:t>Производство швейных изделий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9268" y="1428692"/>
            <a:ext cx="3636472" cy="2999700"/>
          </a:xfrm>
        </p:spPr>
        <p:txBody>
          <a:bodyPr/>
          <a:lstStyle/>
          <a:p>
            <a:pPr marL="10160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chemeClr val="accent5"/>
                </a:solidFill>
                <a:latin typeface="IBM Plex Sans" panose="020B0604020202020204" charset="0"/>
              </a:rPr>
              <a:t>Цель: </a:t>
            </a:r>
            <a:endParaRPr lang="ru-RU" sz="1200" b="1" dirty="0" smtClean="0">
              <a:solidFill>
                <a:schemeClr val="accent5"/>
              </a:solidFill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dirty="0">
                <a:latin typeface="IBM Plex Sans" panose="020B0604020202020204" charset="0"/>
              </a:rPr>
              <a:t>Развитие подотраслей легкой промышленности в Республике Саха (Якутия) на основе традиционных национальных </a:t>
            </a:r>
            <a:r>
              <a:rPr lang="ru-RU" sz="1200" dirty="0" smtClean="0">
                <a:latin typeface="IBM Plex Sans" panose="020B0604020202020204" charset="0"/>
              </a:rPr>
              <a:t>ремесел</a:t>
            </a:r>
            <a:endParaRPr lang="ru-RU" sz="1200" dirty="0"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b="1" dirty="0" smtClean="0">
                <a:latin typeface="IBM Plex Sans" panose="020B0604020202020204" charset="0"/>
              </a:rPr>
              <a:t>Задачи: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разработка и реализация национальной одежды повседневного и представительского стиля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разработка </a:t>
            </a:r>
            <a:r>
              <a:rPr lang="ru-RU" sz="1200" dirty="0">
                <a:latin typeface="IBM Plex Sans" panose="020B0604020202020204" charset="0"/>
              </a:rPr>
              <a:t>и реализация </a:t>
            </a:r>
            <a:r>
              <a:rPr lang="ru-RU" sz="1200" dirty="0" smtClean="0">
                <a:latin typeface="IBM Plex Sans" panose="020B0604020202020204" charset="0"/>
              </a:rPr>
              <a:t>текстиля и </a:t>
            </a:r>
            <a:r>
              <a:rPr lang="ru-RU" sz="1200" dirty="0">
                <a:latin typeface="IBM Plex Sans" panose="020B0604020202020204" charset="0"/>
              </a:rPr>
              <a:t>специализированной </a:t>
            </a:r>
            <a:r>
              <a:rPr lang="ru-RU" sz="1200" dirty="0" smtClean="0">
                <a:latin typeface="IBM Plex Sans" panose="020B0604020202020204" charset="0"/>
              </a:rPr>
              <a:t>одежды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разработка </a:t>
            </a:r>
            <a:r>
              <a:rPr lang="ru-RU" sz="1200" dirty="0">
                <a:latin typeface="IBM Plex Sans" panose="020B0604020202020204" charset="0"/>
              </a:rPr>
              <a:t>и реализация верхней одежды с учетом </a:t>
            </a:r>
            <a:r>
              <a:rPr lang="ru-RU" sz="1200" dirty="0" smtClean="0">
                <a:latin typeface="IBM Plex Sans" panose="020B0604020202020204" charset="0"/>
              </a:rPr>
              <a:t>климатических условий </a:t>
            </a:r>
            <a:r>
              <a:rPr lang="ru-RU" sz="1200" dirty="0">
                <a:latin typeface="IBM Plex Sans" panose="020B0604020202020204" charset="0"/>
              </a:rPr>
              <a:t>Якутии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42" y="2654969"/>
            <a:ext cx="3215552" cy="214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91" y="133039"/>
            <a:ext cx="2684816" cy="168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7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Параметры и описание проекта</a:t>
            </a: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3104859029"/>
              </p:ext>
            </p:extLst>
          </p:nvPr>
        </p:nvGraphicFramePr>
        <p:xfrm>
          <a:off x="332429" y="1530294"/>
          <a:ext cx="3754149" cy="3284160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175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Общая стоимость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50 млн руб.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Источник финансирования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 млн руб. –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собственные средства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 млн руб. – софинансирование из муниципального бюджета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39 млн руб.  – привлеченные инвестиции</a:t>
                      </a:r>
                      <a:endParaRPr sz="105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окупаемости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 года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реализации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 – 2025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Кол-во создаваемых рабочих мест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50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Объем налоговых отчислений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11,9 млн руб.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</a:t>
                      </a:r>
                      <a:r>
                        <a:rPr lang="ru-RU" sz="10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течение 5 лет</a:t>
                      </a:r>
                      <a:endParaRPr sz="10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192;p20"/>
          <p:cNvSpPr txBox="1">
            <a:spLocks/>
          </p:cNvSpPr>
          <p:nvPr/>
        </p:nvSpPr>
        <p:spPr>
          <a:xfrm>
            <a:off x="4391378" y="1530294"/>
            <a:ext cx="3533422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Параметры проекта: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Производство 23 500 изделий в год</a:t>
            </a: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endParaRPr lang="ru-RU" u="sng" dirty="0" smtClean="0">
              <a:latin typeface="IBM Plex Sans" panose="020B0604020202020204" charset="0"/>
            </a:endParaRP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Описание проекта: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>
                <a:latin typeface="IBM Plex Sans" panose="020B0604020202020204" charset="0"/>
              </a:rPr>
              <a:t>Проект планирует создание и развитие действующего </a:t>
            </a:r>
            <a:r>
              <a:rPr lang="ru-RU" dirty="0" smtClean="0">
                <a:latin typeface="IBM Plex Sans" panose="020B0604020202020204" charset="0"/>
              </a:rPr>
              <a:t>швейного производства </a:t>
            </a:r>
            <a:r>
              <a:rPr lang="ru-RU" dirty="0">
                <a:latin typeface="IBM Plex Sans" panose="020B0604020202020204" charset="0"/>
              </a:rPr>
              <a:t>для </a:t>
            </a:r>
            <a:r>
              <a:rPr lang="ru-RU" dirty="0" smtClean="0">
                <a:latin typeface="IBM Plex Sans" panose="020B0604020202020204" charset="0"/>
              </a:rPr>
              <a:t>обувных, </a:t>
            </a:r>
            <a:r>
              <a:rPr lang="ru-RU" dirty="0">
                <a:latin typeface="IBM Plex Sans" panose="020B0604020202020204" charset="0"/>
              </a:rPr>
              <a:t>текстильных изделий </a:t>
            </a:r>
            <a:r>
              <a:rPr lang="ru-RU" dirty="0" smtClean="0">
                <a:latin typeface="IBM Plex Sans" panose="020B0604020202020204" charset="0"/>
              </a:rPr>
              <a:t>для </a:t>
            </a:r>
            <a:r>
              <a:rPr lang="ru-RU" dirty="0">
                <a:latin typeface="IBM Plex Sans" panose="020B0604020202020204" charset="0"/>
              </a:rPr>
              <a:t>удовлетворения потребителя швейными изделиями высокого </a:t>
            </a:r>
            <a:r>
              <a:rPr lang="ru-RU" dirty="0" smtClean="0">
                <a:latin typeface="IBM Plex Sans" panose="020B0604020202020204" charset="0"/>
              </a:rPr>
              <a:t>качества </a:t>
            </a:r>
            <a:r>
              <a:rPr lang="ru-RU" dirty="0">
                <a:latin typeface="IBM Plex Sans" panose="020B0604020202020204" charset="0"/>
              </a:rPr>
              <a:t>и разнообразного </a:t>
            </a:r>
            <a:r>
              <a:rPr lang="ru-RU" dirty="0" smtClean="0">
                <a:latin typeface="IBM Plex Sans" panose="020B0604020202020204" charset="0"/>
              </a:rPr>
              <a:t>ассортимента</a:t>
            </a:r>
          </a:p>
        </p:txBody>
      </p:sp>
    </p:spTree>
    <p:extLst>
      <p:ext uri="{BB962C8B-B14F-4D97-AF65-F5344CB8AC3E}">
        <p14:creationId xmlns:p14="http://schemas.microsoft.com/office/powerpoint/2010/main" val="17439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иколай Анатольевич\Desktop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349" y="1414130"/>
            <a:ext cx="4582631" cy="35938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Круглогодичный тепличный</a:t>
            </a:r>
            <a:br>
              <a:rPr lang="ru-RU" dirty="0" smtClean="0"/>
            </a:br>
            <a:r>
              <a:rPr lang="ru-RU" dirty="0" smtClean="0"/>
              <a:t>комплекс</a:t>
            </a:r>
            <a:endParaRPr lang="ru-RU" dirty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293511" y="1462431"/>
            <a:ext cx="4023400" cy="2999700"/>
          </a:xfrm>
          <a:prstGeom prst="rect">
            <a:avLst/>
          </a:prstGeom>
        </p:spPr>
        <p:txBody>
          <a:bodyPr/>
          <a:lstStyle/>
          <a:p>
            <a:pPr marL="101600"/>
            <a:r>
              <a:rPr lang="ru-RU" sz="1200" b="1" dirty="0" smtClean="0">
                <a:solidFill>
                  <a:schemeClr val="accent5"/>
                </a:solidFill>
                <a:latin typeface="IBM Plex Sans" panose="020B0604020202020204" charset="0"/>
              </a:rPr>
              <a:t>Цель: </a:t>
            </a:r>
          </a:p>
          <a:p>
            <a:pPr marL="101600" algn="just"/>
            <a:r>
              <a:rPr lang="ru-RU" sz="1200" dirty="0" smtClean="0"/>
              <a:t>Организация круглогодичного обеспечения населения доступными по стоимости высококачественными овощными культурами и зеленью </a:t>
            </a:r>
          </a:p>
          <a:p>
            <a:pPr marL="101600"/>
            <a:r>
              <a:rPr lang="ru-RU" sz="1200" b="1" dirty="0" smtClean="0">
                <a:latin typeface="IBM Plex Sans" panose="020B0604020202020204" charset="0"/>
              </a:rPr>
              <a:t>Задачи:</a:t>
            </a:r>
          </a:p>
          <a:p>
            <a:pPr algn="just"/>
            <a:r>
              <a:rPr lang="ru-RU" sz="1200" dirty="0" smtClean="0"/>
              <a:t>          1-й этап строительство экспериментальной  теплицы площадью 5 соток</a:t>
            </a:r>
          </a:p>
          <a:p>
            <a:pPr algn="just"/>
            <a:r>
              <a:rPr lang="ru-RU" sz="1200" dirty="0" smtClean="0"/>
              <a:t>          2-й этап – строительство инфраструктуры тепличного комплекса площадью 1,0 га на базе реализованного 1 этапа.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516170" y="2654745"/>
            <a:ext cx="194554" cy="110247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519714" y="3030428"/>
            <a:ext cx="194554" cy="110247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Параметры и описание проекта</a:t>
            </a: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2367268701"/>
              </p:ext>
            </p:extLst>
          </p:nvPr>
        </p:nvGraphicFramePr>
        <p:xfrm>
          <a:off x="573061" y="1489138"/>
          <a:ext cx="3204000" cy="3284160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Общая стоимость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87,425 млн руб.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Источник финансирования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 млн руб. – софинансирование из муниципального бюджета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74 425,73 </a:t>
                      </a:r>
                      <a:r>
                        <a:rPr lang="ru-RU" sz="1050" dirty="0" err="1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млн</a:t>
                      </a: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руб.  – привлеченные инвестиции</a:t>
                      </a:r>
                      <a:endParaRPr sz="105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окупаемости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5,1 лет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реализации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 – 2025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Кол-во создаваемых рабочих мест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21</a:t>
                      </a:r>
                      <a:endParaRPr sz="14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Объем налоговых отчислений</a:t>
                      </a:r>
                      <a:endParaRPr sz="11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13,7 млн руб.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</a:t>
                      </a:r>
                      <a:r>
                        <a:rPr lang="ru-RU" sz="10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течение 8 лет</a:t>
                      </a:r>
                      <a:endParaRPr sz="10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192;p20"/>
          <p:cNvSpPr txBox="1">
            <a:spLocks/>
          </p:cNvSpPr>
          <p:nvPr/>
        </p:nvSpPr>
        <p:spPr>
          <a:xfrm>
            <a:off x="4016157" y="1390737"/>
            <a:ext cx="4255912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Параметры проекта: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Вместимость цифрового эко-квартала «ИТ – Долина Энсиэли» до 20-25 ИТ-компаний и проектных групп</a:t>
            </a: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Описание проекта: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формирование </a:t>
            </a:r>
            <a:r>
              <a:rPr lang="ru-RU" dirty="0">
                <a:latin typeface="IBM Plex Sans" panose="020B0604020202020204" charset="0"/>
              </a:rPr>
              <a:t>единой системы цифровой </a:t>
            </a:r>
            <a:r>
              <a:rPr lang="ru-RU" dirty="0" smtClean="0">
                <a:latin typeface="IBM Plex Sans" panose="020B0604020202020204" charset="0"/>
              </a:rPr>
              <a:t>инфраструктуры улусного </a:t>
            </a:r>
            <a:r>
              <a:rPr lang="ru-RU" dirty="0">
                <a:latin typeface="IBM Plex Sans" panose="020B0604020202020204" charset="0"/>
              </a:rPr>
              <a:t>медиа- </a:t>
            </a:r>
            <a:r>
              <a:rPr lang="ru-RU" dirty="0" smtClean="0">
                <a:latin typeface="IBM Plex Sans" panose="020B0604020202020204" charset="0"/>
              </a:rPr>
              <a:t>центра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создание цифрового эко-кластера </a:t>
            </a:r>
            <a:r>
              <a:rPr lang="ru-RU" dirty="0">
                <a:latin typeface="IBM Plex Sans" panose="020B0604020202020204" charset="0"/>
              </a:rPr>
              <a:t>для ИТ</a:t>
            </a:r>
            <a:r>
              <a:rPr lang="en-US" dirty="0" smtClean="0">
                <a:latin typeface="IBM Plex Sans" panose="020B0604020202020204" charset="0"/>
              </a:rPr>
              <a:t> </a:t>
            </a:r>
            <a:r>
              <a:rPr lang="ru-RU" dirty="0" smtClean="0">
                <a:latin typeface="IBM Plex Sans" panose="020B0604020202020204" charset="0"/>
              </a:rPr>
              <a:t>компаний и Центра цифрового образования детей «</a:t>
            </a:r>
            <a:r>
              <a:rPr lang="ru-RU" dirty="0" err="1" smtClean="0">
                <a:latin typeface="IBM Plex Sans" panose="020B0604020202020204" charset="0"/>
              </a:rPr>
              <a:t>Айти</a:t>
            </a:r>
            <a:r>
              <a:rPr lang="ru-RU" dirty="0" smtClean="0">
                <a:latin typeface="IBM Plex Sans" panose="020B0604020202020204" charset="0"/>
              </a:rPr>
              <a:t>-КУТ»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удовлетворение потребностей  населения Намского района </a:t>
            </a:r>
            <a:r>
              <a:rPr lang="ru-RU" dirty="0">
                <a:latin typeface="IBM Plex Sans" panose="020B0604020202020204" charset="0"/>
              </a:rPr>
              <a:t>в ИТ</a:t>
            </a:r>
            <a:r>
              <a:rPr lang="en-US" dirty="0" smtClean="0">
                <a:latin typeface="IBM Plex Sans" panose="020B0604020202020204" charset="0"/>
              </a:rPr>
              <a:t> </a:t>
            </a:r>
            <a:r>
              <a:rPr lang="ru-RU" dirty="0">
                <a:latin typeface="IBM Plex Sans" panose="020B0604020202020204" charset="0"/>
              </a:rPr>
              <a:t>услугах </a:t>
            </a:r>
            <a:r>
              <a:rPr lang="ru-RU" dirty="0" smtClean="0">
                <a:latin typeface="IBM Plex Sans" panose="020B0604020202020204" charset="0"/>
              </a:rPr>
              <a:t>местными квалифицированными кадрами. Создание программных продуктов. </a:t>
            </a:r>
          </a:p>
          <a:p>
            <a:pPr marL="76200">
              <a:spcBef>
                <a:spcPts val="600"/>
              </a:spcBef>
              <a:buClr>
                <a:schemeClr val="accent4"/>
              </a:buClr>
              <a:buSzPts val="2400"/>
            </a:pPr>
            <a:endParaRPr lang="ru-RU" dirty="0" smtClean="0">
              <a:latin typeface="IBM Plex Sans" panose="020B0604020202020204" charset="0"/>
            </a:endParaRPr>
          </a:p>
          <a:p>
            <a:pPr marL="76200">
              <a:spcBef>
                <a:spcPts val="600"/>
              </a:spcBef>
              <a:buClr>
                <a:schemeClr val="accent4"/>
              </a:buClr>
              <a:buSzPts val="2400"/>
            </a:pPr>
            <a:endParaRPr lang="ru-RU" dirty="0" smtClean="0"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инвестиций в проекты</a:t>
            </a:r>
            <a:br>
              <a:rPr lang="ru-RU" dirty="0" smtClean="0"/>
            </a:br>
            <a:r>
              <a:rPr lang="ru-RU" sz="1400" dirty="0" smtClean="0">
                <a:solidFill>
                  <a:schemeClr val="bg2"/>
                </a:solidFill>
              </a:rPr>
              <a:t>млн руб.</a:t>
            </a:r>
            <a:endParaRPr lang="ru-RU" sz="1400" dirty="0">
              <a:solidFill>
                <a:schemeClr val="bg2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08390513"/>
              </p:ext>
            </p:extLst>
          </p:nvPr>
        </p:nvGraphicFramePr>
        <p:xfrm>
          <a:off x="770745" y="1323743"/>
          <a:ext cx="6729068" cy="373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32310" y="2006051"/>
            <a:ext cx="25010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/>
                </a:solidFill>
                <a:latin typeface="IBM Plex Sans" panose="020B0604020202020204" charset="0"/>
              </a:rPr>
              <a:t>3,5 </a:t>
            </a:r>
            <a:r>
              <a:rPr lang="ru-RU" dirty="0" smtClean="0">
                <a:latin typeface="IBM Plex Sans" panose="020B0604020202020204" charset="0"/>
              </a:rPr>
              <a:t>млрд руб.</a:t>
            </a:r>
          </a:p>
          <a:p>
            <a:r>
              <a:rPr lang="ru-RU" dirty="0" smtClean="0">
                <a:latin typeface="IBM Plex Sans" panose="020B0604020202020204" charset="0"/>
              </a:rPr>
              <a:t>Общая стоимость проектов</a:t>
            </a:r>
            <a:endParaRPr lang="ru-RU" dirty="0"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Результаты реализации проектов за 5 лет</a:t>
            </a:r>
            <a:endParaRPr dirty="0"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1"/>
          </p:nvPr>
        </p:nvSpPr>
        <p:spPr>
          <a:xfrm>
            <a:off x="905050" y="13939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367 рабочих мест</a:t>
            </a:r>
            <a:endParaRPr b="1" dirty="0"/>
          </a:p>
          <a:p>
            <a:pPr marL="0" lvl="0" indent="0">
              <a:buNone/>
            </a:pPr>
            <a:r>
              <a:rPr lang="ru-RU" dirty="0"/>
              <a:t>У</a:t>
            </a:r>
            <a:r>
              <a:rPr lang="ru-RU" dirty="0" smtClean="0"/>
              <a:t>величение занятого населения </a:t>
            </a:r>
            <a:r>
              <a:rPr lang="ru-RU" dirty="0"/>
              <a:t>на </a:t>
            </a:r>
            <a:r>
              <a:rPr lang="ru-RU" dirty="0" smtClean="0"/>
              <a:t>3</a:t>
            </a:r>
            <a:r>
              <a:rPr lang="ru-RU" dirty="0"/>
              <a:t>% </a:t>
            </a:r>
            <a:endParaRPr lang="ru-RU" dirty="0" smtClean="0"/>
          </a:p>
          <a:p>
            <a:pPr marL="0" lvl="0" indent="0">
              <a:buNone/>
            </a:pPr>
            <a:r>
              <a:rPr lang="ru-RU" sz="1200" i="1" dirty="0" smtClean="0"/>
              <a:t>количество </a:t>
            </a:r>
            <a:r>
              <a:rPr lang="ru-RU" sz="1200" i="1" dirty="0"/>
              <a:t>трудоспособного </a:t>
            </a:r>
            <a:r>
              <a:rPr lang="ru-RU" sz="1200" i="1" dirty="0" smtClean="0"/>
              <a:t>населения - 13 </a:t>
            </a:r>
            <a:r>
              <a:rPr lang="ru-RU" sz="1200" i="1" dirty="0"/>
              <a:t>270 </a:t>
            </a:r>
            <a:r>
              <a:rPr lang="ru-RU" sz="1200" i="1" dirty="0" smtClean="0"/>
              <a:t>человек</a:t>
            </a:r>
            <a:endParaRPr lang="ru-RU" sz="1200" i="1" dirty="0"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2"/>
          </p:nvPr>
        </p:nvSpPr>
        <p:spPr>
          <a:xfrm>
            <a:off x="3316298" y="1384400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~</a:t>
            </a:r>
            <a:r>
              <a:rPr lang="ru-RU" b="1" dirty="0" smtClean="0"/>
              <a:t>1,12 млрд руб. </a:t>
            </a:r>
            <a:endParaRPr b="1" dirty="0"/>
          </a:p>
          <a:p>
            <a:pPr marL="0" lvl="0" indent="0">
              <a:buNone/>
            </a:pPr>
            <a:r>
              <a:rPr lang="ru-RU" dirty="0" smtClean="0"/>
              <a:t>Прибыль </a:t>
            </a:r>
            <a:r>
              <a:rPr lang="ru-RU" dirty="0"/>
              <a:t>от реализации проектов </a:t>
            </a:r>
            <a:r>
              <a:rPr lang="ru-RU" dirty="0" smtClean="0"/>
              <a:t>за 5 лет</a:t>
            </a:r>
          </a:p>
          <a:p>
            <a:pPr marL="0" lvl="0" indent="0">
              <a:buNone/>
            </a:pPr>
            <a:r>
              <a:rPr lang="ru-RU" dirty="0" smtClean="0"/>
              <a:t>Повышение </a:t>
            </a:r>
            <a:r>
              <a:rPr lang="ru-RU" dirty="0"/>
              <a:t>благосостояния </a:t>
            </a:r>
            <a:r>
              <a:rPr lang="ru-RU" dirty="0" smtClean="0"/>
              <a:t>населения</a:t>
            </a:r>
            <a:endParaRPr lang="ru-RU" dirty="0"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3"/>
          </p:nvPr>
        </p:nvSpPr>
        <p:spPr>
          <a:xfrm>
            <a:off x="5718022" y="1346300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b="1" dirty="0" smtClean="0"/>
              <a:t>~</a:t>
            </a:r>
            <a:r>
              <a:rPr lang="ru-RU" b="1" dirty="0"/>
              <a:t> </a:t>
            </a:r>
            <a:r>
              <a:rPr lang="ru-RU" b="1" dirty="0" smtClean="0"/>
              <a:t>89,05 </a:t>
            </a:r>
            <a:r>
              <a:rPr lang="ru-RU" b="1" dirty="0"/>
              <a:t>млн руб</a:t>
            </a:r>
            <a:r>
              <a:rPr lang="ru-RU" b="1" dirty="0" smtClean="0"/>
              <a:t>.</a:t>
            </a:r>
            <a:endParaRPr b="1" dirty="0" smtClean="0"/>
          </a:p>
          <a:p>
            <a:pPr marL="0" indent="0">
              <a:buNone/>
            </a:pPr>
            <a:r>
              <a:rPr lang="ru-RU" dirty="0"/>
              <a:t>Налоговые поступления в местный бюджет за 5 </a:t>
            </a:r>
            <a:r>
              <a:rPr lang="ru-RU" dirty="0" smtClean="0"/>
              <a:t>лет</a:t>
            </a:r>
            <a:r>
              <a:rPr lang="en" dirty="0" smtClean="0"/>
              <a:t> </a:t>
            </a:r>
            <a:endParaRPr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1950649" y="1677462"/>
            <a:ext cx="5521730" cy="20460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Намский улус </a:t>
            </a:r>
            <a:r>
              <a:rPr lang="ru-RU" sz="1600" dirty="0"/>
              <a:t>имеет </a:t>
            </a:r>
            <a:r>
              <a:rPr lang="ru-RU" sz="1600" dirty="0" smtClean="0"/>
              <a:t>благоприятную окружающую </a:t>
            </a:r>
            <a:r>
              <a:rPr lang="ru-RU" sz="1600" dirty="0"/>
              <a:t>природную среду для </a:t>
            </a:r>
            <a:r>
              <a:rPr lang="ru-RU" sz="1600" dirty="0" smtClean="0"/>
              <a:t>развития </a:t>
            </a:r>
            <a:r>
              <a:rPr lang="ru-RU" sz="1600" dirty="0"/>
              <a:t>аграрного сектора</a:t>
            </a:r>
            <a:r>
              <a:rPr lang="ru-RU" sz="1600" dirty="0" smtClean="0"/>
              <a:t>, туризма и человеческого капитала</a:t>
            </a:r>
            <a:endParaRPr sz="16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716051" y="411087"/>
            <a:ext cx="1726967" cy="2141152"/>
            <a:chOff x="2553383" y="683160"/>
            <a:chExt cx="1801567" cy="220819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826" y="683160"/>
              <a:ext cx="1582124" cy="2208199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2553383" y="1787259"/>
              <a:ext cx="1010505" cy="261610"/>
              <a:chOff x="4223130" y="1537975"/>
              <a:chExt cx="1010505" cy="261610"/>
            </a:xfrm>
          </p:grpSpPr>
          <p:sp>
            <p:nvSpPr>
              <p:cNvPr id="3" name="Выноска 1 (без границы) 2"/>
              <p:cNvSpPr/>
              <p:nvPr/>
            </p:nvSpPr>
            <p:spPr>
              <a:xfrm flipH="1">
                <a:off x="4223130" y="1576821"/>
                <a:ext cx="859409" cy="183919"/>
              </a:xfrm>
              <a:prstGeom prst="callout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223131" y="1537975"/>
                <a:ext cx="10105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5"/>
                    </a:solidFill>
                    <a:latin typeface="IBM Plex Sans" panose="020B0604020202020204" charset="0"/>
                  </a:rPr>
                  <a:t>с</a:t>
                </a:r>
                <a:r>
                  <a:rPr lang="ru-RU" sz="1100" dirty="0" smtClean="0">
                    <a:solidFill>
                      <a:schemeClr val="accent5"/>
                    </a:solidFill>
                    <a:latin typeface="IBM Plex Sans" panose="020B0604020202020204" charset="0"/>
                  </a:rPr>
                  <a:t>. Намцы</a:t>
                </a:r>
                <a:endParaRPr lang="ru-RU" sz="1100" dirty="0">
                  <a:solidFill>
                    <a:schemeClr val="accent5"/>
                  </a:solidFill>
                  <a:latin typeface="IBM Plex Sans" panose="020B0604020202020204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11514" y="767592"/>
            <a:ext cx="4445880" cy="543646"/>
            <a:chOff x="4637160" y="983356"/>
            <a:chExt cx="4445880" cy="543646"/>
          </a:xfrm>
        </p:grpSpPr>
        <p:sp>
          <p:nvSpPr>
            <p:cNvPr id="8" name="Google Shape;441;p40"/>
            <p:cNvSpPr>
              <a:spLocks noChangeAspect="1"/>
            </p:cNvSpPr>
            <p:nvPr/>
          </p:nvSpPr>
          <p:spPr>
            <a:xfrm>
              <a:off x="4637160" y="1137653"/>
              <a:ext cx="177396" cy="235052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172;p17"/>
            <p:cNvSpPr txBox="1">
              <a:spLocks/>
            </p:cNvSpPr>
            <p:nvPr/>
          </p:nvSpPr>
          <p:spPr>
            <a:xfrm>
              <a:off x="4974846" y="983356"/>
              <a:ext cx="953514" cy="543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IBM Plex Sans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9pPr>
            </a:lstStyle>
            <a:p>
              <a:pPr marL="0" indent="0">
                <a:spcBef>
                  <a:spcPts val="0"/>
                </a:spcBef>
                <a:buFont typeface="IBM Plex Sans Light"/>
                <a:buNone/>
              </a:pPr>
              <a:r>
                <a:rPr lang="ru-RU" sz="2800" b="1" dirty="0" smtClean="0">
                  <a:solidFill>
                    <a:schemeClr val="accent4"/>
                  </a:solidFill>
                </a:rPr>
                <a:t>11,9</a:t>
              </a:r>
              <a:endParaRPr lang="en-US" sz="1600" b="1" dirty="0"/>
            </a:p>
          </p:txBody>
        </p:sp>
        <p:sp>
          <p:nvSpPr>
            <p:cNvPr id="11" name="Google Shape;172;p17"/>
            <p:cNvSpPr txBox="1">
              <a:spLocks/>
            </p:cNvSpPr>
            <p:nvPr/>
          </p:nvSpPr>
          <p:spPr>
            <a:xfrm>
              <a:off x="5792040" y="983356"/>
              <a:ext cx="3291000" cy="543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IBM Plex Sans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9pPr>
            </a:lstStyle>
            <a:p>
              <a:pPr marL="0" indent="0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ru-RU" sz="1400" b="1" dirty="0" smtClean="0">
                  <a:solidFill>
                    <a:schemeClr val="accent4"/>
                  </a:solidFill>
                </a:rPr>
                <a:t>тыс</a:t>
              </a:r>
              <a:r>
                <a:rPr lang="ru-RU" sz="1400" b="1" dirty="0">
                  <a:solidFill>
                    <a:schemeClr val="accent4"/>
                  </a:solidFill>
                </a:rPr>
                <a:t>. кв.м. </a:t>
              </a:r>
              <a:endParaRPr lang="en-US" sz="1400" b="1" dirty="0">
                <a:solidFill>
                  <a:schemeClr val="accent4"/>
                </a:solidFill>
              </a:endParaRPr>
            </a:p>
            <a:p>
              <a:pPr marL="0" indent="0">
                <a:lnSpc>
                  <a:spcPct val="80000"/>
                </a:lnSpc>
                <a:spcBef>
                  <a:spcPts val="0"/>
                </a:spcBef>
                <a:buFont typeface="IBM Plex Sans Light"/>
                <a:buNone/>
              </a:pPr>
              <a:r>
                <a:rPr lang="ru-RU" sz="1400" dirty="0"/>
                <a:t>п</a:t>
              </a:r>
              <a:r>
                <a:rPr lang="ru-RU" sz="1400" dirty="0" smtClean="0"/>
                <a:t>лощадь района</a:t>
              </a:r>
              <a:endParaRPr lang="en-US" sz="1400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94950" y="1391327"/>
            <a:ext cx="4462444" cy="543646"/>
            <a:chOff x="4620596" y="1607091"/>
            <a:chExt cx="4462444" cy="543646"/>
          </a:xfrm>
        </p:grpSpPr>
        <p:sp>
          <p:nvSpPr>
            <p:cNvPr id="9" name="Google Shape;559;p40"/>
            <p:cNvSpPr>
              <a:spLocks noChangeAspect="1"/>
            </p:cNvSpPr>
            <p:nvPr/>
          </p:nvSpPr>
          <p:spPr>
            <a:xfrm>
              <a:off x="4620596" y="1738929"/>
              <a:ext cx="225693" cy="237945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172;p17"/>
            <p:cNvSpPr txBox="1">
              <a:spLocks/>
            </p:cNvSpPr>
            <p:nvPr/>
          </p:nvSpPr>
          <p:spPr>
            <a:xfrm>
              <a:off x="4974846" y="1607091"/>
              <a:ext cx="953514" cy="543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IBM Plex Sans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9pPr>
            </a:lstStyle>
            <a:p>
              <a:pPr marL="0" indent="0">
                <a:spcBef>
                  <a:spcPts val="0"/>
                </a:spcBef>
                <a:buFont typeface="IBM Plex Sans Light"/>
                <a:buNone/>
              </a:pPr>
              <a:r>
                <a:rPr lang="ru-RU" sz="2800" b="1" dirty="0" smtClean="0">
                  <a:solidFill>
                    <a:schemeClr val="accent4"/>
                  </a:solidFill>
                </a:rPr>
                <a:t>25,1</a:t>
              </a:r>
              <a:endParaRPr lang="en-US" sz="1600" b="1" dirty="0"/>
            </a:p>
          </p:txBody>
        </p:sp>
        <p:sp>
          <p:nvSpPr>
            <p:cNvPr id="13" name="Google Shape;172;p17"/>
            <p:cNvSpPr txBox="1">
              <a:spLocks/>
            </p:cNvSpPr>
            <p:nvPr/>
          </p:nvSpPr>
          <p:spPr>
            <a:xfrm>
              <a:off x="5792040" y="1607091"/>
              <a:ext cx="3291000" cy="543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IBM Plex Sans Light"/>
                <a:buChar char="▰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╺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IBM Plex Sans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IBM Plex Sans Light"/>
                  <a:ea typeface="IBM Plex Sans Light"/>
                  <a:cs typeface="IBM Plex Sans Light"/>
                  <a:sym typeface="IBM Plex Sans Light"/>
                </a:defRPr>
              </a:lvl9pPr>
            </a:lstStyle>
            <a:p>
              <a:pPr marL="0" indent="0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ru-RU" sz="1400" b="1" dirty="0" smtClean="0">
                  <a:solidFill>
                    <a:schemeClr val="accent4"/>
                  </a:solidFill>
                </a:rPr>
                <a:t>тыс. чел.</a:t>
              </a:r>
              <a:endParaRPr lang="en-US" sz="1400" b="1" dirty="0">
                <a:solidFill>
                  <a:schemeClr val="accent4"/>
                </a:solidFill>
              </a:endParaRPr>
            </a:p>
            <a:p>
              <a:pPr marL="0" indent="0">
                <a:lnSpc>
                  <a:spcPct val="80000"/>
                </a:lnSpc>
                <a:spcBef>
                  <a:spcPts val="0"/>
                </a:spcBef>
                <a:buFont typeface="IBM Plex Sans Light"/>
                <a:buNone/>
              </a:pPr>
              <a:r>
                <a:rPr lang="ru-RU" sz="1400" dirty="0" smtClean="0"/>
                <a:t>население района</a:t>
              </a:r>
              <a:endParaRPr lang="en-US" sz="1400" b="1" dirty="0"/>
            </a:p>
          </p:txBody>
        </p:sp>
      </p:grpSp>
      <p:sp>
        <p:nvSpPr>
          <p:cNvPr id="33" name="Google Shape;346;p32"/>
          <p:cNvSpPr txBox="1">
            <a:spLocks/>
          </p:cNvSpPr>
          <p:nvPr/>
        </p:nvSpPr>
        <p:spPr>
          <a:xfrm>
            <a:off x="857265" y="3609143"/>
            <a:ext cx="1897580" cy="1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sz="2400" b="0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indent="0" algn="l">
              <a:spcBef>
                <a:spcPts val="0"/>
              </a:spcBef>
              <a:buFont typeface="IBM Plex Sans"/>
              <a:buNone/>
            </a:pPr>
            <a:r>
              <a:rPr lang="ru-RU" sz="1200" b="1" dirty="0" smtClean="0"/>
              <a:t>Транспортная доступность</a:t>
            </a:r>
          </a:p>
          <a:p>
            <a:pPr marL="0" indent="0" algn="l">
              <a:spcBef>
                <a:spcPts val="0"/>
              </a:spcBef>
              <a:buFont typeface="IBM Plex Sans"/>
              <a:buNone/>
            </a:pPr>
            <a:endParaRPr lang="en-US" sz="400" b="1" dirty="0" smtClean="0"/>
          </a:p>
          <a:p>
            <a:pPr marL="0" indent="0" algn="l">
              <a:spcBef>
                <a:spcPts val="0"/>
              </a:spcBef>
              <a:buFont typeface="IBM Plex Sans"/>
              <a:buNone/>
            </a:pPr>
            <a:r>
              <a:rPr lang="ru-RU" sz="1200" dirty="0" smtClean="0"/>
              <a:t>Находится в 1,5 ч езды от Якутска в круглогодичной транспортной доступности</a:t>
            </a:r>
            <a:endParaRPr lang="en-US" sz="1200" dirty="0"/>
          </a:p>
        </p:txBody>
      </p:sp>
      <p:sp>
        <p:nvSpPr>
          <p:cNvPr id="34" name="Google Shape;347;p32"/>
          <p:cNvSpPr txBox="1">
            <a:spLocks/>
          </p:cNvSpPr>
          <p:nvPr/>
        </p:nvSpPr>
        <p:spPr>
          <a:xfrm>
            <a:off x="5012810" y="3640405"/>
            <a:ext cx="1857879" cy="1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IBM Plex Sans"/>
              <a:buNone/>
              <a:defRPr sz="1200" b="1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1pPr>
            <a:lvl2pPr marL="9144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╺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2pPr>
            <a:lvl3pPr marL="13716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╺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3pPr>
            <a:lvl4pPr marL="18288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╺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4pPr>
            <a:lvl5pPr marL="22860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○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5pPr>
            <a:lvl6pPr marL="27432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■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6pPr>
            <a:lvl7pPr marL="32004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●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7pPr>
            <a:lvl8pPr marL="36576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○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8pPr>
            <a:lvl9pPr marL="4114800" indent="-381000" algn="ctr">
              <a:lnSpc>
                <a:spcPct val="115000"/>
              </a:lnSpc>
              <a:buClr>
                <a:schemeClr val="dk1"/>
              </a:buClr>
              <a:buSzPts val="2400"/>
              <a:buFont typeface="IBM Plex Sans"/>
              <a:buChar char="■"/>
              <a:defRPr sz="2400" i="1">
                <a:solidFill>
                  <a:schemeClr val="dk1"/>
                </a:solidFill>
                <a:latin typeface="IBM Plex Sans"/>
                <a:ea typeface="IBM Plex Sans"/>
                <a:cs typeface="IBM Plex San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/>
              <a:t>ТОП-7</a:t>
            </a:r>
          </a:p>
          <a:p>
            <a:pPr>
              <a:spcBef>
                <a:spcPts val="0"/>
              </a:spcBef>
            </a:pPr>
            <a:endParaRPr lang="ru-RU" sz="500" b="0" dirty="0">
              <a:sym typeface="IBM Plex Sans"/>
            </a:endParaRPr>
          </a:p>
          <a:p>
            <a:pPr>
              <a:spcBef>
                <a:spcPts val="0"/>
              </a:spcBef>
            </a:pPr>
            <a:r>
              <a:rPr lang="ru-RU" b="0" dirty="0" smtClean="0">
                <a:sym typeface="IBM Plex Sans"/>
              </a:rPr>
              <a:t>Район входит в ТОП-7 рейтинга инвестклимата в муниципальных образованиях</a:t>
            </a:r>
            <a:endParaRPr lang="en-US" b="0" dirty="0">
              <a:sym typeface="IBM Plex Sans"/>
            </a:endParaRPr>
          </a:p>
        </p:txBody>
      </p:sp>
      <p:sp>
        <p:nvSpPr>
          <p:cNvPr id="35" name="Google Shape;348;p32"/>
          <p:cNvSpPr txBox="1">
            <a:spLocks/>
          </p:cNvSpPr>
          <p:nvPr/>
        </p:nvSpPr>
        <p:spPr>
          <a:xfrm>
            <a:off x="3011782" y="3609143"/>
            <a:ext cx="1830060" cy="15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ru-RU" sz="1200" b="1" i="1" dirty="0" smtClean="0">
                <a:solidFill>
                  <a:schemeClr val="dk1"/>
                </a:solidFill>
                <a:latin typeface="IBM Plex Sans"/>
                <a:ea typeface="IBM Plex Sans"/>
                <a:cs typeface="IBM Plex Sans"/>
              </a:rPr>
              <a:t>Доступная территория и инфраструктура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endParaRPr lang="en-US" sz="500" b="1" i="1" dirty="0">
              <a:solidFill>
                <a:schemeClr val="dk1"/>
              </a:solidFill>
              <a:latin typeface="IBM Plex Sans"/>
              <a:ea typeface="IBM Plex Sans"/>
              <a:cs typeface="IBM Plex Sans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ru-RU" sz="1200" i="1" dirty="0" smtClean="0">
                <a:solidFill>
                  <a:schemeClr val="dk1"/>
                </a:solidFill>
                <a:latin typeface="IBM Plex Sans"/>
                <a:ea typeface="IBM Plex Sans"/>
                <a:cs typeface="IBM Plex Sans"/>
              </a:rPr>
              <a:t>Готовность предоставить площадку и оказать содействие в реализации проектов 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99412"/>
            <a:ext cx="9144000" cy="2454442"/>
          </a:xfrm>
          <a:prstGeom prst="rect">
            <a:avLst/>
          </a:prstGeom>
          <a:solidFill>
            <a:schemeClr val="bg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Google Shape;242;p25"/>
          <p:cNvSpPr txBox="1">
            <a:spLocks noGrp="1"/>
          </p:cNvSpPr>
          <p:nvPr>
            <p:ph type="title" idx="4294967295"/>
          </p:nvPr>
        </p:nvSpPr>
        <p:spPr>
          <a:xfrm>
            <a:off x="756271" y="1299412"/>
            <a:ext cx="7418327" cy="24544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600" b="0" dirty="0" smtClean="0">
                <a:solidFill>
                  <a:schemeClr val="bg1"/>
                </a:solidFill>
              </a:rPr>
              <a:t>Спасибо за внимание!</a:t>
            </a:r>
            <a:r>
              <a:rPr lang="ru-RU" b="0" dirty="0" smtClean="0">
                <a:solidFill>
                  <a:schemeClr val="lt1"/>
                </a:solidFill>
              </a:rPr>
              <a:t/>
            </a:r>
            <a:br>
              <a:rPr lang="ru-RU" b="0" dirty="0" smtClean="0">
                <a:solidFill>
                  <a:schemeClr val="lt1"/>
                </a:solidFill>
              </a:rPr>
            </a:br>
            <a:r>
              <a:rPr lang="ru-RU" sz="1000" b="0" dirty="0" smtClean="0">
                <a:solidFill>
                  <a:schemeClr val="lt1"/>
                </a:solidFill>
              </a:rPr>
              <a:t> </a:t>
            </a:r>
            <a:r>
              <a:rPr lang="ru-RU" b="0" dirty="0" smtClean="0">
                <a:solidFill>
                  <a:schemeClr val="lt1"/>
                </a:solidFill>
              </a:rPr>
              <a:t/>
            </a:r>
            <a:br>
              <a:rPr lang="ru-RU" b="0" dirty="0" smtClean="0">
                <a:solidFill>
                  <a:schemeClr val="lt1"/>
                </a:solidFill>
              </a:rPr>
            </a:br>
            <a:r>
              <a:rPr lang="ru-RU" sz="1800" b="0" dirty="0" smtClean="0">
                <a:solidFill>
                  <a:schemeClr val="lt1"/>
                </a:solidFill>
              </a:rPr>
              <a:t>Глава Намского района</a:t>
            </a:r>
            <a:br>
              <a:rPr lang="ru-RU" sz="1800" b="0" dirty="0" smtClean="0">
                <a:solidFill>
                  <a:schemeClr val="lt1"/>
                </a:solidFill>
              </a:rPr>
            </a:br>
            <a:r>
              <a:rPr lang="ru-RU" sz="1800" b="0" dirty="0" smtClean="0">
                <a:solidFill>
                  <a:schemeClr val="lt1"/>
                </a:solidFill>
              </a:rPr>
              <a:t>Слепцов Юрий Иннокентьевич</a:t>
            </a:r>
            <a:br>
              <a:rPr lang="ru-RU" sz="1800" b="0" dirty="0" smtClean="0">
                <a:solidFill>
                  <a:schemeClr val="lt1"/>
                </a:solidFill>
              </a:rPr>
            </a:br>
            <a:r>
              <a:rPr lang="ru-RU" sz="1800" b="0" dirty="0" smtClean="0">
                <a:solidFill>
                  <a:schemeClr val="lt1"/>
                </a:solidFill>
              </a:rPr>
              <a:t>+7 (924) 468-35-08</a:t>
            </a:r>
            <a:br>
              <a:rPr lang="ru-RU" sz="1800" b="0" dirty="0" smtClean="0">
                <a:solidFill>
                  <a:schemeClr val="lt1"/>
                </a:solidFill>
              </a:rPr>
            </a:br>
            <a:r>
              <a:rPr lang="en-US" sz="1800" b="0" dirty="0" smtClean="0">
                <a:solidFill>
                  <a:schemeClr val="lt1"/>
                </a:solidFill>
              </a:rPr>
              <a:t>uriysleptsov1962@mail.ru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проекты </a:t>
            </a:r>
            <a:endParaRPr lang="ru-RU" dirty="0"/>
          </a:p>
        </p:txBody>
      </p:sp>
      <p:grpSp>
        <p:nvGrpSpPr>
          <p:cNvPr id="6" name="Google Shape;1071;p41"/>
          <p:cNvGrpSpPr>
            <a:grpSpLocks noChangeAspect="1"/>
          </p:cNvGrpSpPr>
          <p:nvPr/>
        </p:nvGrpSpPr>
        <p:grpSpPr>
          <a:xfrm>
            <a:off x="2354566" y="1494125"/>
            <a:ext cx="3489974" cy="3001493"/>
            <a:chOff x="8338678" y="5506443"/>
            <a:chExt cx="720227" cy="686988"/>
          </a:xfrm>
        </p:grpSpPr>
        <p:sp>
          <p:nvSpPr>
            <p:cNvPr id="7" name="Google Shape;1072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073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74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75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76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77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53751" y="1782841"/>
            <a:ext cx="22220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Кластер аквакультур</a:t>
            </a:r>
          </a:p>
          <a:p>
            <a:r>
              <a:rPr lang="ru-RU" dirty="0" smtClean="0">
                <a:latin typeface="IBM Plex Sans" panose="020B0604020202020204" charset="0"/>
              </a:rPr>
              <a:t>1 610 млн руб.</a:t>
            </a:r>
            <a:endParaRPr lang="ru-RU" dirty="0">
              <a:latin typeface="IBM Plex Sans" panose="020B060402020202020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71390" y="17434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🐟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44540" y="2560255"/>
            <a:ext cx="21162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Молочно-товарный </a:t>
            </a:r>
          </a:p>
          <a:p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комплекс КРС</a:t>
            </a:r>
          </a:p>
          <a:p>
            <a:r>
              <a:rPr lang="ru-RU" dirty="0" smtClean="0">
                <a:latin typeface="IBM Plex Sans" panose="020B0604020202020204" charset="0"/>
              </a:rPr>
              <a:t>1 112 млн руб.</a:t>
            </a:r>
            <a:endParaRPr lang="ru-RU" dirty="0">
              <a:latin typeface="IBM Plex Sans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0053" y="3569164"/>
            <a:ext cx="27703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Промышленная плантация</a:t>
            </a:r>
          </a:p>
          <a:p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плодово-ягодных культур</a:t>
            </a:r>
          </a:p>
          <a:p>
            <a:r>
              <a:rPr lang="ru-RU" dirty="0" smtClean="0">
                <a:latin typeface="IBM Plex Sans" panose="020B0604020202020204" charset="0"/>
              </a:rPr>
              <a:t>25,33 млн руб.</a:t>
            </a:r>
            <a:endParaRPr lang="ru-RU" dirty="0">
              <a:latin typeface="IBM Plex Sans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677" y="3569164"/>
            <a:ext cx="19287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Производство </a:t>
            </a:r>
          </a:p>
          <a:p>
            <a:pPr algn="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швейных изделий</a:t>
            </a:r>
          </a:p>
          <a:p>
            <a:pPr algn="r"/>
            <a:r>
              <a:rPr lang="ru-RU" dirty="0" smtClean="0">
                <a:latin typeface="IBM Plex Sans" panose="020B0604020202020204" charset="0"/>
              </a:rPr>
              <a:t>50 млн руб.</a:t>
            </a:r>
            <a:endParaRPr lang="ru-RU" dirty="0">
              <a:latin typeface="IBM Plex Sans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993" y="2594289"/>
            <a:ext cx="22012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Туркластер</a:t>
            </a:r>
          </a:p>
          <a:p>
            <a:pPr algn="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«Намские просторы»</a:t>
            </a:r>
          </a:p>
          <a:p>
            <a:pPr algn="r"/>
            <a:r>
              <a:rPr lang="ru-RU" dirty="0" smtClean="0">
                <a:latin typeface="IBM Plex Sans" panose="020B0604020202020204" charset="0"/>
              </a:rPr>
              <a:t>318,3 млн руб.</a:t>
            </a:r>
            <a:endParaRPr lang="ru-RU" dirty="0">
              <a:latin typeface="IBM Plex Sans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614" y="1607991"/>
            <a:ext cx="29674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Круглогодичный тепличный</a:t>
            </a:r>
          </a:p>
          <a:p>
            <a:pPr algn="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комплекс</a:t>
            </a:r>
          </a:p>
          <a:p>
            <a:pPr algn="r"/>
            <a:r>
              <a:rPr lang="ru-RU" dirty="0" smtClean="0">
                <a:latin typeface="IBM Plex Sans" panose="020B0604020202020204" charset="0"/>
              </a:rPr>
              <a:t>430 млн руб.</a:t>
            </a:r>
            <a:endParaRPr lang="ru-RU" dirty="0">
              <a:latin typeface="IBM Plex Sans" panose="020B0604020202020204" charset="0"/>
            </a:endParaRPr>
          </a:p>
        </p:txBody>
      </p:sp>
      <p:grpSp>
        <p:nvGrpSpPr>
          <p:cNvPr id="21" name="Google Shape;638;p40"/>
          <p:cNvGrpSpPr/>
          <p:nvPr/>
        </p:nvGrpSpPr>
        <p:grpSpPr>
          <a:xfrm>
            <a:off x="4535548" y="3714218"/>
            <a:ext cx="318014" cy="414510"/>
            <a:chOff x="2624850" y="4296000"/>
            <a:chExt cx="380400" cy="495825"/>
          </a:xfrm>
        </p:grpSpPr>
        <p:sp>
          <p:nvSpPr>
            <p:cNvPr id="22" name="Google Shape;639;p4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640;p4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" name="Google Shape;641;p4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" name="Google Shape;684;p40"/>
          <p:cNvGrpSpPr/>
          <p:nvPr/>
        </p:nvGrpSpPr>
        <p:grpSpPr>
          <a:xfrm>
            <a:off x="3279454" y="1843410"/>
            <a:ext cx="451252" cy="432860"/>
            <a:chOff x="5241175" y="4959100"/>
            <a:chExt cx="539775" cy="517775"/>
          </a:xfrm>
        </p:grpSpPr>
        <p:sp>
          <p:nvSpPr>
            <p:cNvPr id="26" name="Google Shape;685;p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686;p4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687;p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688;p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" name="Google Shape;689;p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" name="Google Shape;690;p4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2" name="Google Shape;442;p40"/>
          <p:cNvGrpSpPr/>
          <p:nvPr/>
        </p:nvGrpSpPr>
        <p:grpSpPr>
          <a:xfrm>
            <a:off x="2613022" y="2791650"/>
            <a:ext cx="540202" cy="429434"/>
            <a:chOff x="3918650" y="293075"/>
            <a:chExt cx="488500" cy="412775"/>
          </a:xfrm>
          <a:solidFill>
            <a:schemeClr val="bg1"/>
          </a:solidFill>
        </p:grpSpPr>
        <p:sp>
          <p:nvSpPr>
            <p:cNvPr id="33" name="Google Shape;443;p4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444;p4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445;p4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7" name="Google Shape;513;p40"/>
          <p:cNvGrpSpPr/>
          <p:nvPr/>
        </p:nvGrpSpPr>
        <p:grpSpPr>
          <a:xfrm>
            <a:off x="3316707" y="3720449"/>
            <a:ext cx="368551" cy="368551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38" name="Google Shape;514;p4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515;p4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516;p4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07" y="2726994"/>
            <a:ext cx="532359" cy="53235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96050" y="2576693"/>
            <a:ext cx="10070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IBM Plex Sans" panose="020B0604020202020204" charset="0"/>
              </a:rPr>
              <a:t>3,5</a:t>
            </a:r>
          </a:p>
          <a:p>
            <a:pPr algn="ctr"/>
            <a:r>
              <a:rPr lang="ru-RU" dirty="0" smtClean="0">
                <a:latin typeface="IBM Plex Sans" panose="020B0604020202020204" charset="0"/>
              </a:rPr>
              <a:t>млрд руб.</a:t>
            </a:r>
            <a:endParaRPr lang="ru-RU" dirty="0">
              <a:latin typeface="IBM Plex Sans" panose="020B060402020202020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1513077" y="1788956"/>
            <a:ext cx="1865746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авильный пятиугольник 43"/>
          <p:cNvSpPr/>
          <p:nvPr/>
        </p:nvSpPr>
        <p:spPr>
          <a:xfrm rot="1878914">
            <a:off x="10487747" y="788769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ильный пятиугольник 44"/>
          <p:cNvSpPr/>
          <p:nvPr/>
        </p:nvSpPr>
        <p:spPr>
          <a:xfrm>
            <a:off x="11771109" y="322411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авильный пятиугольник 45"/>
          <p:cNvSpPr/>
          <p:nvPr/>
        </p:nvSpPr>
        <p:spPr>
          <a:xfrm rot="20113636">
            <a:off x="13080741" y="836622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авильный пятиугольник 46"/>
          <p:cNvSpPr/>
          <p:nvPr/>
        </p:nvSpPr>
        <p:spPr>
          <a:xfrm rot="9012466">
            <a:off x="10522244" y="3409713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ильный пятиугольник 47"/>
          <p:cNvSpPr/>
          <p:nvPr/>
        </p:nvSpPr>
        <p:spPr>
          <a:xfrm rot="2194945">
            <a:off x="11771110" y="3737201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авильный пятиугольник 48"/>
          <p:cNvSpPr/>
          <p:nvPr/>
        </p:nvSpPr>
        <p:spPr>
          <a:xfrm rot="7948502">
            <a:off x="13042849" y="3360880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ильный пятиугольник 49"/>
          <p:cNvSpPr/>
          <p:nvPr/>
        </p:nvSpPr>
        <p:spPr>
          <a:xfrm rot="16018250">
            <a:off x="9852007" y="2138700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ильный пятиугольник 50"/>
          <p:cNvSpPr/>
          <p:nvPr/>
        </p:nvSpPr>
        <p:spPr>
          <a:xfrm rot="5400000">
            <a:off x="13568742" y="2138700"/>
            <a:ext cx="1434155" cy="12855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1239321" y="5256323"/>
            <a:ext cx="25577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/>
                </a:solidFill>
                <a:latin typeface="IBM Plex Sans" panose="020B0604020202020204" charset="0"/>
              </a:rPr>
              <a:t>Птицеводческий кластер</a:t>
            </a:r>
          </a:p>
          <a:p>
            <a:pPr algn="ctr"/>
            <a:r>
              <a:rPr lang="ru-RU" dirty="0" smtClean="0">
                <a:latin typeface="IBM Plex Sans" panose="020B0604020202020204" charset="0"/>
              </a:rPr>
              <a:t>80 млн руб.</a:t>
            </a:r>
            <a:endParaRPr lang="ru-RU" dirty="0"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и развитие кластера аквакультур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1649" y="1520132"/>
            <a:ext cx="3421682" cy="2999700"/>
          </a:xfrm>
        </p:spPr>
        <p:txBody>
          <a:bodyPr/>
          <a:lstStyle/>
          <a:p>
            <a:pPr marL="10160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chemeClr val="accent5"/>
                </a:solidFill>
                <a:latin typeface="IBM Plex Sans" panose="020B0604020202020204" charset="0"/>
              </a:rPr>
              <a:t>Цель: 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dirty="0" smtClean="0">
                <a:latin typeface="IBM Plex Sans" panose="020B0604020202020204" charset="0"/>
              </a:rPr>
              <a:t>Обеспечение потребностей населения улуса и города Якутска рыбной продукцией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b="1" dirty="0" smtClean="0">
                <a:latin typeface="IBM Plex Sans" panose="020B0604020202020204" charset="0"/>
              </a:rPr>
              <a:t>Задачи: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сохранение ценных видов рыб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обеспечение посадочными материалами сиговых рыб для озерных товарных хозяйств Якутии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строительство рыбоводного и перерабатывающего завода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обеспечение выпуска продукции высокого качества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IBM Plex Sans" panose="020B060402020202020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81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Параметры и описание проекта</a:t>
            </a: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3917306140"/>
              </p:ext>
            </p:extLst>
          </p:nvPr>
        </p:nvGraphicFramePr>
        <p:xfrm>
          <a:off x="240632" y="1446677"/>
          <a:ext cx="3360821" cy="3521013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15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78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Общая стоимость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1 610 млн руб.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Источник финансирования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Привлеченные инвестиции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3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окупаемости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5,5 лет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8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реализации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 – 2030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Кол-во создаваемых рабочих мест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122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Объем налоговых отчислений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7,6 млн руб.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течение 5 лет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Чистый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приведенный доход </a:t>
                      </a:r>
                      <a:r>
                        <a:rPr lang="en-US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NPV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2 982 </a:t>
                      </a:r>
                      <a:r>
                        <a:rPr lang="ru-RU" sz="900" b="0" i="0" u="none" strike="noStrike" cap="none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млн.</a:t>
                      </a:r>
                      <a:r>
                        <a:rPr lang="ru-RU" sz="900" b="0" i="0" u="none" strike="noStrike" cap="none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рублей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91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Внутренняя норма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рентабельности </a:t>
                      </a:r>
                      <a:r>
                        <a:rPr lang="en-US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IRR %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33,83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2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Индекс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прибыльности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2,65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92;p20"/>
          <p:cNvSpPr txBox="1">
            <a:spLocks/>
          </p:cNvSpPr>
          <p:nvPr/>
        </p:nvSpPr>
        <p:spPr>
          <a:xfrm>
            <a:off x="3686350" y="1634900"/>
            <a:ext cx="4368113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Параметры проекта: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500 </a:t>
            </a:r>
            <a:r>
              <a:rPr lang="ru-RU" dirty="0">
                <a:latin typeface="IBM Plex Sans" panose="020B0604020202020204" charset="0"/>
              </a:rPr>
              <a:t>тонн/год товарной продукции осетра, чира, муксуна (тушки, фарш рыбный, рыба холодного копчения)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Не менее 600 гр. – масса единицы готовой товарной продукции</a:t>
            </a: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endParaRPr lang="ru-RU" dirty="0" smtClean="0">
              <a:latin typeface="IBM Plex Sans" panose="020B0604020202020204" charset="0"/>
            </a:endParaRP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В состав кластера входит: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База сбора икры</a:t>
            </a:r>
            <a:endParaRPr lang="ru-RU" dirty="0">
              <a:latin typeface="IBM Plex Sans" panose="020B0604020202020204" charset="0"/>
            </a:endParaRP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Рыбоводный завод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Цех переработки рыбы</a:t>
            </a:r>
            <a:endParaRPr lang="en-US" dirty="0"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6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3175000" ty="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575" y="495875"/>
            <a:ext cx="4143200" cy="813000"/>
          </a:xfrm>
        </p:spPr>
        <p:txBody>
          <a:bodyPr/>
          <a:lstStyle/>
          <a:p>
            <a:r>
              <a:rPr lang="ru-RU" dirty="0" smtClean="0"/>
              <a:t>Молочно-товарный </a:t>
            </a:r>
            <a:r>
              <a:rPr lang="ru-RU" dirty="0"/>
              <a:t>комплекс на 1400 голов </a:t>
            </a:r>
            <a:r>
              <a:rPr lang="ru-RU" dirty="0" smtClean="0"/>
              <a:t>КРС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1649" y="1520132"/>
            <a:ext cx="3293095" cy="2999700"/>
          </a:xfrm>
        </p:spPr>
        <p:txBody>
          <a:bodyPr/>
          <a:lstStyle/>
          <a:p>
            <a:pPr marL="10160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chemeClr val="accent5"/>
                </a:solidFill>
                <a:latin typeface="IBM Plex Sans" panose="020B0604020202020204" charset="0"/>
              </a:rPr>
              <a:t>Цель: </a:t>
            </a:r>
            <a:endParaRPr lang="ru-RU" sz="1200" b="1" dirty="0" smtClean="0">
              <a:solidFill>
                <a:schemeClr val="accent5"/>
              </a:solidFill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dirty="0" smtClean="0">
                <a:latin typeface="IBM Plex Sans" panose="020B0604020202020204" charset="0"/>
              </a:rPr>
              <a:t>Обеспечение </a:t>
            </a:r>
            <a:r>
              <a:rPr lang="ru-RU" sz="1200" dirty="0">
                <a:latin typeface="IBM Plex Sans" panose="020B0604020202020204" charset="0"/>
              </a:rPr>
              <a:t>потребностей населения улуса и других районов </a:t>
            </a:r>
            <a:r>
              <a:rPr lang="ru-RU" sz="1200" dirty="0" smtClean="0">
                <a:latin typeface="IBM Plex Sans" panose="020B0604020202020204" charset="0"/>
              </a:rPr>
              <a:t>республики мясной и молочной продукцией</a:t>
            </a:r>
            <a:endParaRPr lang="ru-RU" sz="1200" dirty="0"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b="1" dirty="0" smtClean="0">
                <a:latin typeface="IBM Plex Sans" panose="020B0604020202020204" charset="0"/>
              </a:rPr>
              <a:t>Задачи: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IBM Plex Sans" panose="020B0604020202020204" charset="0"/>
              </a:rPr>
              <a:t>создание современного молочно- товарного комплекса на </a:t>
            </a:r>
            <a:r>
              <a:rPr lang="ru-RU" sz="1200" dirty="0" smtClean="0">
                <a:latin typeface="IBM Plex Sans" panose="020B0604020202020204" charset="0"/>
              </a:rPr>
              <a:t>1 400 скотомест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IBM Plex Sans" panose="020B0604020202020204" charset="0"/>
              </a:rPr>
              <a:t>обеспечение выпуска продукции высокого качества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IBM Plex Sans" panose="020B0604020202020204" charset="0"/>
              </a:rPr>
              <a:t>снижение затрат на всех стадиях производства и труда за счет внедрения </a:t>
            </a:r>
            <a:r>
              <a:rPr lang="ru-RU" sz="1200" dirty="0" smtClean="0">
                <a:latin typeface="IBM Plex Sans" panose="020B0604020202020204" charset="0"/>
              </a:rPr>
              <a:t>автоматизированных технологических </a:t>
            </a:r>
            <a:r>
              <a:rPr lang="ru-RU" sz="1200" dirty="0">
                <a:latin typeface="IBM Plex Sans" panose="020B0604020202020204" charset="0"/>
              </a:rPr>
              <a:t>процессов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38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52675" y="333950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Параметры и описание проекта</a:t>
            </a: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4252911369"/>
              </p:ext>
            </p:extLst>
          </p:nvPr>
        </p:nvGraphicFramePr>
        <p:xfrm>
          <a:off x="153643" y="1369312"/>
          <a:ext cx="4314826" cy="3621191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201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1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Общая стоимость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1 112,8 млн руб.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Источник финансирования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2,2 млн руб.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– с</a:t>
                      </a: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обственные средства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4,3 млн руб. – софинансирование из муниципального бюджета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1106,3 млн руб. – привлеченные инвестиции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1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окупаемости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7,5 лет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1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реализации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 – 2025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8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Кол-во создаваемых рабочих мест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41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8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Объем налоговых отчислений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3,5 млн руб.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течение 5 лет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Чистый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приведенный доход </a:t>
                      </a:r>
                      <a:r>
                        <a:rPr lang="en-US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NPV</a:t>
                      </a:r>
                      <a:endParaRPr lang="en-US" sz="900" dirty="0" smtClean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291 млн. рублей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Внутренняя норма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рентабельности </a:t>
                      </a:r>
                      <a:r>
                        <a:rPr lang="en-US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IRR %</a:t>
                      </a:r>
                      <a:endParaRPr lang="en-US" sz="900" dirty="0" smtClean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13,45 %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2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Индекс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прибыльности</a:t>
                      </a:r>
                      <a:endParaRPr lang="ru-RU" sz="900" dirty="0" smtClean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900" b="0" i="0" u="none" strike="noStrike" cap="none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Arial"/>
                        </a:rPr>
                        <a:t>1,19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92;p20"/>
          <p:cNvSpPr txBox="1">
            <a:spLocks/>
          </p:cNvSpPr>
          <p:nvPr/>
        </p:nvSpPr>
        <p:spPr>
          <a:xfrm>
            <a:off x="4468469" y="1273118"/>
            <a:ext cx="4368113" cy="31417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Параметры проекта: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2 700 тонн/год молочной продукции 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75 тонн/год мясной продукции</a:t>
            </a: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endParaRPr lang="ru-RU" dirty="0" smtClean="0">
              <a:latin typeface="IBM Plex Sans" panose="020B0604020202020204" charset="0"/>
            </a:endParaRP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Описание проекта: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Создание </a:t>
            </a:r>
            <a:r>
              <a:rPr lang="ru-RU" dirty="0">
                <a:latin typeface="IBM Plex Sans" panose="020B0604020202020204" charset="0"/>
              </a:rPr>
              <a:t>современного </a:t>
            </a:r>
            <a:r>
              <a:rPr lang="ru-RU" dirty="0" smtClean="0">
                <a:latin typeface="IBM Plex Sans" panose="020B0604020202020204" charset="0"/>
              </a:rPr>
              <a:t>молочно-товарного комплекса, оснащенного современным доильным оборудованием на 1 400 скотомест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В комплекс входят: животноводческая ферма, молочный цех, убойный и мясоперерабатывающий цех</a:t>
            </a:r>
            <a:endParaRPr lang="en-US" dirty="0">
              <a:latin typeface="IBM Plex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2921000" ty="0" sx="51000" sy="5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575" y="495875"/>
            <a:ext cx="4143200" cy="813000"/>
          </a:xfrm>
        </p:spPr>
        <p:txBody>
          <a:bodyPr/>
          <a:lstStyle/>
          <a:p>
            <a:r>
              <a:rPr lang="ru-RU" dirty="0"/>
              <a:t>Промышленная плантация </a:t>
            </a:r>
            <a:br>
              <a:rPr lang="ru-RU" dirty="0"/>
            </a:br>
            <a:r>
              <a:rPr lang="ru-RU" dirty="0"/>
              <a:t>плодово-ягодных </a:t>
            </a:r>
            <a:r>
              <a:rPr lang="ru-RU" dirty="0" smtClean="0"/>
              <a:t>и овощных культур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1648" y="1520132"/>
            <a:ext cx="3387551" cy="2999700"/>
          </a:xfrm>
        </p:spPr>
        <p:txBody>
          <a:bodyPr/>
          <a:lstStyle/>
          <a:p>
            <a:pPr marL="10160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chemeClr val="accent5"/>
                </a:solidFill>
                <a:latin typeface="IBM Plex Sans" panose="020B0604020202020204" charset="0"/>
              </a:rPr>
              <a:t>Цель: </a:t>
            </a:r>
            <a:endParaRPr lang="ru-RU" sz="1200" b="1" dirty="0" smtClean="0">
              <a:solidFill>
                <a:schemeClr val="accent5"/>
              </a:solidFill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dirty="0" smtClean="0">
                <a:latin typeface="IBM Plex Sans" panose="020B0604020202020204" charset="0"/>
              </a:rPr>
              <a:t>Обеспечение </a:t>
            </a:r>
            <a:r>
              <a:rPr lang="ru-RU" sz="1200" dirty="0">
                <a:latin typeface="IBM Plex Sans" panose="020B0604020202020204" charset="0"/>
              </a:rPr>
              <a:t>потребностей населения улуса и других районов </a:t>
            </a:r>
            <a:r>
              <a:rPr lang="ru-RU" sz="1200" dirty="0" smtClean="0">
                <a:latin typeface="IBM Plex Sans" panose="020B0604020202020204" charset="0"/>
              </a:rPr>
              <a:t>республики </a:t>
            </a:r>
            <a:r>
              <a:rPr lang="ru-RU" sz="1200" dirty="0">
                <a:latin typeface="IBM Plex Sans" panose="020B0604020202020204" charset="0"/>
              </a:rPr>
              <a:t>продукцией </a:t>
            </a:r>
            <a:r>
              <a:rPr lang="ru-RU" sz="1200" dirty="0" smtClean="0">
                <a:latin typeface="IBM Plex Sans" panose="020B0604020202020204" charset="0"/>
              </a:rPr>
              <a:t>плодово-ягодных и овощных культур</a:t>
            </a:r>
            <a:endParaRPr lang="ru-RU" sz="1200" dirty="0">
              <a:latin typeface="IBM Plex Sans" panose="020B0604020202020204" charset="0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ru-RU" sz="1200" b="1" dirty="0" smtClean="0">
                <a:latin typeface="IBM Plex Sans" panose="020B0604020202020204" charset="0"/>
              </a:rPr>
              <a:t>Задачи: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создание </a:t>
            </a:r>
            <a:r>
              <a:rPr lang="ru-RU" sz="1200" dirty="0">
                <a:latin typeface="IBM Plex Sans" panose="020B0604020202020204" charset="0"/>
              </a:rPr>
              <a:t>высокоурожайных промышленных плантаций </a:t>
            </a:r>
            <a:r>
              <a:rPr lang="ru-RU" sz="1200" dirty="0" smtClean="0">
                <a:latin typeface="IBM Plex Sans" panose="020B0604020202020204" charset="0"/>
              </a:rPr>
              <a:t>плодово-ягодных  и овощных культур с внедрением автоматизированных технологических процессов</a:t>
            </a:r>
            <a:endParaRPr lang="ru-RU" sz="1200" dirty="0">
              <a:latin typeface="IBM Plex Sans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IBM Plex Sans" panose="020B0604020202020204" charset="0"/>
              </a:rPr>
              <a:t>обеспечение </a:t>
            </a:r>
            <a:r>
              <a:rPr lang="ru-RU" sz="1200" dirty="0">
                <a:latin typeface="IBM Plex Sans" panose="020B0604020202020204" charset="0"/>
              </a:rPr>
              <a:t>выпуска продукции высокого </a:t>
            </a:r>
            <a:r>
              <a:rPr lang="ru-RU" sz="1200" dirty="0" smtClean="0">
                <a:latin typeface="IBM Plex Sans" panose="020B0604020202020204" charset="0"/>
              </a:rPr>
              <a:t>качества</a:t>
            </a:r>
            <a:endParaRPr lang="ru-RU" sz="1200" dirty="0">
              <a:latin typeface="IBM Plex Sans" panose="020B060402020202020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7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Параметры и описание проекта</a:t>
            </a:r>
            <a:endParaRPr dirty="0"/>
          </a:p>
        </p:txBody>
      </p:sp>
      <p:graphicFrame>
        <p:nvGraphicFramePr>
          <p:cNvPr id="269" name="Google Shape;269;p27"/>
          <p:cNvGraphicFramePr/>
          <p:nvPr>
            <p:extLst>
              <p:ext uri="{D42A27DB-BD31-4B8C-83A1-F6EECF244321}">
                <p14:modId xmlns:p14="http://schemas.microsoft.com/office/powerpoint/2010/main" val="3142164082"/>
              </p:ext>
            </p:extLst>
          </p:nvPr>
        </p:nvGraphicFramePr>
        <p:xfrm>
          <a:off x="389579" y="1406468"/>
          <a:ext cx="3353921" cy="3626925"/>
        </p:xfrm>
        <a:graphic>
          <a:graphicData uri="http://schemas.openxmlformats.org/drawingml/2006/table">
            <a:tbl>
              <a:tblPr>
                <a:noFill/>
                <a:tableStyleId>{4ADC531C-957E-4FF7-9AF7-574B0EF387FF}</a:tableStyleId>
              </a:tblPr>
              <a:tblGrid>
                <a:gridCol w="156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Общая стоимость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25,33 млн руб.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9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Источник финансирования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0,83 млн руб. – софинансирование из муниципального бюджета</a:t>
                      </a:r>
                    </a:p>
                    <a:p>
                      <a:pPr marL="0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24,50 млн руб.  – привлеченные инвестиции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окупаемости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2,8 года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9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Срок реализации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 – 2023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9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Кол-во создаваемых рабочих мест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49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Объем налоговых отчислений</a:t>
                      </a: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4,1 млн руб.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течение 5 лет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9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Чистый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приведенный доход </a:t>
                      </a:r>
                      <a:r>
                        <a:rPr lang="en-US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NPV</a:t>
                      </a:r>
                      <a:endParaRPr lang="en-US" sz="900" dirty="0" smtClean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7,62 млн. руб.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9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Внутренняя норма</a:t>
                      </a:r>
                      <a:r>
                        <a:rPr lang="ru-RU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рентабельности </a:t>
                      </a:r>
                      <a:r>
                        <a:rPr lang="en-US" sz="900" baseline="0" dirty="0" smtClean="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IRR %</a:t>
                      </a:r>
                      <a:endParaRPr lang="en-US" sz="900" dirty="0" smtClean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67 %</a:t>
                      </a:r>
                      <a:endParaRPr sz="900" dirty="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192;p20"/>
          <p:cNvSpPr txBox="1">
            <a:spLocks/>
          </p:cNvSpPr>
          <p:nvPr/>
        </p:nvSpPr>
        <p:spPr>
          <a:xfrm>
            <a:off x="3927925" y="1530294"/>
            <a:ext cx="4368113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Параметры проекта: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Площадь плантации 10 гектаров</a:t>
            </a:r>
          </a:p>
          <a:p>
            <a:pPr marL="457200" indent="-381000">
              <a:spcBef>
                <a:spcPts val="600"/>
              </a:spcBef>
              <a:buClr>
                <a:schemeClr val="accent1"/>
              </a:buClr>
              <a:buSzPts val="2400"/>
              <a:buFont typeface="Arial"/>
              <a:buChar char="▰"/>
            </a:pPr>
            <a:r>
              <a:rPr lang="ru-RU" dirty="0">
                <a:latin typeface="IBM Plex Sans" panose="020B0604020202020204" charset="0"/>
              </a:rPr>
              <a:t>За год - 7,6 тонн клубники, джем из клубники - 1,5 т, джем из ягод-дикоросов – 10,2 т</a:t>
            </a:r>
            <a:endParaRPr lang="ru-RU" u="sng" dirty="0" smtClean="0">
              <a:latin typeface="IBM Plex Sans" panose="020B0604020202020204" charset="0"/>
            </a:endParaRPr>
          </a:p>
          <a:p>
            <a:pPr marL="76200">
              <a:spcBef>
                <a:spcPts val="600"/>
              </a:spcBef>
              <a:buClr>
                <a:schemeClr val="accent1"/>
              </a:buClr>
              <a:buSzPts val="2400"/>
            </a:pPr>
            <a:r>
              <a:rPr lang="ru-RU" u="sng" dirty="0" smtClean="0">
                <a:latin typeface="IBM Plex Sans" panose="020B0604020202020204" charset="0"/>
              </a:rPr>
              <a:t>Описание проекта: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Посадка плодово-ягодных (черная и красная смородина, жимолость, малина) и овощных культур с последующей переработкой и заготовкой</a:t>
            </a:r>
          </a:p>
          <a:p>
            <a:pPr marL="457200" indent="-381000">
              <a:spcBef>
                <a:spcPts val="600"/>
              </a:spcBef>
              <a:buClr>
                <a:schemeClr val="accent4"/>
              </a:buClr>
              <a:buSzPts val="2400"/>
              <a:buFont typeface="Arial"/>
              <a:buChar char="▰"/>
            </a:pPr>
            <a:r>
              <a:rPr lang="ru-RU" dirty="0" smtClean="0">
                <a:latin typeface="IBM Plex Sans" panose="020B0604020202020204" charset="0"/>
              </a:rPr>
              <a:t>Продукция: джемы, варенья, сиропы, замороженные ягоды и овощи</a:t>
            </a:r>
          </a:p>
        </p:txBody>
      </p:sp>
    </p:spTree>
    <p:extLst>
      <p:ext uri="{BB962C8B-B14F-4D97-AF65-F5344CB8AC3E}">
        <p14:creationId xmlns:p14="http://schemas.microsoft.com/office/powerpoint/2010/main" val="6004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1364</Words>
  <Application>Microsoft Office PowerPoint</Application>
  <PresentationFormat>Экран (16:9)</PresentationFormat>
  <Paragraphs>335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Merriweather</vt:lpstr>
      <vt:lpstr>Calibri</vt:lpstr>
      <vt:lpstr>IBM Plex Sans Light</vt:lpstr>
      <vt:lpstr>Times New Roman</vt:lpstr>
      <vt:lpstr>Tahoma</vt:lpstr>
      <vt:lpstr>IBM Plex Sans</vt:lpstr>
      <vt:lpstr>Surrey template</vt:lpstr>
      <vt:lpstr>Приоритетные проекты  Намского улуса</vt:lpstr>
      <vt:lpstr>Презентация PowerPoint</vt:lpstr>
      <vt:lpstr>Приоритетные проекты </vt:lpstr>
      <vt:lpstr>Создание и развитие кластера аквакультур</vt:lpstr>
      <vt:lpstr>Параметры и описание проекта</vt:lpstr>
      <vt:lpstr>Молочно-товарный комплекс на 1400 голов КРС</vt:lpstr>
      <vt:lpstr>Параметры и описание проекта</vt:lpstr>
      <vt:lpstr>Промышленная плантация  плодово-ягодных и овощных культур </vt:lpstr>
      <vt:lpstr>Параметры и описание проекта</vt:lpstr>
      <vt:lpstr>Создание культурно-исторического туристического направления  «Намские просторы»</vt:lpstr>
      <vt:lpstr>Параметры и описание проекта</vt:lpstr>
      <vt:lpstr>Развитие действующих турбаз Намского района</vt:lpstr>
      <vt:lpstr>Строительство новых турбаз</vt:lpstr>
      <vt:lpstr>Производство швейных изделий</vt:lpstr>
      <vt:lpstr>Параметры и описание проекта</vt:lpstr>
      <vt:lpstr>Круглогодичный тепличный комплекс</vt:lpstr>
      <vt:lpstr>Параметры и описание проекта</vt:lpstr>
      <vt:lpstr>Структура инвестиций в проекты млн руб.</vt:lpstr>
      <vt:lpstr>Результаты реализации проектов за 5 лет</vt:lpstr>
      <vt:lpstr>Спасибо за внимание!   Глава Намского района Слепцов Юрий Иннокентьевич +7 (924) 468-35-08 uriysleptsov1962@mail.ru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Надежда</dc:creator>
  <cp:lastModifiedBy>НКО Квадрат</cp:lastModifiedBy>
  <cp:revision>163</cp:revision>
  <cp:lastPrinted>2020-09-19T10:17:47Z</cp:lastPrinted>
  <dcterms:modified xsi:type="dcterms:W3CDTF">2022-09-08T05:00:56Z</dcterms:modified>
</cp:coreProperties>
</file>