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44" r:id="rId3"/>
    <p:sldMasterId id="2147483756" r:id="rId4"/>
    <p:sldMasterId id="2147483768" r:id="rId5"/>
  </p:sldMasterIdLst>
  <p:sldIdLst>
    <p:sldId id="256" r:id="rId6"/>
    <p:sldId id="275" r:id="rId7"/>
    <p:sldId id="276" r:id="rId8"/>
    <p:sldId id="279" r:id="rId9"/>
    <p:sldId id="277" r:id="rId10"/>
    <p:sldId id="278" r:id="rId11"/>
    <p:sldId id="271" r:id="rId12"/>
    <p:sldId id="263" r:id="rId13"/>
    <p:sldId id="257" r:id="rId14"/>
    <p:sldId id="265" r:id="rId15"/>
    <p:sldId id="291" r:id="rId16"/>
    <p:sldId id="293" r:id="rId17"/>
    <p:sldId id="294" r:id="rId18"/>
    <p:sldId id="260" r:id="rId19"/>
    <p:sldId id="295" r:id="rId20"/>
    <p:sldId id="285" r:id="rId21"/>
    <p:sldId id="286" r:id="rId22"/>
    <p:sldId id="288" r:id="rId23"/>
    <p:sldId id="290" r:id="rId24"/>
    <p:sldId id="282" r:id="rId25"/>
    <p:sldId id="283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Лист1!$A$21</c:f>
              <c:strCache>
                <c:ptCount val="1"/>
                <c:pt idx="0">
                  <c:v>количество педагогов, охваченных мероприятиями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Лист1!$B$20:$K$20</c:f>
              <c:strCache>
                <c:ptCount val="10"/>
                <c:pt idx="0">
                  <c:v>осень, 2017</c:v>
                </c:pt>
                <c:pt idx="1">
                  <c:v>весна, 2018</c:v>
                </c:pt>
                <c:pt idx="2">
                  <c:v>осень,2018</c:v>
                </c:pt>
                <c:pt idx="3">
                  <c:v>весна, 2019</c:v>
                </c:pt>
                <c:pt idx="4">
                  <c:v>осень,2019</c:v>
                </c:pt>
                <c:pt idx="5">
                  <c:v>весна, 2020</c:v>
                </c:pt>
                <c:pt idx="6">
                  <c:v>осень, 2020</c:v>
                </c:pt>
                <c:pt idx="7">
                  <c:v>весна, 2021</c:v>
                </c:pt>
                <c:pt idx="8">
                  <c:v>осень, 2021</c:v>
                </c:pt>
                <c:pt idx="9">
                  <c:v>весна,2022</c:v>
                </c:pt>
              </c:strCache>
            </c:strRef>
          </c:cat>
          <c:val>
            <c:numRef>
              <c:f>Лист1!$B$21:$K$21</c:f>
              <c:numCache>
                <c:formatCode>General</c:formatCode>
                <c:ptCount val="10"/>
                <c:pt idx="0">
                  <c:v>2087</c:v>
                </c:pt>
                <c:pt idx="1">
                  <c:v>2753</c:v>
                </c:pt>
                <c:pt idx="2">
                  <c:v>2460</c:v>
                </c:pt>
                <c:pt idx="3">
                  <c:v>3387</c:v>
                </c:pt>
                <c:pt idx="4">
                  <c:v>3254</c:v>
                </c:pt>
                <c:pt idx="5">
                  <c:v>2341</c:v>
                </c:pt>
                <c:pt idx="6">
                  <c:v>2514</c:v>
                </c:pt>
                <c:pt idx="7">
                  <c:v>2938</c:v>
                </c:pt>
                <c:pt idx="8">
                  <c:v>2969</c:v>
                </c:pt>
                <c:pt idx="9">
                  <c:v>3657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FA-430A-8305-ADC51DB55CC0}"/>
            </c:ext>
          </c:extLst>
        </c:ser>
        <c:ser>
          <c:idx val="1"/>
          <c:order val="1"/>
          <c:tx>
            <c:strRef>
              <c:f>Лист1!$A$22</c:f>
              <c:strCache>
                <c:ptCount val="1"/>
                <c:pt idx="0">
                  <c:v>количество мероприятия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Лист1!$B$20:$K$20</c:f>
              <c:strCache>
                <c:ptCount val="10"/>
                <c:pt idx="0">
                  <c:v>осень, 2017</c:v>
                </c:pt>
                <c:pt idx="1">
                  <c:v>весна, 2018</c:v>
                </c:pt>
                <c:pt idx="2">
                  <c:v>осень,2018</c:v>
                </c:pt>
                <c:pt idx="3">
                  <c:v>весна, 2019</c:v>
                </c:pt>
                <c:pt idx="4">
                  <c:v>осень,2019</c:v>
                </c:pt>
                <c:pt idx="5">
                  <c:v>весна, 2020</c:v>
                </c:pt>
                <c:pt idx="6">
                  <c:v>осень, 2020</c:v>
                </c:pt>
                <c:pt idx="7">
                  <c:v>весна, 2021</c:v>
                </c:pt>
                <c:pt idx="8">
                  <c:v>осень, 2021</c:v>
                </c:pt>
                <c:pt idx="9">
                  <c:v>весна,2022</c:v>
                </c:pt>
              </c:strCache>
            </c:strRef>
          </c:cat>
          <c:val>
            <c:numRef>
              <c:f>Лист1!$B$22:$K$22</c:f>
              <c:numCache>
                <c:formatCode>General</c:formatCode>
                <c:ptCount val="10"/>
                <c:pt idx="0">
                  <c:v>263</c:v>
                </c:pt>
                <c:pt idx="1">
                  <c:v>310</c:v>
                </c:pt>
                <c:pt idx="2">
                  <c:v>314</c:v>
                </c:pt>
                <c:pt idx="3">
                  <c:v>267</c:v>
                </c:pt>
                <c:pt idx="4">
                  <c:v>293</c:v>
                </c:pt>
                <c:pt idx="5">
                  <c:v>152</c:v>
                </c:pt>
                <c:pt idx="6">
                  <c:v>147</c:v>
                </c:pt>
                <c:pt idx="7">
                  <c:v>183</c:v>
                </c:pt>
                <c:pt idx="8">
                  <c:v>416</c:v>
                </c:pt>
                <c:pt idx="9">
                  <c:v>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FA-430A-8305-ADC51DB55C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992640"/>
        <c:axId val="134994176"/>
      </c:barChart>
      <c:catAx>
        <c:axId val="134992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4994176"/>
        <c:crosses val="autoZero"/>
        <c:auto val="1"/>
        <c:lblAlgn val="ctr"/>
        <c:lblOffset val="100"/>
        <c:noMultiLvlLbl val="0"/>
      </c:catAx>
      <c:valAx>
        <c:axId val="134994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99264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77A34D-46FC-4BF1-98F3-B2AEA1007340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77493B90-05A7-4495-8041-DC7A0C8D8AFD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Социальные педагоги ОУ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B0C543-7F45-463F-BD38-B9F112C314C3}" type="parTrans" cxnId="{5D3C4018-6EF8-4363-B8CD-0A386B1754EA}">
      <dgm:prSet/>
      <dgm:spPr/>
      <dgm:t>
        <a:bodyPr/>
        <a:lstStyle/>
        <a:p>
          <a:endParaRPr lang="ru-RU"/>
        </a:p>
      </dgm:t>
    </dgm:pt>
    <dgm:pt modelId="{102C505B-A37B-4B92-935C-7A1A3FA530EE}" type="sibTrans" cxnId="{5D3C4018-6EF8-4363-B8CD-0A386B1754EA}">
      <dgm:prSet/>
      <dgm:spPr/>
      <dgm:t>
        <a:bodyPr/>
        <a:lstStyle/>
        <a:p>
          <a:endParaRPr lang="ru-RU"/>
        </a:p>
      </dgm:t>
    </dgm:pt>
    <dgm:pt modelId="{0FC6326A-4E67-4EE6-944E-B6CF9DBB6F7B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Управления образования </a:t>
          </a:r>
        </a:p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ОА г. Якутска  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B4D14D-89E9-4709-A255-261854F21B2E}" type="parTrans" cxnId="{D3378BF3-2C73-4A1F-B174-44BBD4774D29}">
      <dgm:prSet/>
      <dgm:spPr/>
      <dgm:t>
        <a:bodyPr/>
        <a:lstStyle/>
        <a:p>
          <a:endParaRPr lang="ru-RU"/>
        </a:p>
      </dgm:t>
    </dgm:pt>
    <dgm:pt modelId="{BFFAE95C-39CF-4B66-B35F-B3F6A7E93081}" type="sibTrans" cxnId="{D3378BF3-2C73-4A1F-B174-44BBD4774D29}">
      <dgm:prSet/>
      <dgm:spPr/>
      <dgm:t>
        <a:bodyPr/>
        <a:lstStyle/>
        <a:p>
          <a:endParaRPr lang="ru-RU"/>
        </a:p>
      </dgm:t>
    </dgm:pt>
    <dgm:pt modelId="{7BC778FF-E083-4961-8DA7-8EE9311E1FDA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МБОУ «Центр психолого-медико-социального сопровождения»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F2440D-B5CF-48CB-B619-20092D0A50BA}" type="parTrans" cxnId="{353C486A-1BF4-4428-A8AF-0714EAE813B5}">
      <dgm:prSet/>
      <dgm:spPr/>
      <dgm:t>
        <a:bodyPr/>
        <a:lstStyle/>
        <a:p>
          <a:endParaRPr lang="ru-RU"/>
        </a:p>
      </dgm:t>
    </dgm:pt>
    <dgm:pt modelId="{B7151369-0780-409B-8D3E-86CCDD11E24D}" type="sibTrans" cxnId="{353C486A-1BF4-4428-A8AF-0714EAE813B5}">
      <dgm:prSet/>
      <dgm:spPr/>
      <dgm:t>
        <a:bodyPr/>
        <a:lstStyle/>
        <a:p>
          <a:endParaRPr lang="ru-RU"/>
        </a:p>
      </dgm:t>
    </dgm:pt>
    <dgm:pt modelId="{7C6C7618-0340-4138-93C6-00D359AF095B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Педагоги-психологи ОУ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344559-B890-4ECB-8355-148DF9BE3049}" type="parTrans" cxnId="{0B662E88-F39B-47AB-94C4-0BB7F006D8F6}">
      <dgm:prSet/>
      <dgm:spPr/>
      <dgm:t>
        <a:bodyPr/>
        <a:lstStyle/>
        <a:p>
          <a:endParaRPr lang="ru-RU"/>
        </a:p>
      </dgm:t>
    </dgm:pt>
    <dgm:pt modelId="{7D1F4489-E427-4FBC-A0AD-596F8C565D21}" type="sibTrans" cxnId="{0B662E88-F39B-47AB-94C4-0BB7F006D8F6}">
      <dgm:prSet/>
      <dgm:spPr/>
      <dgm:t>
        <a:bodyPr/>
        <a:lstStyle/>
        <a:p>
          <a:endParaRPr lang="ru-RU"/>
        </a:p>
      </dgm:t>
    </dgm:pt>
    <dgm:pt modelId="{B414B5B3-9951-4E97-BD72-E7C4B05438E9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Учителя-логопеды, дефектологи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CACAB8-C689-4A09-B7E5-DE7055BED573}" type="parTrans" cxnId="{57D2B740-A428-4D33-88FF-4850C8D0FDBC}">
      <dgm:prSet/>
      <dgm:spPr/>
      <dgm:t>
        <a:bodyPr/>
        <a:lstStyle/>
        <a:p>
          <a:endParaRPr lang="ru-RU"/>
        </a:p>
      </dgm:t>
    </dgm:pt>
    <dgm:pt modelId="{B7B15D57-505A-4744-AC36-E900024ED221}" type="sibTrans" cxnId="{57D2B740-A428-4D33-88FF-4850C8D0FDBC}">
      <dgm:prSet/>
      <dgm:spPr/>
      <dgm:t>
        <a:bodyPr/>
        <a:lstStyle/>
        <a:p>
          <a:endParaRPr lang="ru-RU"/>
        </a:p>
      </dgm:t>
    </dgm:pt>
    <dgm:pt modelId="{B64B5518-E3E2-4273-9DE2-9BDF9F591778}" type="pres">
      <dgm:prSet presAssocID="{7677A34D-46FC-4BF1-98F3-B2AEA100734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55FCBD-8050-4704-995D-E55567A201E4}" type="pres">
      <dgm:prSet presAssocID="{77493B90-05A7-4495-8041-DC7A0C8D8AFD}" presName="node" presStyleLbl="node1" presStyleIdx="0" presStyleCnt="5" custScaleX="69363" custScaleY="93977" custLinFactY="12429" custLinFactNeighborX="4876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8AA5D2-76C7-436C-AB0E-D966C4D5807A}" type="pres">
      <dgm:prSet presAssocID="{102C505B-A37B-4B92-935C-7A1A3FA530EE}" presName="sibTrans" presStyleCnt="0"/>
      <dgm:spPr/>
    </dgm:pt>
    <dgm:pt modelId="{438D02F3-9E86-44F0-AC24-F29524FA2252}" type="pres">
      <dgm:prSet presAssocID="{0FC6326A-4E67-4EE6-944E-B6CF9DBB6F7B}" presName="node" presStyleLbl="node1" presStyleIdx="1" presStyleCnt="5" custScaleX="86287" custScaleY="93262" custLinFactNeighborX="322" custLinFactNeighborY="-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19113-FC35-4B4A-A48E-34A5A413CCAC}" type="pres">
      <dgm:prSet presAssocID="{BFFAE95C-39CF-4B66-B35F-B3F6A7E93081}" presName="sibTrans" presStyleCnt="0"/>
      <dgm:spPr/>
    </dgm:pt>
    <dgm:pt modelId="{79EDF5FE-0AD4-41AF-BE68-43D773EBF6C6}" type="pres">
      <dgm:prSet presAssocID="{7BC778FF-E083-4961-8DA7-8EE9311E1FDA}" presName="node" presStyleLbl="node1" presStyleIdx="2" presStyleCnt="5" custScaleX="73205" custScaleY="94780" custLinFactY="16046" custLinFactNeighborX="34701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4A6E92-9551-4626-83CA-5559E23E8E5E}" type="pres">
      <dgm:prSet presAssocID="{B7151369-0780-409B-8D3E-86CCDD11E24D}" presName="sibTrans" presStyleCnt="0"/>
      <dgm:spPr/>
    </dgm:pt>
    <dgm:pt modelId="{6783F2FA-2B7F-4BF3-B7CB-E2DF4FF53B34}" type="pres">
      <dgm:prSet presAssocID="{7C6C7618-0340-4138-93C6-00D359AF095B}" presName="node" presStyleLbl="node1" presStyleIdx="3" presStyleCnt="5" custScaleX="66636" custScaleY="95286" custLinFactX="-54295" custLinFactY="15839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BB8907-0CA6-48AE-B5D2-89874D3E4F15}" type="pres">
      <dgm:prSet presAssocID="{7D1F4489-E427-4FBC-A0AD-596F8C565D21}" presName="sibTrans" presStyleCnt="0"/>
      <dgm:spPr/>
    </dgm:pt>
    <dgm:pt modelId="{39045016-A2DB-4D18-A31B-9E86DD510723}" type="pres">
      <dgm:prSet presAssocID="{B414B5B3-9951-4E97-BD72-E7C4B05438E9}" presName="node" presStyleLbl="node1" presStyleIdx="4" presStyleCnt="5" custScaleX="70041" custScaleY="93389" custLinFactNeighborX="-2425" custLinFactNeighborY="1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78D9BF-1289-4CBF-8327-AB845A171DB6}" type="presOf" srcId="{7677A34D-46FC-4BF1-98F3-B2AEA1007340}" destId="{B64B5518-E3E2-4273-9DE2-9BDF9F591778}" srcOrd="0" destOrd="0" presId="urn:microsoft.com/office/officeart/2005/8/layout/default"/>
    <dgm:cxn modelId="{D3378BF3-2C73-4A1F-B174-44BBD4774D29}" srcId="{7677A34D-46FC-4BF1-98F3-B2AEA1007340}" destId="{0FC6326A-4E67-4EE6-944E-B6CF9DBB6F7B}" srcOrd="1" destOrd="0" parTransId="{59B4D14D-89E9-4709-A255-261854F21B2E}" sibTransId="{BFFAE95C-39CF-4B66-B35F-B3F6A7E93081}"/>
    <dgm:cxn modelId="{78ADF376-A818-4DB2-8699-CC4F914856A6}" type="presOf" srcId="{0FC6326A-4E67-4EE6-944E-B6CF9DBB6F7B}" destId="{438D02F3-9E86-44F0-AC24-F29524FA2252}" srcOrd="0" destOrd="0" presId="urn:microsoft.com/office/officeart/2005/8/layout/default"/>
    <dgm:cxn modelId="{CE565E82-3C20-43A0-9018-87D9A1924A95}" type="presOf" srcId="{77493B90-05A7-4495-8041-DC7A0C8D8AFD}" destId="{5955FCBD-8050-4704-995D-E55567A201E4}" srcOrd="0" destOrd="0" presId="urn:microsoft.com/office/officeart/2005/8/layout/default"/>
    <dgm:cxn modelId="{57D2B740-A428-4D33-88FF-4850C8D0FDBC}" srcId="{7677A34D-46FC-4BF1-98F3-B2AEA1007340}" destId="{B414B5B3-9951-4E97-BD72-E7C4B05438E9}" srcOrd="4" destOrd="0" parTransId="{CBCACAB8-C689-4A09-B7E5-DE7055BED573}" sibTransId="{B7B15D57-505A-4744-AC36-E900024ED221}"/>
    <dgm:cxn modelId="{BBF88E21-B537-45B2-A080-BF42A225EC79}" type="presOf" srcId="{B414B5B3-9951-4E97-BD72-E7C4B05438E9}" destId="{39045016-A2DB-4D18-A31B-9E86DD510723}" srcOrd="0" destOrd="0" presId="urn:microsoft.com/office/officeart/2005/8/layout/default"/>
    <dgm:cxn modelId="{0B662E88-F39B-47AB-94C4-0BB7F006D8F6}" srcId="{7677A34D-46FC-4BF1-98F3-B2AEA1007340}" destId="{7C6C7618-0340-4138-93C6-00D359AF095B}" srcOrd="3" destOrd="0" parTransId="{57344559-B890-4ECB-8355-148DF9BE3049}" sibTransId="{7D1F4489-E427-4FBC-A0AD-596F8C565D21}"/>
    <dgm:cxn modelId="{DB994812-2CC5-481E-9728-DC6EC7C6062B}" type="presOf" srcId="{7BC778FF-E083-4961-8DA7-8EE9311E1FDA}" destId="{79EDF5FE-0AD4-41AF-BE68-43D773EBF6C6}" srcOrd="0" destOrd="0" presId="urn:microsoft.com/office/officeart/2005/8/layout/default"/>
    <dgm:cxn modelId="{51C760F7-A7C2-4E30-9A4D-D75516CC57A6}" type="presOf" srcId="{7C6C7618-0340-4138-93C6-00D359AF095B}" destId="{6783F2FA-2B7F-4BF3-B7CB-E2DF4FF53B34}" srcOrd="0" destOrd="0" presId="urn:microsoft.com/office/officeart/2005/8/layout/default"/>
    <dgm:cxn modelId="{353C486A-1BF4-4428-A8AF-0714EAE813B5}" srcId="{7677A34D-46FC-4BF1-98F3-B2AEA1007340}" destId="{7BC778FF-E083-4961-8DA7-8EE9311E1FDA}" srcOrd="2" destOrd="0" parTransId="{2CF2440D-B5CF-48CB-B619-20092D0A50BA}" sibTransId="{B7151369-0780-409B-8D3E-86CCDD11E24D}"/>
    <dgm:cxn modelId="{5D3C4018-6EF8-4363-B8CD-0A386B1754EA}" srcId="{7677A34D-46FC-4BF1-98F3-B2AEA1007340}" destId="{77493B90-05A7-4495-8041-DC7A0C8D8AFD}" srcOrd="0" destOrd="0" parTransId="{E1B0C543-7F45-463F-BD38-B9F112C314C3}" sibTransId="{102C505B-A37B-4B92-935C-7A1A3FA530EE}"/>
    <dgm:cxn modelId="{15B8FAAD-DF14-4452-B097-E3889E97453C}" type="presParOf" srcId="{B64B5518-E3E2-4273-9DE2-9BDF9F591778}" destId="{5955FCBD-8050-4704-995D-E55567A201E4}" srcOrd="0" destOrd="0" presId="urn:microsoft.com/office/officeart/2005/8/layout/default"/>
    <dgm:cxn modelId="{69745E0F-0AEE-4E22-8D0C-436C1C6B320F}" type="presParOf" srcId="{B64B5518-E3E2-4273-9DE2-9BDF9F591778}" destId="{468AA5D2-76C7-436C-AB0E-D966C4D5807A}" srcOrd="1" destOrd="0" presId="urn:microsoft.com/office/officeart/2005/8/layout/default"/>
    <dgm:cxn modelId="{1F2B1D57-27EB-4C9C-83B4-BF73F66FFBC8}" type="presParOf" srcId="{B64B5518-E3E2-4273-9DE2-9BDF9F591778}" destId="{438D02F3-9E86-44F0-AC24-F29524FA2252}" srcOrd="2" destOrd="0" presId="urn:microsoft.com/office/officeart/2005/8/layout/default"/>
    <dgm:cxn modelId="{205EE119-1238-4D2A-8263-663D77490950}" type="presParOf" srcId="{B64B5518-E3E2-4273-9DE2-9BDF9F591778}" destId="{1B619113-FC35-4B4A-A48E-34A5A413CCAC}" srcOrd="3" destOrd="0" presId="urn:microsoft.com/office/officeart/2005/8/layout/default"/>
    <dgm:cxn modelId="{8A36A56F-BA77-4A26-A5E3-509270382243}" type="presParOf" srcId="{B64B5518-E3E2-4273-9DE2-9BDF9F591778}" destId="{79EDF5FE-0AD4-41AF-BE68-43D773EBF6C6}" srcOrd="4" destOrd="0" presId="urn:microsoft.com/office/officeart/2005/8/layout/default"/>
    <dgm:cxn modelId="{7D22E823-8A6F-4D30-A03E-3B4FB617C1BB}" type="presParOf" srcId="{B64B5518-E3E2-4273-9DE2-9BDF9F591778}" destId="{684A6E92-9551-4626-83CA-5559E23E8E5E}" srcOrd="5" destOrd="0" presId="urn:microsoft.com/office/officeart/2005/8/layout/default"/>
    <dgm:cxn modelId="{83111794-5781-4096-B701-B003638D8044}" type="presParOf" srcId="{B64B5518-E3E2-4273-9DE2-9BDF9F591778}" destId="{6783F2FA-2B7F-4BF3-B7CB-E2DF4FF53B34}" srcOrd="6" destOrd="0" presId="urn:microsoft.com/office/officeart/2005/8/layout/default"/>
    <dgm:cxn modelId="{01ADC6AD-63D6-4A0D-8239-5FB642D90F61}" type="presParOf" srcId="{B64B5518-E3E2-4273-9DE2-9BDF9F591778}" destId="{E7BB8907-0CA6-48AE-B5D2-89874D3E4F15}" srcOrd="7" destOrd="0" presId="urn:microsoft.com/office/officeart/2005/8/layout/default"/>
    <dgm:cxn modelId="{1EB847FA-49DA-46CE-899B-B6957C2380C9}" type="presParOf" srcId="{B64B5518-E3E2-4273-9DE2-9BDF9F591778}" destId="{39045016-A2DB-4D18-A31B-9E86DD51072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55FCBD-8050-4704-995D-E55567A201E4}">
      <dsp:nvSpPr>
        <dsp:cNvPr id="0" name=""/>
        <dsp:cNvSpPr/>
      </dsp:nvSpPr>
      <dsp:spPr>
        <a:xfrm>
          <a:off x="2513682" y="2227380"/>
          <a:ext cx="2279408" cy="1852964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Социальные педагоги ОУ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3682" y="2227380"/>
        <a:ext cx="2279408" cy="1852964"/>
      </dsp:txXfrm>
    </dsp:sp>
    <dsp:sp modelId="{438D02F3-9E86-44F0-AC24-F29524FA2252}">
      <dsp:nvSpPr>
        <dsp:cNvPr id="0" name=""/>
        <dsp:cNvSpPr/>
      </dsp:nvSpPr>
      <dsp:spPr>
        <a:xfrm>
          <a:off x="3529776" y="1218"/>
          <a:ext cx="2835565" cy="1838866"/>
        </a:xfrm>
        <a:prstGeom prst="rect">
          <a:avLst/>
        </a:prstGeom>
        <a:solidFill>
          <a:schemeClr val="accent1">
            <a:shade val="50000"/>
            <a:hueOff val="211926"/>
            <a:satOff val="-5287"/>
            <a:lumOff val="1850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Управления образования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ОА г. Якутска  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29776" y="1218"/>
        <a:ext cx="2835565" cy="1838866"/>
      </dsp:txXfrm>
    </dsp:sp>
    <dsp:sp modelId="{79EDF5FE-0AD4-41AF-BE68-43D773EBF6C6}">
      <dsp:nvSpPr>
        <dsp:cNvPr id="0" name=""/>
        <dsp:cNvSpPr/>
      </dsp:nvSpPr>
      <dsp:spPr>
        <a:xfrm>
          <a:off x="7594546" y="2212750"/>
          <a:ext cx="2405664" cy="1868797"/>
        </a:xfrm>
        <a:prstGeom prst="rect">
          <a:avLst/>
        </a:prstGeom>
        <a:solidFill>
          <a:schemeClr val="accent1">
            <a:shade val="50000"/>
            <a:hueOff val="423851"/>
            <a:satOff val="-10574"/>
            <a:lumOff val="3700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МБОУ «Центр психолого-медико-социального сопровождения»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94546" y="2212750"/>
        <a:ext cx="2405664" cy="1868797"/>
      </dsp:txXfrm>
    </dsp:sp>
    <dsp:sp modelId="{6783F2FA-2B7F-4BF3-B7CB-E2DF4FF53B34}">
      <dsp:nvSpPr>
        <dsp:cNvPr id="0" name=""/>
        <dsp:cNvSpPr/>
      </dsp:nvSpPr>
      <dsp:spPr>
        <a:xfrm>
          <a:off x="0" y="2202773"/>
          <a:ext cx="2189793" cy="1878774"/>
        </a:xfrm>
        <a:prstGeom prst="rect">
          <a:avLst/>
        </a:prstGeom>
        <a:solidFill>
          <a:schemeClr val="accent1">
            <a:shade val="50000"/>
            <a:hueOff val="423851"/>
            <a:satOff val="-10574"/>
            <a:lumOff val="3700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Педагоги-психологи ОУ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202773"/>
        <a:ext cx="2189793" cy="1878774"/>
      </dsp:txXfrm>
    </dsp:sp>
    <dsp:sp modelId="{39045016-A2DB-4D18-A31B-9E86DD510723}">
      <dsp:nvSpPr>
        <dsp:cNvPr id="0" name=""/>
        <dsp:cNvSpPr/>
      </dsp:nvSpPr>
      <dsp:spPr>
        <a:xfrm>
          <a:off x="5028777" y="2238968"/>
          <a:ext cx="2301688" cy="1841370"/>
        </a:xfrm>
        <a:prstGeom prst="rect">
          <a:avLst/>
        </a:prstGeom>
        <a:solidFill>
          <a:schemeClr val="accent1">
            <a:shade val="50000"/>
            <a:hueOff val="211926"/>
            <a:satOff val="-5287"/>
            <a:lumOff val="1850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Учителя-логопеды, дефектологи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28777" y="2238968"/>
        <a:ext cx="2301688" cy="1841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276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48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49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505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8734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525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7512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9688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4398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2507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960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04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70088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9244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3019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08219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68638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3108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22053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2374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6927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158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2762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0132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14979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5966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49807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4778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66194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26267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73334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45018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148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0000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87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81735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2350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8612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3877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33121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25111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036991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266505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3992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858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378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6938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95467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1005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355143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318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13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188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318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34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FDC6263-FE85-4E42-A5B8-06176FEF4650}" type="datetimeFigureOut">
              <a:rPr lang="ru-RU" smtClean="0"/>
              <a:t>чт 08.09.22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E35FB64-E3AF-412E-AA38-AB0D0CEE3AD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88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657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4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801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26DCB0-4F94-42F3-AECA-BDDFC08BED3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чт 08.09.22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76E68-461E-4038-AD9D-00999CCB5C0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56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0051" y="1332350"/>
            <a:ext cx="10058400" cy="2079853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аутоагрессивного поведения обучающихся </a:t>
            </a:r>
            <a:b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«город Якутск»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901" y="4410354"/>
            <a:ext cx="10058400" cy="1143000"/>
          </a:xfrm>
        </p:spPr>
        <p:txBody>
          <a:bodyPr anchor="b">
            <a:norm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ЦПМСС ГО «</a:t>
            </a:r>
            <a:r>
              <a:rPr lang="ru-RU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Якутск»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518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службы в системе образования г. Якутска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1031891"/>
              </p:ext>
            </p:extLst>
          </p:nvPr>
        </p:nvGraphicFramePr>
        <p:xfrm>
          <a:off x="1097280" y="1795549"/>
          <a:ext cx="10000211" cy="4081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7123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09440"/>
          </a:xfrm>
        </p:spPr>
        <p:txBody>
          <a:bodyPr anchor="ctr">
            <a:norm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действий специалистов системы образования в случаях завершенного суицида/ попытки суицида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737360"/>
            <a:ext cx="10241280" cy="4530435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образовательной организации незамедлительно извещает о несчастном случае начальника муниципального органа управления образованием.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получения информации о факте суицида/попытки суицида, приказом начальника муниципального органа управления образования создается комиссия по служебному расследованию случая завершенного суицида/попытки суицида обучающегося, воспитанника, студента.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состав комиссии входят: председатель – начальник муниципального учреждения управления образования, специалист управления образования по охране труда и технике безопасности, специалист отдела воспитательной работы Управления образования, курирующий психологическую службу, специалист администрации МО улуса (района), городского округа по охране прав детства, психолог муниципального ППМС-центра или социально-реабилитационного центра при органах социальной защиты населения.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Служебное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расследование по факту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завершенного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суицида/попытки суицида проводится в 14 –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дневный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срок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незамедлительно направляется в отдел воспитания и дополнительного образования Министерства образования и науки Республики Саха (Якутия).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документов, прилагаемых к Справке служебного расследования, входит Психолого-педагогическое заключение по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факту суицида/попытки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суицида. </a:t>
            </a:r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профилактики расширенного суицида/попытки суицида (повторных случаев по подражанию) и комплексной реабилитации ближайшего окружения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суицидента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(одноклассники, однокурсники, друзья, родственники, педагоги)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незамедлительно создается междисциплинарная группа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психолого-педагогического сопровождения.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группы входят: начальник муниципального учреждения управления образованием, специалист муниципального учреждения управления образованием, директор ППМС-центра (при наличии), директор ОО, заместитель директора по ВР, педагог-психолог, социальный педагог, классный руководитель, медицинский работник, представитель местной администрации, по согласованию – врач-психиатр (невролог).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представляет на утверждение начальнику муниципального органа управления образования/директору ОО План реабилитации в течение 2-х дней после случая завершенного суицида/попытки суицида. </a:t>
            </a:r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106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09441"/>
          </a:xfrm>
        </p:spPr>
        <p:txBody>
          <a:bodyPr anchor="ctr"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меры реабилитации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 острой стадии)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buClr>
                <a:srgbClr val="1CADE4"/>
              </a:buClr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психологический </a:t>
            </a:r>
            <a:r>
              <a:rPr lang="ru-RU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дебрифинг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ближайшего окружения </a:t>
            </a:r>
            <a:r>
              <a:rPr lang="ru-RU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суицидента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(одноклассники, однокурсники, друзья, несовершеннолетние родственники и т.д.) обеспечивается в течение первых 48 часов после несчастного случая и осуществляется специалистом с базовым педагогическим образованием, прошедшим специальную 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подготовку; </a:t>
            </a:r>
          </a:p>
          <a:p>
            <a:pPr marL="0" lvl="0" indent="0" algn="just">
              <a:buClr>
                <a:srgbClr val="1CADE4"/>
              </a:buClr>
              <a:buNone/>
            </a:pPr>
            <a:endParaRPr lang="ru-RU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1CADE4"/>
              </a:buClr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индивидуальное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психологическое консультирование (по запросам); </a:t>
            </a:r>
            <a:endParaRPr lang="ru-RU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1CADE4"/>
              </a:buClr>
              <a:buNone/>
            </a:pPr>
            <a:endParaRPr lang="ru-RU" sz="24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1CADE4"/>
              </a:buClr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необходимости организовать медицинскую помощь (консультация психиатра, невролога, наблюдение и лечение в стационаре, направление в </a:t>
            </a:r>
            <a:r>
              <a:rPr lang="ru-RU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санаторийпрофилакторий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др.). </a:t>
            </a:r>
            <a:endParaRPr lang="ru-RU" sz="2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832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4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Вторичные </a:t>
            </a:r>
            <a:r>
              <a:rPr lang="ru-RU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реабилитации </a:t>
            </a:r>
            <a:br>
              <a:rPr lang="ru-RU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</a:t>
            </a:r>
            <a:r>
              <a:rPr lang="ru-RU" sz="4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отсроченной стадии – от 1 до 3 месяцев)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>
              <a:buClr>
                <a:srgbClr val="1CADE4"/>
              </a:buCl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план воспитательной работы школы/профессиональной организации дополнительных мер по организации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здоровьесберегающей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среды и профилактике расширенного суицида/попытки суицида (классные часы/кураторские часы на формирование позитивного мышления, нравственных ценностей и смысла жизни, тренинги, родительские собрания, школьные акции «Я выбираю жизнь», конкурсы рисунков и сочинений «Разноцветная жизнь», кинолекторий и т.д.);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1CADE4"/>
              </a:buClr>
              <a:buNone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1CADE4"/>
              </a:buCl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обеспечение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занятости и досуга одноклассников, близких друзей, братьев и сестер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суицидента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1CADE4"/>
              </a:buClr>
              <a:buNone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1CADE4"/>
              </a:buClr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профилактика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деформаций психоэмоционального состояния педагогов (организация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балинтовских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групп, групп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взаимоподдержки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проблемных мастерских и др.); - повышение психологической культуры населения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информационнопросветительская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работа, реклама российского и республиканского Телефонов доверия, использование имеющихся ресурсов социума по оказанию помощи детям и семьям, оказавшимся в кризисной ситуации).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772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53497"/>
            <a:ext cx="10058400" cy="1185099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профилактике аутоагрессивного поведения обучающихся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977" y="1845734"/>
            <a:ext cx="11685006" cy="402336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проведение социально-психологических исследований с целью раннего выявления аутоагрессивного поведения у несовершеннолетних;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оказание психолого-педагогической помощи и поддержки детям и подросткам, оказавшимся в трудной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жизненной, кризисной ситуации;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проведение профилактических мероприятий, оказание информационно-методической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всем участникам образовательного процесса по формированию позитивного, здорового образа жизни;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 оказание психолого-педагогической, методической помощи в создании психологически безопасной среды в коллективах;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оказание информационно-методической помощи населению, учреждениям, организациям в целях повышения психологической защищенности детской общности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202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6932"/>
          </a:xfrm>
        </p:spPr>
        <p:txBody>
          <a:bodyPr anchor="ctr"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Профилактическая работа в образовательных учреждениях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55561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Своевременное выявление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постановка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профилактический учет с целью определения необходимых мер по выявлению проблем несовершеннолетнего.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Полнота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своевременность выявления проблем, оказания социально-психологической и педагогической помощи.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работы классного руководителя, психолога, социального педагога, учителей – предметников (по необходимости, в случае, если имеются пропуски уроков, «школьная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неуспешность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по предмету и др.) по оказанию психолого-педагогической помощи несовершеннолетнему, родителям (законным представителям), его исполнение.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Взаимодействие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органами профилактики безнадзорности и правонарушений,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органами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социальной защиты, занятости, здравоохранения, опеки и попечительства,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органами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делам молодежи, учреждений дополнительного образования, ППМС центры и др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.), направленное на решение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 несовершеннолетнего (конфликтные отношения с родителями (законными представителями), авторитарный стиль воспитания в семье, уклонение родителей от исполнения обязанностей по воспитанию детей, асоциальный образ жизни, злоупотребление спиртными напитками, жестокое обращение и т.д., незанятость досуговой деятельностью, низкий уровень благосостояния и т.д.).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798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6538" y="432263"/>
            <a:ext cx="9759142" cy="1213657"/>
          </a:xfrm>
        </p:spPr>
        <p:txBody>
          <a:bodyPr anchor="ctr"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Общее количество обучающихся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ОУ г.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Якутска, охваченных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профилактическими мероприятиями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Месячника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психологического здоровья</a:t>
            </a:r>
            <a:r>
              <a:rPr lang="ru-RU" dirty="0">
                <a:solidFill>
                  <a:schemeClr val="tx1"/>
                </a:solidFill>
                <a:ea typeface="Calibri" panose="020F0502020204030204" pitchFamily="34" charset="0"/>
              </a:rPr>
              <a:t> </a:t>
            </a: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761564"/>
              </p:ext>
            </p:extLst>
          </p:nvPr>
        </p:nvGraphicFramePr>
        <p:xfrm>
          <a:off x="1096963" y="1846263"/>
          <a:ext cx="10058400" cy="284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19164943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225621906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52890733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4321214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АППГ (март-апрель 2021 г.)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март-апрель 2022 г.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Увеличение показателя в сравнении с АППГ 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 %)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037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Общее количество обучающихся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1 по 11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47 800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50 092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4,8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087500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021012" y="3227387"/>
            <a:ext cx="12432347" cy="513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245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 обучающихся в ОУ г. Якутска профилактическими мероприятиями Месячника психологического здоровья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261257"/>
              </p:ext>
            </p:extLst>
          </p:nvPr>
        </p:nvGraphicFramePr>
        <p:xfrm>
          <a:off x="1096963" y="1846262"/>
          <a:ext cx="10474352" cy="4461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8588">
                  <a:extLst>
                    <a:ext uri="{9D8B030D-6E8A-4147-A177-3AD203B41FA5}">
                      <a16:colId xmlns:a16="http://schemas.microsoft.com/office/drawing/2014/main" val="3388935056"/>
                    </a:ext>
                  </a:extLst>
                </a:gridCol>
                <a:gridCol w="2618588">
                  <a:extLst>
                    <a:ext uri="{9D8B030D-6E8A-4147-A177-3AD203B41FA5}">
                      <a16:colId xmlns:a16="http://schemas.microsoft.com/office/drawing/2014/main" val="3232615600"/>
                    </a:ext>
                  </a:extLst>
                </a:gridCol>
                <a:gridCol w="2618588">
                  <a:extLst>
                    <a:ext uri="{9D8B030D-6E8A-4147-A177-3AD203B41FA5}">
                      <a16:colId xmlns:a16="http://schemas.microsoft.com/office/drawing/2014/main" val="3647202190"/>
                    </a:ext>
                  </a:extLst>
                </a:gridCol>
                <a:gridCol w="2618588">
                  <a:extLst>
                    <a:ext uri="{9D8B030D-6E8A-4147-A177-3AD203B41FA5}">
                      <a16:colId xmlns:a16="http://schemas.microsoft.com/office/drawing/2014/main" val="3560862788"/>
                    </a:ext>
                  </a:extLst>
                </a:gridCol>
              </a:tblGrid>
              <a:tr h="10979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Виды профилактической работы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Охват обучающихся в АППГ (март-апрель 2021 г.) / % от общего количества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Охват обучающихся в рамках МПЗ (март-апрель 2022 г.) / % от общего количества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Охват в сравнении с АППГ (в %)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6755105"/>
                  </a:ext>
                </a:extLst>
              </a:tr>
              <a:tr h="6453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Классные часы (с 1 по 12 кл.)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37 429 / 78,3%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45 758 / 91,3%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22,2%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7408832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Коррекционно-развивающие занятия и/или тренинги 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22 612 / 47,3%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24 485 / 48,9%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8,3%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6087567"/>
                  </a:ext>
                </a:extLst>
              </a:tr>
              <a:tr h="10979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Индивидуальное психологическое консультирование обучающихся (с 1 по 12 кл.)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3098 / 6,5%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3537 / 7,1%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14,2%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6167668"/>
                  </a:ext>
                </a:extLst>
              </a:tr>
              <a:tr h="7319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Диагностическая работа (с 1 по 12 кл.)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34 352 / 71,9%</a:t>
                      </a:r>
                      <a:endParaRPr lang="ru-RU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41 820 / 83,6%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21,7%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010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482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0553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Психологическое и педагогическое сопровождение обучающихся, находящихся в «кризисном состоянии»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089482"/>
              </p:ext>
            </p:extLst>
          </p:nvPr>
        </p:nvGraphicFramePr>
        <p:xfrm>
          <a:off x="1163786" y="1296785"/>
          <a:ext cx="9991897" cy="46182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703">
                  <a:extLst>
                    <a:ext uri="{9D8B030D-6E8A-4147-A177-3AD203B41FA5}">
                      <a16:colId xmlns:a16="http://schemas.microsoft.com/office/drawing/2014/main" val="285504836"/>
                    </a:ext>
                  </a:extLst>
                </a:gridCol>
                <a:gridCol w="1314699">
                  <a:extLst>
                    <a:ext uri="{9D8B030D-6E8A-4147-A177-3AD203B41FA5}">
                      <a16:colId xmlns:a16="http://schemas.microsoft.com/office/drawing/2014/main" val="3382639045"/>
                    </a:ext>
                  </a:extLst>
                </a:gridCol>
                <a:gridCol w="1314699">
                  <a:extLst>
                    <a:ext uri="{9D8B030D-6E8A-4147-A177-3AD203B41FA5}">
                      <a16:colId xmlns:a16="http://schemas.microsoft.com/office/drawing/2014/main" val="3760885310"/>
                    </a:ext>
                  </a:extLst>
                </a:gridCol>
                <a:gridCol w="1314699">
                  <a:extLst>
                    <a:ext uri="{9D8B030D-6E8A-4147-A177-3AD203B41FA5}">
                      <a16:colId xmlns:a16="http://schemas.microsoft.com/office/drawing/2014/main" val="1026968251"/>
                    </a:ext>
                  </a:extLst>
                </a:gridCol>
                <a:gridCol w="1314699">
                  <a:extLst>
                    <a:ext uri="{9D8B030D-6E8A-4147-A177-3AD203B41FA5}">
                      <a16:colId xmlns:a16="http://schemas.microsoft.com/office/drawing/2014/main" val="3652421449"/>
                    </a:ext>
                  </a:extLst>
                </a:gridCol>
                <a:gridCol w="1314699">
                  <a:extLst>
                    <a:ext uri="{9D8B030D-6E8A-4147-A177-3AD203B41FA5}">
                      <a16:colId xmlns:a16="http://schemas.microsoft.com/office/drawing/2014/main" val="4134573918"/>
                    </a:ext>
                  </a:extLst>
                </a:gridCol>
                <a:gridCol w="1314699">
                  <a:extLst>
                    <a:ext uri="{9D8B030D-6E8A-4147-A177-3AD203B41FA5}">
                      <a16:colId xmlns:a16="http://schemas.microsoft.com/office/drawing/2014/main" val="2672093878"/>
                    </a:ext>
                  </a:extLst>
                </a:gridCol>
              </a:tblGrid>
              <a:tr h="81631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Обучающиеся,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Находящихся в «кризисном состоянии»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Количество обучающихся,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состоящих на учете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Доля обучающихся, охваченных индивидуальными формами работ (в 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Доля обучающихся, охваченных групповыми формами работ (в %)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223428"/>
                  </a:ext>
                </a:extLst>
              </a:tr>
              <a:tr h="4081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март-апрель 2021 г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март-апрель 2022 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март-апрель 2021 г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март-апрель 2022 г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март-апрель 2021 г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март-апрель 2022 г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7454304"/>
                  </a:ext>
                </a:extLst>
              </a:tr>
              <a:tr h="8163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</a:rPr>
                        <a:t>С высокой тревожностью на текущий момент</a:t>
                      </a:r>
                      <a:endParaRPr lang="ru-R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849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(1,8% от общего количества)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1514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(3% от общего количества)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51,8%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97,3%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93,9%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1492444"/>
                  </a:ext>
                </a:extLst>
              </a:tr>
              <a:tr h="408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</a:rPr>
                        <a:t>Ситуация жестокого обращения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3965245"/>
                  </a:ext>
                </a:extLst>
              </a:tr>
              <a:tr h="612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</a:rPr>
                        <a:t>Подвергшиеся буллингу, кибербуллингу</a:t>
                      </a:r>
                      <a:endParaRPr lang="ru-R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2218987"/>
                  </a:ext>
                </a:extLst>
              </a:tr>
              <a:tr h="612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</a:rPr>
                        <a:t>Переживших психотравму при ЧС, потере близких</a:t>
                      </a:r>
                      <a:endParaRPr lang="ru-R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8092473"/>
                  </a:ext>
                </a:extLst>
              </a:tr>
              <a:tr h="408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</a:rPr>
                        <a:t>С аутоагрессивным поведением</a:t>
                      </a:r>
                      <a:endParaRPr lang="ru-RU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87,5%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5388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2769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Месячника психологического здоровья выявлено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945501"/>
              </p:ext>
            </p:extLst>
          </p:nvPr>
        </p:nvGraphicFramePr>
        <p:xfrm>
          <a:off x="1096963" y="1846263"/>
          <a:ext cx="10058400" cy="4222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34512715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4034119793"/>
                    </a:ext>
                  </a:extLst>
                </a:gridCol>
              </a:tblGrid>
              <a:tr h="49952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обучающиеся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(чел)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712785"/>
                  </a:ext>
                </a:extLst>
              </a:tr>
              <a:tr h="4995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 «кризисном состоянии»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1 790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639483"/>
                  </a:ext>
                </a:extLst>
              </a:tr>
              <a:tr h="8621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 «кризисном состоянии» с высокой тревожностью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1 514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631240"/>
                  </a:ext>
                </a:extLst>
              </a:tr>
              <a:tr h="499527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подвергшиеся жестокому обращению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249487"/>
                  </a:ext>
                </a:extLst>
              </a:tr>
              <a:tr h="4995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подвергшиеся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буллингу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кибербуллингу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926340"/>
                  </a:ext>
                </a:extLst>
              </a:tr>
              <a:tr h="862197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пережившие </a:t>
                      </a:r>
                      <a:r>
                        <a:rPr lang="ru-RU" dirty="0" err="1" smtClean="0"/>
                        <a:t>психотравму</a:t>
                      </a:r>
                      <a:r>
                        <a:rPr lang="ru-RU" dirty="0" smtClean="0"/>
                        <a:t> при ЧС, потере близких и др.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089999"/>
                  </a:ext>
                </a:extLst>
              </a:tr>
              <a:tr h="499527">
                <a:tc>
                  <a:txBody>
                    <a:bodyPr/>
                    <a:lstStyle/>
                    <a:p>
                      <a:r>
                        <a:rPr lang="ru-RU" dirty="0" smtClean="0"/>
                        <a:t>с </a:t>
                      </a:r>
                      <a:r>
                        <a:rPr lang="ru-RU" dirty="0" err="1" smtClean="0"/>
                        <a:t>аутоагрессивным</a:t>
                      </a:r>
                      <a:r>
                        <a:rPr lang="ru-RU" dirty="0" smtClean="0"/>
                        <a:t> поведением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664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75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083" y="257175"/>
            <a:ext cx="11764993" cy="1325563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развернутого исследования суицидального поведения обучающихся образовательных учреждений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«город Якутск»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980539"/>
              </p:ext>
            </p:extLst>
          </p:nvPr>
        </p:nvGraphicFramePr>
        <p:xfrm>
          <a:off x="632423" y="1354976"/>
          <a:ext cx="11109385" cy="5042236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345611">
                  <a:extLst>
                    <a:ext uri="{9D8B030D-6E8A-4147-A177-3AD203B41FA5}">
                      <a16:colId xmlns:a16="http://schemas.microsoft.com/office/drawing/2014/main" val="1031103177"/>
                    </a:ext>
                  </a:extLst>
                </a:gridCol>
                <a:gridCol w="4060646">
                  <a:extLst>
                    <a:ext uri="{9D8B030D-6E8A-4147-A177-3AD203B41FA5}">
                      <a16:colId xmlns:a16="http://schemas.microsoft.com/office/drawing/2014/main" val="220311687"/>
                    </a:ext>
                  </a:extLst>
                </a:gridCol>
                <a:gridCol w="3703128">
                  <a:extLst>
                    <a:ext uri="{9D8B030D-6E8A-4147-A177-3AD203B41FA5}">
                      <a16:colId xmlns:a16="http://schemas.microsoft.com/office/drawing/2014/main" val="838677622"/>
                    </a:ext>
                  </a:extLst>
                </a:gridCol>
              </a:tblGrid>
              <a:tr h="7280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effectLst/>
                        </a:rPr>
                        <a:t>Параметры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kern="1200" dirty="0" smtClean="0">
                          <a:effectLst/>
                        </a:rPr>
                        <a:t>завершенные суициды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kern="1200" dirty="0" smtClean="0">
                          <a:effectLst/>
                        </a:rPr>
                        <a:t>суицидальные попытки</a:t>
                      </a:r>
                      <a:endParaRPr lang="ru-RU" sz="1600" dirty="0" smtClean="0">
                        <a:effectLst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690503"/>
                  </a:ext>
                </a:extLst>
              </a:tr>
              <a:tr h="428254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по половому признаку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больше половины девочки (64,3%)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большинство девочки (76%)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95720"/>
                  </a:ext>
                </a:extLst>
              </a:tr>
              <a:tr h="1027809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по возрасту и классу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чаще в старшем подростковом возрасте (71%), 9-11 классы (64%)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как в старшем, так и младшем подростковом возрасте (15-17 лет – 52%, 13-14 лет – 43%), 8-9 классы (60%)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000075"/>
                  </a:ext>
                </a:extLst>
              </a:tr>
              <a:tr h="428254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по времени года совершения суицидов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весенне-летний период (71%)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весенне-осенний период (79%)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230472"/>
                  </a:ext>
                </a:extLst>
              </a:tr>
              <a:tr h="728031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по способу совершения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через повешение (50%) и падение с высоты (43%)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медикаментозное отравление (43%), порезы предплечья (48%)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800666"/>
                  </a:ext>
                </a:extLst>
              </a:tr>
              <a:tr h="728031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по характеру взаимоотношений со сверстниками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«хорошие и ровные» отношения (86%)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«хорошие и ровные» отношения (81%)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22909"/>
                  </a:ext>
                </a:extLst>
              </a:tr>
              <a:tr h="7280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семейная ситуация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«внешне ровные и спокойные» (64%) и относили к разряду «внешне» благополучных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effectLst/>
                        </a:rPr>
                        <a:t>у 40% ранее выявлены сложные и конфликтные взаимоотношения в семье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627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4088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</a:t>
            </a: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педагогов, 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охваченных мероприятиями МПЗ 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862594"/>
              </p:ext>
            </p:extLst>
          </p:nvPr>
        </p:nvGraphicFramePr>
        <p:xfrm>
          <a:off x="1096963" y="1737361"/>
          <a:ext cx="10058400" cy="4131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1876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2095" y="369732"/>
            <a:ext cx="9983585" cy="137594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родителей (законных представителей</a:t>
            </a:r>
            <a:r>
              <a:rPr lang="ru-RU" sz="31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310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охваченных </a:t>
            </a:r>
            <a:r>
              <a:rPr lang="ru-RU" sz="31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мероприятиями </a:t>
            </a:r>
            <a:r>
              <a:rPr lang="ru-RU" sz="310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МПЗ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7651" y="1945179"/>
            <a:ext cx="10507287" cy="387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5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23722"/>
              </p:ext>
            </p:extLst>
          </p:nvPr>
        </p:nvGraphicFramePr>
        <p:xfrm>
          <a:off x="799574" y="492125"/>
          <a:ext cx="10116076" cy="5488683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058038">
                  <a:extLst>
                    <a:ext uri="{9D8B030D-6E8A-4147-A177-3AD203B41FA5}">
                      <a16:colId xmlns:a16="http://schemas.microsoft.com/office/drawing/2014/main" val="1223373172"/>
                    </a:ext>
                  </a:extLst>
                </a:gridCol>
                <a:gridCol w="5058038">
                  <a:extLst>
                    <a:ext uri="{9D8B030D-6E8A-4147-A177-3AD203B41FA5}">
                      <a16:colId xmlns:a16="http://schemas.microsoft.com/office/drawing/2014/main" val="3961764422"/>
                    </a:ext>
                  </a:extLst>
                </a:gridCol>
              </a:tblGrid>
              <a:tr h="185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Данные по обучающимся, совершившим суицид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Данные по обучающимся, совершившим попытку суицида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5630588"/>
                  </a:ext>
                </a:extLst>
              </a:tr>
              <a:tr h="9258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Школьная успеваемость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326745"/>
                  </a:ext>
                </a:extLst>
              </a:tr>
              <a:tr h="14813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2 обучающихся имели заключения ПМПК и имели статус ребенка с «ограниченными возможностями здоровья» (14%), </a:t>
                      </a:r>
                      <a:r>
                        <a:rPr lang="ru-RU" sz="1200" b="0" dirty="0" smtClean="0">
                          <a:effectLst/>
                        </a:rPr>
                        <a:t>1 </a:t>
                      </a:r>
                      <a:r>
                        <a:rPr lang="ru-RU" sz="1200" b="0" dirty="0">
                          <a:effectLst/>
                        </a:rPr>
                        <a:t>ребенок – с инвалидностью, находился на домашнем обучении. Согласно характеристикам, предоставленным специалистами школ, у 57% детей наблюдался средний уровень успеваемости учебного материала, 14% - снизилась успеваемость в среднем звене, 1 девочка с ОВЗ затруднялась по всем предметам, 1 ребенок – с высоким уровнем успеваемости. 43% детей были вновь прибывшими в школах. На профилактических учетах состояли 36% детей (на учете ПДН – 2 по причине кражи и употребления алкогольных напитков, на ВШУ – 5).    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Согласно характеристикам, предоставленным специалистами школ, у 62% обучающихся – средняя успеваемость, 21% - хорошая успеваемость, 9,5% - не успевает по некоторым предметам, 2% - снизилась успеваемость. 1 ребенок находится на домашнем обучении по состоянию здоровья. 26% являются вновь прибывшими обучающимися. На профилактических учетах до попытки суицида состояли 33%.  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000938"/>
                  </a:ext>
                </a:extLst>
              </a:tr>
              <a:tr h="92582">
                <a:tc gridSpan="2"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Внеучебная</a:t>
                      </a:r>
                      <a:r>
                        <a:rPr lang="ru-RU" sz="1200" dirty="0">
                          <a:effectLst/>
                        </a:rPr>
                        <a:t> деятельность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1317786"/>
                  </a:ext>
                </a:extLst>
              </a:tr>
              <a:tr h="5554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Согласно характеристикам, 57 % активно принимали участие в проводимых мероприятиях, 21,5% перестали посещать или не посещали кружки и секции, 21,5% не посещали внеклассные мероприятия, факультативы и кружки.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40% детей активно принимают участие в проводимых мероприятиях, 14% - низкий уровень активности, 26% - не посещают мероприятия.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592089"/>
                  </a:ext>
                </a:extLst>
              </a:tr>
              <a:tr h="92582">
                <a:tc gridSpan="2"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Отношения со сверстниками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147571"/>
                  </a:ext>
                </a:extLst>
              </a:tr>
              <a:tr h="111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Педагоги образовательных учреждений отмечают, что 57% детей имели «хорошие отношения с одноклассниками», 29% - «ровные», 7% (1 ребенок) – «плохие» («плохое отношение» классным руководителем поясняется тем, что мальчик «мог выражаться нецензурными словами, обзывать своих одноклассников»), 7% (1 ребенок) – не общался, т.к. находился на домашнем обучении. В момент совершения суицида 29% детей (3 девочки, 1 мальчик) имели романтические отношения.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 55% детей педагоги отмечают «ровные» отношения с одноклассниками, 26% - «хорошие». 9,5% «в основном держатся обособленно», имеют узкий круг общения. У четверых обучающихся (9,5%) отмечено наличие романтических отношений.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139198"/>
                  </a:ext>
                </a:extLst>
              </a:tr>
              <a:tr h="92582">
                <a:tc gridSpan="2"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Поведенческие особенности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30893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</a:rPr>
                        <a:t>У 36% детей отмечались такие поведенческие проявления как импульсивность, вспыльчивость, 21% - застенчивость и комплексы по поводу внешности и имени, что характерно для подросткового возраста. 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 38% детей отмечаются такие поведенческие проявления как импульсивность, вспыльчивость, эмоциональная ранимость, перепады настроения, 24% - заниженный/завышенный уровень самооценки. Данные проявления также характерны для подросткового возраста.   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18" marR="347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029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792771"/>
              </p:ext>
            </p:extLst>
          </p:nvPr>
        </p:nvGraphicFramePr>
        <p:xfrm>
          <a:off x="1197035" y="1745673"/>
          <a:ext cx="9958645" cy="4238601"/>
        </p:xfrm>
        <a:graphic>
          <a:graphicData uri="http://schemas.openxmlformats.org/drawingml/2006/table">
            <a:tbl>
              <a:tblPr firstRow="1" firstCol="1" bandRow="1"/>
              <a:tblGrid>
                <a:gridCol w="3383605">
                  <a:extLst>
                    <a:ext uri="{9D8B030D-6E8A-4147-A177-3AD203B41FA5}">
                      <a16:colId xmlns:a16="http://schemas.microsoft.com/office/drawing/2014/main" val="3665665252"/>
                    </a:ext>
                  </a:extLst>
                </a:gridCol>
                <a:gridCol w="1315008">
                  <a:extLst>
                    <a:ext uri="{9D8B030D-6E8A-4147-A177-3AD203B41FA5}">
                      <a16:colId xmlns:a16="http://schemas.microsoft.com/office/drawing/2014/main" val="311453048"/>
                    </a:ext>
                  </a:extLst>
                </a:gridCol>
                <a:gridCol w="1315008">
                  <a:extLst>
                    <a:ext uri="{9D8B030D-6E8A-4147-A177-3AD203B41FA5}">
                      <a16:colId xmlns:a16="http://schemas.microsoft.com/office/drawing/2014/main" val="3853139441"/>
                    </a:ext>
                  </a:extLst>
                </a:gridCol>
                <a:gridCol w="1315008">
                  <a:extLst>
                    <a:ext uri="{9D8B030D-6E8A-4147-A177-3AD203B41FA5}">
                      <a16:colId xmlns:a16="http://schemas.microsoft.com/office/drawing/2014/main" val="290470207"/>
                    </a:ext>
                  </a:extLst>
                </a:gridCol>
                <a:gridCol w="1315008">
                  <a:extLst>
                    <a:ext uri="{9D8B030D-6E8A-4147-A177-3AD203B41FA5}">
                      <a16:colId xmlns:a16="http://schemas.microsoft.com/office/drawing/2014/main" val="4211891530"/>
                    </a:ext>
                  </a:extLst>
                </a:gridCol>
                <a:gridCol w="1315008">
                  <a:extLst>
                    <a:ext uri="{9D8B030D-6E8A-4147-A177-3AD203B41FA5}">
                      <a16:colId xmlns:a16="http://schemas.microsoft.com/office/drawing/2014/main" val="969620997"/>
                    </a:ext>
                  </a:extLst>
                </a:gridCol>
              </a:tblGrid>
              <a:tr h="2318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(по июнь)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382164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Попытки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085419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Завершенные 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11458"/>
                  </a:ext>
                </a:extLst>
              </a:tr>
              <a:tr h="230535"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10696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Девушки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899744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Юноши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705817"/>
                  </a:ext>
                </a:extLst>
              </a:tr>
              <a:tr h="230535"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способу: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121002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Через повешение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348252"/>
                  </a:ext>
                </a:extLst>
              </a:tr>
              <a:tr h="318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использованием огнестрельного оружия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576334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использованием холодного оружия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15279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Путем медикаментозного отравления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45196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Иные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558439"/>
                  </a:ext>
                </a:extLst>
              </a:tr>
              <a:tr h="230535"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Причины: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914853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Ссора с родными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170024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Ссора с друзьями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131698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Несчастная любовь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7386355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Болезнь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845471"/>
                  </a:ext>
                </a:extLst>
              </a:tr>
              <a:tr h="230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Иные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99" marR="671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141798"/>
                  </a:ext>
                </a:extLst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93061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Статистические данные </a:t>
            </a:r>
            <a:b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городскому округу «город Якутск»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01768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838200" y="193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аутоагрессивного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 обучающихся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«город Якутск» </a:t>
            </a:r>
            <a:r>
              <a:rPr lang="ru-RU" sz="2000" b="1" u="sng" dirty="0" smtClean="0"/>
              <a:t/>
            </a:r>
            <a:br>
              <a:rPr lang="ru-RU" sz="2000" b="1" u="sng" dirty="0" smtClean="0"/>
            </a:br>
            <a:endParaRPr lang="ru-RU" sz="2000" u="sng" dirty="0"/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6797428"/>
              </p:ext>
            </p:extLst>
          </p:nvPr>
        </p:nvGraphicFramePr>
        <p:xfrm>
          <a:off x="956090" y="1309922"/>
          <a:ext cx="10092908" cy="2560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046454">
                  <a:extLst>
                    <a:ext uri="{9D8B030D-6E8A-4147-A177-3AD203B41FA5}">
                      <a16:colId xmlns:a16="http://schemas.microsoft.com/office/drawing/2014/main" val="2732420458"/>
                    </a:ext>
                  </a:extLst>
                </a:gridCol>
                <a:gridCol w="5046454">
                  <a:extLst>
                    <a:ext uri="{9D8B030D-6E8A-4147-A177-3AD203B41FA5}">
                      <a16:colId xmlns:a16="http://schemas.microsoft.com/office/drawing/2014/main" val="4133481790"/>
                    </a:ext>
                  </a:extLst>
                </a:gridCol>
              </a:tblGrid>
              <a:tr h="1433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Параметры 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Характеристики 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67429"/>
                  </a:ext>
                </a:extLst>
              </a:tr>
              <a:tr h="143356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effectLst/>
                        </a:rPr>
                        <a:t>по половому признаку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effectLst/>
                        </a:rPr>
                        <a:t>девочки более 60%</a:t>
                      </a:r>
                      <a:r>
                        <a:rPr lang="ru-RU" sz="1400" kern="1200" baseline="0" dirty="0" smtClean="0">
                          <a:effectLst/>
                        </a:rPr>
                        <a:t> (по статистике от 62% до 95%)</a:t>
                      </a:r>
                    </a:p>
                    <a:p>
                      <a:r>
                        <a:rPr lang="ru-RU" sz="1400" kern="1200" dirty="0" smtClean="0">
                          <a:effectLst/>
                        </a:rPr>
                        <a:t>мальчики менее 40%</a:t>
                      </a:r>
                      <a:r>
                        <a:rPr lang="ru-RU" sz="1400" kern="1200" baseline="0" dirty="0" smtClean="0">
                          <a:effectLst/>
                        </a:rPr>
                        <a:t> ( по статистике  от 5% до 38%)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745269"/>
                  </a:ext>
                </a:extLst>
              </a:tr>
              <a:tr h="143356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effectLst/>
                        </a:rPr>
                        <a:t>по возрасту и классу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effectLst/>
                        </a:rPr>
                        <a:t>чаще в старшем подростковом возрасте (15-17 лет – 64%)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396473"/>
                  </a:ext>
                </a:extLst>
              </a:tr>
              <a:tr h="143356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effectLst/>
                        </a:rPr>
                        <a:t>по времени года совершения суицидов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effectLst/>
                        </a:rPr>
                        <a:t>осенний период (50%);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646253"/>
                  </a:ext>
                </a:extLst>
              </a:tr>
              <a:tr h="243705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effectLst/>
                        </a:rPr>
                        <a:t>по характеру взаимоотношений со сверстниками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«хорошие и ровные» отношения (73%)</a:t>
                      </a:r>
                      <a:endParaRPr lang="ru-RU" sz="1400" dirty="0" smtClean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560967"/>
                  </a:ext>
                </a:extLst>
              </a:tr>
              <a:tr h="14335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Статус семьи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effectLst/>
                        </a:rPr>
                        <a:t>59% полные семьи, из них с мачехой, отчимом – 27%</a:t>
                      </a:r>
                    </a:p>
                    <a:p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289301"/>
                  </a:ext>
                </a:extLst>
              </a:tr>
              <a:tr h="14335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</a:rPr>
                        <a:t>18% обучающихся ранее состояли на профилактических учетах в ОУ, также 18% являлись вновь прибывшими.</a:t>
                      </a:r>
                      <a:endParaRPr lang="ru-RU" sz="1400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86548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956090" y="3857625"/>
          <a:ext cx="10092908" cy="267821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126175">
                  <a:extLst>
                    <a:ext uri="{9D8B030D-6E8A-4147-A177-3AD203B41FA5}">
                      <a16:colId xmlns:a16="http://schemas.microsoft.com/office/drawing/2014/main" val="116200174"/>
                    </a:ext>
                  </a:extLst>
                </a:gridCol>
                <a:gridCol w="7966733">
                  <a:extLst>
                    <a:ext uri="{9D8B030D-6E8A-4147-A177-3AD203B41FA5}">
                      <a16:colId xmlns:a16="http://schemas.microsoft.com/office/drawing/2014/main" val="2545233296"/>
                    </a:ext>
                  </a:extLst>
                </a:gridCol>
              </a:tblGrid>
              <a:tr h="189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Параметры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Данные по обучающимся с аутоагрессивным поведением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480747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Школьная успеваемость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У 41</a:t>
                      </a:r>
                      <a:r>
                        <a:rPr lang="ru-RU" sz="1200" dirty="0">
                          <a:effectLst/>
                        </a:rPr>
                        <a:t>% обучающихся – средняя успеваемость, 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45</a:t>
                      </a:r>
                      <a:r>
                        <a:rPr lang="ru-RU" sz="1200" dirty="0">
                          <a:effectLst/>
                        </a:rPr>
                        <a:t>% - хорошая успеваемость, 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</a:t>
                      </a:r>
                      <a:r>
                        <a:rPr lang="ru-RU" sz="1200" dirty="0">
                          <a:effectLst/>
                        </a:rPr>
                        <a:t>% - не успевает по некоторым предметам. 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Успеваемость </a:t>
                      </a:r>
                      <a:r>
                        <a:rPr lang="ru-RU" sz="1200" dirty="0">
                          <a:effectLst/>
                        </a:rPr>
                        <a:t>снизилась у 18% обучающихся, 18% являются вновь прибывшими обучающимися. 1 ребенок имеет статус ОВЗ.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1796415"/>
                  </a:ext>
                </a:extLst>
              </a:tr>
              <a:tr h="2335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Внеучебная деятельность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64% детей активно принимают участие в проводимых мероприятиях, 27% - низкий уровень активности.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619513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Отношения со сверстниками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41</a:t>
                      </a:r>
                      <a:r>
                        <a:rPr lang="ru-RU" sz="1200" dirty="0">
                          <a:effectLst/>
                        </a:rPr>
                        <a:t>% </a:t>
                      </a:r>
                      <a:r>
                        <a:rPr lang="ru-RU" sz="1200" dirty="0" smtClean="0">
                          <a:effectLst/>
                        </a:rPr>
                        <a:t>- «</a:t>
                      </a:r>
                      <a:r>
                        <a:rPr lang="ru-RU" sz="1200" dirty="0">
                          <a:effectLst/>
                        </a:rPr>
                        <a:t>ровные» отношения с одноклассниками, 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32</a:t>
                      </a:r>
                      <a:r>
                        <a:rPr lang="ru-RU" sz="1200" dirty="0">
                          <a:effectLst/>
                        </a:rPr>
                        <a:t>% - «хорошие», 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23</a:t>
                      </a:r>
                      <a:r>
                        <a:rPr lang="ru-RU" sz="1200" dirty="0">
                          <a:effectLst/>
                        </a:rPr>
                        <a:t>% - «в основном держатся обособленно», имеют узкий круг общения, 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4,5</a:t>
                      </a:r>
                      <a:r>
                        <a:rPr lang="ru-RU" sz="1200" dirty="0">
                          <a:effectLst/>
                        </a:rPr>
                        <a:t>% – «во взаимоотношениях с одноклассниками может быть агрессивным, конфликтным»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902869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Поведенческие особенности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 45% детей отмечаются такие поведенческие проявления как импульсивность, вспыльчивость, эмоциональная ранимость, </a:t>
                      </a:r>
                      <a:r>
                        <a:rPr lang="ru-RU" sz="1200" dirty="0" err="1">
                          <a:effectLst/>
                        </a:rPr>
                        <a:t>демонстративность</a:t>
                      </a:r>
                      <a:r>
                        <a:rPr lang="ru-RU" sz="1200" dirty="0">
                          <a:effectLst/>
                        </a:rPr>
                        <a:t>, перепады настроения, 14% - заниженный/завышенный уровень самооценки. Данные проявления также характерны для подросткового возраста.   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9382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639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1079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 семейной ситуации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027906"/>
          <a:ext cx="10060233" cy="5597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0097">
                  <a:extLst>
                    <a:ext uri="{9D8B030D-6E8A-4147-A177-3AD203B41FA5}">
                      <a16:colId xmlns:a16="http://schemas.microsoft.com/office/drawing/2014/main" val="693681742"/>
                    </a:ext>
                  </a:extLst>
                </a:gridCol>
                <a:gridCol w="2886193">
                  <a:extLst>
                    <a:ext uri="{9D8B030D-6E8A-4147-A177-3AD203B41FA5}">
                      <a16:colId xmlns:a16="http://schemas.microsoft.com/office/drawing/2014/main" val="903985133"/>
                    </a:ext>
                  </a:extLst>
                </a:gridCol>
                <a:gridCol w="4081521">
                  <a:extLst>
                    <a:ext uri="{9D8B030D-6E8A-4147-A177-3AD203B41FA5}">
                      <a16:colId xmlns:a16="http://schemas.microsoft.com/office/drawing/2014/main" val="1721815877"/>
                    </a:ext>
                  </a:extLst>
                </a:gridCol>
                <a:gridCol w="2442422">
                  <a:extLst>
                    <a:ext uri="{9D8B030D-6E8A-4147-A177-3AD203B41FA5}">
                      <a16:colId xmlns:a16="http://schemas.microsoft.com/office/drawing/2014/main" val="3108995156"/>
                    </a:ext>
                  </a:extLst>
                </a:gridCol>
              </a:tblGrid>
              <a:tr h="2807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Особенности семейной ситуации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Данные по обучающимся (%)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2854211029"/>
                  </a:ext>
                </a:extLst>
              </a:tr>
              <a:tr h="421097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Статус семьи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Полная 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59%, из них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 мачехой, отчимом – 27%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1019413054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Неполная 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32%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1699590369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Опекаемая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4,5%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113446670"/>
                  </a:ext>
                </a:extLst>
              </a:tr>
              <a:tr h="140366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 количеству детей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Единственный ребенок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2189815141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Многодетная 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175385" algn="l"/>
                          <a:tab pos="1316355" algn="ctr"/>
                        </a:tabLst>
                      </a:pPr>
                      <a:r>
                        <a:rPr lang="ru-RU" sz="1400">
                          <a:effectLst/>
                        </a:rPr>
                        <a:t>18%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3977140336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ребенка в семье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3473892353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Взрослые братья и сестры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2507230989"/>
                  </a:ext>
                </a:extLst>
              </a:tr>
              <a:tr h="140366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Очередность рождения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Единственный ребенок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4019092821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Старший ребенок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36%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3030413400"/>
                  </a:ext>
                </a:extLst>
              </a:tr>
              <a:tr h="2807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Младший ребенок (старшие сестры, братья взрослые)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4088124552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Средний ребенок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1890883132"/>
                  </a:ext>
                </a:extLst>
              </a:tr>
              <a:tr h="7018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Переживание психотравмирующего события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Потеря близкого родственника 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1128284998"/>
                  </a:ext>
                </a:extLst>
              </a:tr>
              <a:tr h="280731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Взаимоотношение с членами семьи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Внешне ровные и доброжелательные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41%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143940348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Сложные/конфликтные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3310554023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 отмечено 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41%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515445302"/>
                  </a:ext>
                </a:extLst>
              </a:tr>
              <a:tr h="140366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 стилю воспитания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Попустительский стиль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14%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3913700795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Авторитарный стиль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1564952868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Гиперопека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3267496144"/>
                  </a:ext>
                </a:extLst>
              </a:tr>
              <a:tr h="1403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Эмоциональная депривация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2729558200"/>
                  </a:ext>
                </a:extLst>
              </a:tr>
              <a:tr h="2807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Отсутствие общения с одним или обоими родителями</a:t>
                      </a:r>
                      <a:endParaRPr lang="ru-RU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14%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7" marR="52637" marT="0" marB="0"/>
                </a:tc>
                <a:extLst>
                  <a:ext uri="{0D108BD9-81ED-4DB2-BD59-A6C34878D82A}">
                    <a16:rowId xmlns:a16="http://schemas.microsoft.com/office/drawing/2014/main" val="583178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78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обучающихся с аутоагрессивным поведением фиксируются следующие </a:t>
            </a:r>
            <a:r>
              <a:rPr lang="ru-RU" sz="4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 изменения: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372008"/>
            <a:ext cx="10058400" cy="349708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самовольные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уходы из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нежелание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идти 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школу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уважительных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близких друзей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суицидальные высказывания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резкое изменение поведения 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т.п.   </a:t>
            </a:r>
          </a:p>
        </p:txBody>
      </p:sp>
    </p:spTree>
    <p:extLst>
      <p:ext uri="{BB962C8B-B14F-4D97-AF65-F5344CB8AC3E}">
        <p14:creationId xmlns:p14="http://schemas.microsoft.com/office/powerpoint/2010/main" val="3830151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предшествовавшие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суицидам и/или попыткам суицидов подростками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структуры семьи;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конфликтные (явные или скрытые) внутрисемейные, детско-родительские взаимоотношения, отягощенные авторитарным или попустительским стилем воспитания; 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возложение повышенной ответственности, непосильной для возраста ребенка;  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повышение эмоционального и конфликтного напряжения;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кризисное состояние, вызванное психотравмирующим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событием; 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социальная и эмоциональная изоляция в среде сверстников, одиночество.</a:t>
            </a: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729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667" y="235390"/>
            <a:ext cx="11472333" cy="104024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 УО г. Якутска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chemeClr val="tx2">
                  <a:lumMod val="65000"/>
                  <a:lumOff val="35000"/>
                </a:schemeClr>
              </a:buClr>
              <a:buFont typeface="Calibri" panose="020F0502020204030204" pitchFamily="34" charset="0"/>
              <a:buChar char="–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образования Окружной администрации г. Якутска от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марта 2018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01-10/227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дополнительных мерах по профилактике суицидального поведения среди обучающихся, воспитанников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344068">
                  <a:lumMod val="65000"/>
                  <a:lumOff val="35000"/>
                </a:srgbClr>
              </a:buClr>
              <a:buFont typeface="Calibri" panose="020F0502020204030204" pitchFamily="34" charset="0"/>
              <a:buChar char="–"/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образования Окружной администрации г. Якутска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20 февраля 2020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01-10/154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своевременном оповещении о происшествиях с участием обучающихся (воспитанников) муниципальных образовательных учреждений»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2">
                  <a:lumMod val="65000"/>
                  <a:lumOff val="35000"/>
                </a:schemeClr>
              </a:buClr>
              <a:buFont typeface="Calibri" panose="020F0502020204030204" pitchFamily="34" charset="0"/>
              <a:buChar char="–"/>
            </a:pP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2">
                  <a:lumMod val="65000"/>
                  <a:lumOff val="35000"/>
                </a:schemeClr>
              </a:buClr>
              <a:buFont typeface="Calibri" panose="020F0502020204030204" pitchFamily="34" charset="0"/>
              <a:buChar char="–"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>
                  <a:lumMod val="65000"/>
                  <a:lumOff val="35000"/>
                </a:schemeClr>
              </a:buClr>
              <a:buFont typeface="Calibri" panose="020F0502020204030204" pitchFamily="34" charset="0"/>
              <a:buChar char="–"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>
                  <a:lumMod val="65000"/>
                  <a:lumOff val="35000"/>
                </a:schemeClr>
              </a:buClr>
              <a:buFont typeface="Calibri" panose="020F0502020204030204" pitchFamily="34" charset="0"/>
              <a:buChar char="–"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06294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775</TotalTime>
  <Words>2368</Words>
  <Application>Microsoft Office PowerPoint</Application>
  <PresentationFormat>Широкоэкранный</PresentationFormat>
  <Paragraphs>376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Ретро</vt:lpstr>
      <vt:lpstr>Тема Office</vt:lpstr>
      <vt:lpstr>1_Тема Office</vt:lpstr>
      <vt:lpstr>2_Тема Office</vt:lpstr>
      <vt:lpstr>3_Тема Office</vt:lpstr>
      <vt:lpstr>Профилактика аутоагрессивного поведения обучающихся  ГО «город Якутск»</vt:lpstr>
      <vt:lpstr>Результаты развернутого исследования суицидального поведения обучающихся образовательных учреждений  городского округа «город Якутск» </vt:lpstr>
      <vt:lpstr>Презентация PowerPoint</vt:lpstr>
      <vt:lpstr>Статистические данные  по городскому округу «город Якутск»</vt:lpstr>
      <vt:lpstr>Анализ аутоагрессивного поведения обучающихся  городского округа «город Якутск»  </vt:lpstr>
      <vt:lpstr>Особенности семейной ситуации </vt:lpstr>
      <vt:lpstr>У обучающихся с аутоагрессивным поведением фиксируются следующие внешние изменения: </vt:lpstr>
      <vt:lpstr>Факторы, предшествовавшие суицидам и/или попыткам суицидов подростками:</vt:lpstr>
      <vt:lpstr>Нормативно-правовые документы УО г. Якутска </vt:lpstr>
      <vt:lpstr>Структура социально-психологической службы в системе образования г. Якутска </vt:lpstr>
      <vt:lpstr>Алгоритм действий специалистов системы образования в случаях завершенного суицида/ попытки суицида  обучающегося, воспитанника.</vt:lpstr>
      <vt:lpstr>Первичные меры реабилитации  (на острой стадии)</vt:lpstr>
      <vt:lpstr>Вторичные меры реабилитации  (на отсроченной стадии – от 1 до 3 месяцев)</vt:lpstr>
      <vt:lpstr>Мероприятия по профилактике аутоагрессивного поведения обучающихся</vt:lpstr>
      <vt:lpstr>Профилактическая работа в образовательных учреждениях</vt:lpstr>
      <vt:lpstr>Общее количество обучающихся ОУ г. Якутска, охваченных профилактическими мероприятиями  Месячника психологического здоровья </vt:lpstr>
      <vt:lpstr>Охват обучающихся в ОУ г. Якутска профилактическими мероприятиями Месячника психологического здоровья</vt:lpstr>
      <vt:lpstr>Психологическое и педагогическое сопровождение обучающихся, находящихся в «кризисном состоянии»</vt:lpstr>
      <vt:lpstr>В рамках Месячника психологического здоровья выявлено</vt:lpstr>
      <vt:lpstr> Количество педагогов, охваченных мероприятиями МПЗ  </vt:lpstr>
      <vt:lpstr>  Количество родителей (законных представителей),  охваченных мероприятиями МПЗ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по профилактике аутоагрессивного поведения обучающихся ГО «город Якутск»</dc:title>
  <dc:creator>егор</dc:creator>
  <cp:lastModifiedBy>Елена</cp:lastModifiedBy>
  <cp:revision>63</cp:revision>
  <dcterms:created xsi:type="dcterms:W3CDTF">2018-08-08T05:12:43Z</dcterms:created>
  <dcterms:modified xsi:type="dcterms:W3CDTF">2022-09-07T20:22:05Z</dcterms:modified>
</cp:coreProperties>
</file>