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2" r:id="rId6"/>
    <p:sldId id="264" r:id="rId7"/>
    <p:sldId id="270" r:id="rId8"/>
    <p:sldId id="266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447B8-CA50-4646-AB5F-42D455295EEB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BE33-10A3-43B6-9D46-BEA7F1CB1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8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74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2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9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8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682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9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24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54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80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5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0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9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6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17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4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D01DA5-74ED-4313-A153-285922D2DF2C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9219B4-956E-4070-A127-A0DB00D04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4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2A785B-3CD8-449C-808D-37A2565BB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103" y="2658291"/>
            <a:ext cx="10123714" cy="92528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Родительский контроль </a:t>
            </a:r>
            <a:br>
              <a:rPr lang="ru-RU" b="1" dirty="0" smtClean="0"/>
            </a:br>
            <a:r>
              <a:rPr lang="ru-RU" b="1" dirty="0" smtClean="0"/>
              <a:t>школьного питания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69" y="100584"/>
            <a:ext cx="1939600" cy="1675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00584"/>
            <a:ext cx="1776548" cy="16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9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6251" y="2400518"/>
            <a:ext cx="895241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/>
              <a:t>Задачи: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Включение родительской общественности в процесс организации и контроля качества питания школьников.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Выработка </a:t>
            </a:r>
            <a:r>
              <a:rPr lang="ru-RU" dirty="0" smtClean="0"/>
              <a:t>единого подхода </a:t>
            </a:r>
            <a:r>
              <a:rPr lang="ru-RU" dirty="0"/>
              <a:t>в формировании механизма родительского контроля. 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Содействие улучшению условий и форм организации питания обучающихся общеобразовательных организаций.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Увеличение охвата обучающихся горячим питанием, культуры питания.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Повышение уровня удовлетворенности родителей (законных представителей) и детей продукцией школьных столовых.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90899" y="549850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Родительский контроль школьного питания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406" y="627757"/>
            <a:ext cx="1332410" cy="11480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9" y="627757"/>
            <a:ext cx="1255853" cy="11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8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212" y="2274507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сформировать </a:t>
            </a:r>
            <a:r>
              <a:rPr lang="ru-RU" b="1" dirty="0"/>
              <a:t>Комиссию по изучению вопросов организации питания в общеобразовательных организациях </a:t>
            </a:r>
            <a:r>
              <a:rPr lang="ru-RU" dirty="0"/>
              <a:t>с включением в ее состав </a:t>
            </a:r>
            <a:r>
              <a:rPr lang="ru-RU" b="1" dirty="0"/>
              <a:t>родителей (законных представителей)</a:t>
            </a:r>
            <a:r>
              <a:rPr lang="ru-RU" dirty="0"/>
              <a:t> обучающихся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организовать </a:t>
            </a:r>
            <a:r>
              <a:rPr lang="ru-RU" b="1" dirty="0"/>
              <a:t>правовое обучение членов Комиссии </a:t>
            </a:r>
            <a:r>
              <a:rPr lang="ru-RU" dirty="0"/>
              <a:t>в части документов, регламентирующих процесс школьного питания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обеспечить реализацию принципа добровольности участия в ее работе, коллегиальности принятия решений, гласности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включить в состав Комиссии представителей администрации школы, педагогического коллектива, родителей (законных представителей) обучающихся (не менее 3-х человек), лицо, назначенное ответственным за организацию питания в общеобразовательной организации. Утвердить состав Комиссии приказом директора общеобразовательной организации на учебный год.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6214" y="82942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родительского контроля 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питания</a:t>
            </a:r>
            <a:b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840" y="688214"/>
            <a:ext cx="1335140" cy="1146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54" y="688214"/>
            <a:ext cx="125588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1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14" y="2438647"/>
            <a:ext cx="856923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соответствие ежедневного меню (меню-раскладки) примерному меню по набору блюд, требованиям СанПиН по составу и выходу блюд, соответствием веса порций меню, вкусовым качествам предлагаемых блюд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отсутствие в дополнительном меню запрещенных к реализации детских организациях продуктов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соблюдение культуры обслуживания обучающихся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санитарное состояние обеденного зала и пищеблока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своевременность проведения лабораторных и инструментальных исследований в соответствии с рекомендациями, в соответствии с приложением N 12 к СанПиН 2.4.5.2409-08 и договором с юридическим лицом или индивидуальным предпринимателем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8902" y="740229"/>
            <a:ext cx="9686107" cy="1371599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smtClean="0"/>
              <a:t>Предмет </a:t>
            </a:r>
            <a:r>
              <a:rPr lang="ru-RU" sz="3200" b="1" dirty="0"/>
              <a:t>контроля Комиссии по изучению вопросов организации питания в общеобразовательных организациях: 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727" y="635240"/>
            <a:ext cx="1335140" cy="1146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60" y="740229"/>
            <a:ext cx="125588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7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730AFC-15B7-4F45-8B20-7857E37F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Порядок организации участия родителей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 </a:t>
            </a:r>
            <a:r>
              <a:rPr lang="ru-RU" sz="3200" b="1" dirty="0"/>
              <a:t>общественном контроле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5E95BF-4F38-6844-82A9-EF97465F2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3" indent="-11113">
              <a:buAutoNum type="arabicPeriod"/>
            </a:pPr>
            <a:r>
              <a:rPr lang="ru-RU" dirty="0"/>
              <a:t>Директор школы утверждает приказом максимально возможное число родителей, </a:t>
            </a:r>
            <a:r>
              <a:rPr lang="ru-RU" dirty="0" err="1"/>
              <a:t>единомоментно</a:t>
            </a:r>
            <a:r>
              <a:rPr lang="ru-RU" dirty="0"/>
              <a:t> осуществляющих общественный контроль с фактическим присутствием на пищеблоке (в зависимости от размеров и загрузки пищеблока, но не менее 3-х чел.)</a:t>
            </a:r>
          </a:p>
          <a:p>
            <a:pPr marL="47625" indent="-47625">
              <a:buAutoNum type="arabicPeriod"/>
            </a:pPr>
            <a:r>
              <a:rPr lang="ru-RU" dirty="0"/>
              <a:t>Классный руководитель предлагает родителям войти в состав общественной комиссии и определить желаемые даты посещения столовой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93" y="702245"/>
            <a:ext cx="1335140" cy="1146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58" y="711199"/>
            <a:ext cx="125588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6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9A1BE6-67A1-5A41-9D97-E61FACFF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Порядок организации участия </a:t>
            </a:r>
            <a:r>
              <a:rPr lang="ru-RU" sz="3200" b="1" dirty="0" smtClean="0"/>
              <a:t>родителей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/>
              <a:t>в общественном контроле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AA41B5-A798-4C45-A6BA-7BD55C6BD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3. Ответственный по питанию обобщает предложения классов и формирует ежедневный график посещения </a:t>
            </a:r>
          </a:p>
          <a:p>
            <a:pPr marL="0" indent="0">
              <a:buNone/>
            </a:pPr>
            <a:r>
              <a:rPr lang="ru-RU" dirty="0"/>
              <a:t>4. Ответственный по питанию встречает родителей и оказывает содействие в проведении общественного контроля. (Вход в зону приготовления участниками общественной комиссии не допускается!)   </a:t>
            </a:r>
          </a:p>
          <a:p>
            <a:pPr marL="0" indent="0">
              <a:buNone/>
            </a:pPr>
            <a:r>
              <a:rPr lang="ru-RU" dirty="0"/>
              <a:t>5. Свои замечания по организации питания члены комиссии могут изложить устно ответственному по питанию, письменно директору школы или через </a:t>
            </a:r>
            <a:r>
              <a:rPr lang="ru-RU" dirty="0" smtClean="0"/>
              <a:t>Родительский комитет. В </a:t>
            </a:r>
            <a:r>
              <a:rPr lang="ru-RU" dirty="0"/>
              <a:t>соответствии с Положением, может оформляться акт общественного контроля.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27" y="609114"/>
            <a:ext cx="1335140" cy="1146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58" y="656521"/>
            <a:ext cx="125588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1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E45CA849-654C-4173-AD99-B3A2528275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BCB1E6-8D7C-0C41-BD8E-8648B0BA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Порядок организации участия </a:t>
            </a:r>
            <a:r>
              <a:rPr lang="ru-RU" sz="3600" b="1" dirty="0" smtClean="0"/>
              <a:t>родителей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/>
              <a:t>в общественном контроле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E23A947-2D45-4208-AE2B-64948C87A3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Объект 4" descr="Изображение выглядит как тарелка, еда, стол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4062D891-DA58-4B45-977E-ACA3DC157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E5BBB0F9-6A59-4D02-A9C7-A2D6516684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2E62E789-A1A7-40BB-BE5C-3878F1E74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242" y="2020824"/>
            <a:ext cx="3918926" cy="39593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/>
              <a:t>Директору необходимо обеспечить ежедневное наличие </a:t>
            </a:r>
            <a:r>
              <a:rPr lang="ru-RU" sz="2400" b="1" dirty="0"/>
              <a:t>не менее одной дегустационной порции </a:t>
            </a:r>
            <a:r>
              <a:rPr lang="ru-RU" sz="2400" dirty="0"/>
              <a:t>для членов общественной комиссии! </a:t>
            </a:r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860" y="14857"/>
            <a:ext cx="1335140" cy="11461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80" y="60719"/>
            <a:ext cx="125588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9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F0DB41-363B-C94E-9FBF-E49CD042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Родитель не имеет права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BAA0A1-17D2-9F4A-BE55-2102ED62A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Проходить в зону приготовления блюд, не являясь членом </a:t>
            </a:r>
            <a:r>
              <a:rPr lang="ru-RU" dirty="0" smtClean="0"/>
              <a:t>комиссии</a:t>
            </a:r>
            <a:endParaRPr lang="ru-RU" dirty="0"/>
          </a:p>
          <a:p>
            <a:r>
              <a:rPr lang="ru-RU" dirty="0"/>
              <a:t>Отвлекать учащихся от приема пищи</a:t>
            </a:r>
          </a:p>
          <a:p>
            <a:r>
              <a:rPr lang="ru-RU" dirty="0"/>
              <a:t>Препятствовать работе персонала школы и поставщика питания </a:t>
            </a:r>
          </a:p>
          <a:p>
            <a:r>
              <a:rPr lang="ru-RU" dirty="0"/>
              <a:t>Находиться в столовой вне графика, утвержденного директором школы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27" y="635241"/>
            <a:ext cx="1335140" cy="1146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58" y="711199"/>
            <a:ext cx="125588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3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031D78-E22B-F444-B415-A8D818E6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Родитель имеет право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EF68F6-0575-B642-B9A3-E360D4085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Дегустировать блюдо в пределах дегустационной порции</a:t>
            </a:r>
          </a:p>
          <a:p>
            <a:r>
              <a:rPr lang="ru-RU" dirty="0"/>
              <a:t>За счет собственных средств приобрести любое блюдо из представленного ассортимента </a:t>
            </a:r>
          </a:p>
          <a:p>
            <a:r>
              <a:rPr lang="ru-RU" dirty="0"/>
              <a:t>Задавать вопросы и получать ответы от ответственного по питанию, заведующего производством, представителя администрации образовательной организации</a:t>
            </a:r>
          </a:p>
          <a:p>
            <a:r>
              <a:rPr lang="ru-RU" dirty="0"/>
              <a:t>Направлять свои замечания в вышестоящие инстанции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27" y="617823"/>
            <a:ext cx="1335140" cy="1146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58" y="656521"/>
            <a:ext cx="125588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91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310</TotalTime>
  <Words>459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Wingdings</vt:lpstr>
      <vt:lpstr>Натуральные материалы</vt:lpstr>
      <vt:lpstr>Родительский контроль  школьного питания </vt:lpstr>
      <vt:lpstr>Родительский контроль школьного питания</vt:lpstr>
      <vt:lpstr> Механизм организации родительского контроля качества питания </vt:lpstr>
      <vt:lpstr> Предмет контроля Комиссии по изучению вопросов организации питания в общеобразовательных организациях:  </vt:lpstr>
      <vt:lpstr>Порядок организации участия родителей  в общественном контроле</vt:lpstr>
      <vt:lpstr>Порядок организации участия родителей  в общественном контроле</vt:lpstr>
      <vt:lpstr>Порядок организации участия родителей  в общественном контроле</vt:lpstr>
      <vt:lpstr>Родитель не имеет права</vt:lpstr>
      <vt:lpstr>Родитель имеет право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Афанасий Данилович Богатырев </dc:title>
  <dc:creator>Эверстов Анатолий Дмитриевич</dc:creator>
  <cp:lastModifiedBy>Артемьев</cp:lastModifiedBy>
  <cp:revision>32</cp:revision>
  <dcterms:created xsi:type="dcterms:W3CDTF">2021-11-09T01:49:22Z</dcterms:created>
  <dcterms:modified xsi:type="dcterms:W3CDTF">2022-09-08T00:22:11Z</dcterms:modified>
</cp:coreProperties>
</file>