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2"/>
  </p:sldMasterIdLst>
  <p:sldIdLst>
    <p:sldId id="256" r:id="rId3"/>
    <p:sldId id="259" r:id="rId4"/>
    <p:sldId id="257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58" r:id="rId1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CC"/>
    <a:srgbClr val="0066FF"/>
    <a:srgbClr val="00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>
      <p:cViewPr varScale="1">
        <p:scale>
          <a:sx n="86" d="100"/>
          <a:sy n="86" d="100"/>
        </p:scale>
        <p:origin x="1382" y="115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1.xml"/><Relationship Id="rId16" Type="http://schemas.openxmlformats.org/officeDocument/2006/relationships/slide" Target="slides/slide14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396319" y="802299"/>
            <a:ext cx="5618515" cy="2541431"/>
          </a:xfrm>
        </p:spPr>
        <p:txBody>
          <a:bodyPr bIns="0" anchor="b">
            <a:normAutofit/>
          </a:bodyPr>
          <a:lstStyle>
            <a:lvl1pPr algn="l">
              <a:defRPr sz="5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396319" y="3531205"/>
            <a:ext cx="5618515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600" b="0" cap="all" baseline="0">
                <a:solidFill>
                  <a:schemeClr val="tx1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7FCC2A-0209-407F-B3D9-0840C384EB7C}" type="datetimeFigureOut">
              <a:rPr lang="es-ES" smtClean="0"/>
              <a:pPr/>
              <a:t>08/09/2022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396319" y="329308"/>
            <a:ext cx="3086292" cy="309201"/>
          </a:xfrm>
        </p:spPr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4703" y="798973"/>
            <a:ext cx="802005" cy="503578"/>
          </a:xfrm>
        </p:spPr>
        <p:txBody>
          <a:bodyPr/>
          <a:lstStyle/>
          <a:p>
            <a:fld id="{A968C029-DB55-4711-BF78-58FBB075B157}" type="slidenum">
              <a:rPr lang="es-ES" smtClean="0"/>
              <a:pPr/>
              <a:t>‹#›</a:t>
            </a:fld>
            <a:endParaRPr lang="es-ES"/>
          </a:p>
        </p:txBody>
      </p:sp>
      <p:cxnSp>
        <p:nvCxnSpPr>
          <p:cNvPr id="15" name="Straight Connector 14"/>
          <p:cNvCxnSpPr/>
          <p:nvPr/>
        </p:nvCxnSpPr>
        <p:spPr>
          <a:xfrm>
            <a:off x="2396319" y="3528542"/>
            <a:ext cx="5618515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92958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3" name="Straight Connector 32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7FCC2A-0209-407F-B3D9-0840C384EB7C}" type="datetimeFigureOut">
              <a:rPr lang="es-ES" smtClean="0"/>
              <a:pPr/>
              <a:t>08/09/2022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8C029-DB55-4711-BF78-58FBB075B157}" type="slidenum">
              <a:rPr lang="es-ES" smtClean="0"/>
              <a:pPr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206849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18028" y="798974"/>
            <a:ext cx="1103027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3491" y="798974"/>
            <a:ext cx="5301095" cy="4659889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7FCC2A-0209-407F-B3D9-0840C384EB7C}" type="datetimeFigureOut">
              <a:rPr lang="es-ES" smtClean="0"/>
              <a:pPr/>
              <a:t>08/09/2022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8C029-DB55-4711-BF78-58FBB075B157}" type="slidenum">
              <a:rPr lang="es-ES" smtClean="0"/>
              <a:pPr/>
              <a:t>‹#›</a:t>
            </a:fld>
            <a:endParaRPr lang="es-ES"/>
          </a:p>
        </p:txBody>
      </p:sp>
      <p:cxnSp>
        <p:nvCxnSpPr>
          <p:cNvPr id="15" name="Straight Connector 14"/>
          <p:cNvCxnSpPr/>
          <p:nvPr/>
        </p:nvCxnSpPr>
        <p:spPr>
          <a:xfrm>
            <a:off x="6918028" y="798974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028065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7FCC2A-0209-407F-B3D9-0840C384EB7C}" type="datetimeFigureOut">
              <a:rPr lang="es-ES" smtClean="0"/>
              <a:pPr/>
              <a:t>08/09/2022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8C029-DB55-4711-BF78-58FBB075B157}" type="slidenum">
              <a:rPr lang="es-ES" smtClean="0"/>
              <a:pPr/>
              <a:t>‹#›</a:t>
            </a:fld>
            <a:endParaRPr lang="es-ES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894801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3491" y="1756130"/>
            <a:ext cx="5617002" cy="1887950"/>
          </a:xfrm>
        </p:spPr>
        <p:txBody>
          <a:bodyPr anchor="b">
            <a:normAutofit/>
          </a:bodyPr>
          <a:lstStyle>
            <a:lvl1pPr algn="l"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3492" y="3806196"/>
            <a:ext cx="5617002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7FCC2A-0209-407F-B3D9-0840C384EB7C}" type="datetimeFigureOut">
              <a:rPr lang="es-ES" smtClean="0"/>
              <a:pPr/>
              <a:t>08/09/2022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8C029-DB55-4711-BF78-58FBB075B157}" type="slidenum">
              <a:rPr lang="es-ES" smtClean="0"/>
              <a:pPr/>
              <a:t>‹#›</a:t>
            </a:fld>
            <a:endParaRPr lang="es-ES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43491" y="3804985"/>
            <a:ext cx="561700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731896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3491" y="804890"/>
            <a:ext cx="6571343" cy="1059305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3490" y="2013936"/>
            <a:ext cx="3125871" cy="343756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89182" y="2013936"/>
            <a:ext cx="3125652" cy="3437559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7FCC2A-0209-407F-B3D9-0840C384EB7C}" type="datetimeFigureOut">
              <a:rPr lang="es-ES" smtClean="0"/>
              <a:pPr/>
              <a:t>08/09/2022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8C029-DB55-4711-BF78-58FBB075B157}" type="slidenum">
              <a:rPr lang="es-ES" smtClean="0"/>
              <a:pPr/>
              <a:t>‹#›</a:t>
            </a:fld>
            <a:endParaRPr lang="es-ES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09274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6" name="Straight Connector 35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3491" y="804164"/>
            <a:ext cx="6571344" cy="1056319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3491" y="2019550"/>
            <a:ext cx="3125766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3491" y="2824270"/>
            <a:ext cx="3125766" cy="264445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89182" y="2023004"/>
            <a:ext cx="31256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89182" y="2821491"/>
            <a:ext cx="3125652" cy="2637371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7FCC2A-0209-407F-B3D9-0840C384EB7C}" type="datetimeFigureOut">
              <a:rPr lang="es-ES" smtClean="0"/>
              <a:pPr/>
              <a:t>08/09/2022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8C029-DB55-4711-BF78-58FBB075B157}" type="slidenum">
              <a:rPr lang="es-ES" smtClean="0"/>
              <a:pPr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690907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2" name="Straight Connector 31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7FCC2A-0209-407F-B3D9-0840C384EB7C}" type="datetimeFigureOut">
              <a:rPr lang="es-ES" smtClean="0"/>
              <a:pPr/>
              <a:t>08/09/2022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8C029-DB55-4711-BF78-58FBB075B157}" type="slidenum">
              <a:rPr lang="es-ES" smtClean="0"/>
              <a:pPr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41072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7FCC2A-0209-407F-B3D9-0840C384EB7C}" type="datetimeFigureOut">
              <a:rPr lang="es-ES" smtClean="0"/>
              <a:pPr/>
              <a:t>08/09/2022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8C029-DB55-4711-BF78-58FBB075B157}" type="slidenum">
              <a:rPr lang="es-ES" smtClean="0"/>
              <a:pPr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05680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9042" y="798973"/>
            <a:ext cx="2425950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86656" y="798974"/>
            <a:ext cx="3828178" cy="4658826"/>
          </a:xfrm>
        </p:spPr>
        <p:txBody>
          <a:bodyPr anchor="ctr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39042" y="3205492"/>
            <a:ext cx="2427369" cy="2248181"/>
          </a:xfrm>
        </p:spPr>
        <p:txBody>
          <a:bodyPr>
            <a:normAutofit/>
          </a:bodyPr>
          <a:lstStyle>
            <a:lvl1pPr marL="0" indent="0" algn="l">
              <a:buNone/>
              <a:defRPr sz="16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7FCC2A-0209-407F-B3D9-0840C384EB7C}" type="datetimeFigureOut">
              <a:rPr lang="es-ES" smtClean="0"/>
              <a:pPr/>
              <a:t>08/09/2022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8C029-DB55-4711-BF78-58FBB075B157}" type="slidenum">
              <a:rPr lang="es-ES" smtClean="0"/>
              <a:pPr/>
              <a:t>‹#›</a:t>
            </a:fld>
            <a:endParaRPr lang="es-ES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1748" y="3205491"/>
            <a:ext cx="242327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886530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/>
          <p:cNvGrpSpPr/>
          <p:nvPr/>
        </p:nvGrpSpPr>
        <p:grpSpPr>
          <a:xfrm>
            <a:off x="4996501" y="482171"/>
            <a:ext cx="3511387" cy="5149101"/>
            <a:chOff x="6852919" y="583365"/>
            <a:chExt cx="4681849" cy="5181928"/>
          </a:xfrm>
        </p:grpSpPr>
        <p:sp>
          <p:nvSpPr>
            <p:cNvPr id="14" name="Rectangle 13"/>
            <p:cNvSpPr/>
            <p:nvPr/>
          </p:nvSpPr>
          <p:spPr>
            <a:xfrm>
              <a:off x="6852919" y="583365"/>
              <a:ext cx="4681849" cy="5181928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14"/>
            <p:cNvSpPr/>
            <p:nvPr/>
          </p:nvSpPr>
          <p:spPr>
            <a:xfrm>
              <a:off x="7273787" y="915806"/>
              <a:ext cx="3844017" cy="4507918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148" y="1129513"/>
            <a:ext cx="3244935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640128" y="1122543"/>
            <a:ext cx="2234998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3492" y="3145992"/>
            <a:ext cx="3240286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36664" y="5469857"/>
            <a:ext cx="3252420" cy="320123"/>
          </a:xfrm>
        </p:spPr>
        <p:txBody>
          <a:bodyPr/>
          <a:lstStyle>
            <a:lvl1pPr algn="l">
              <a:defRPr/>
            </a:lvl1pPr>
          </a:lstStyle>
          <a:p>
            <a:fld id="{527FCC2A-0209-407F-B3D9-0840C384EB7C}" type="datetimeFigureOut">
              <a:rPr lang="es-ES" smtClean="0"/>
              <a:pPr/>
              <a:t>08/09/2022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37530" y="318641"/>
            <a:ext cx="3251553" cy="320931"/>
          </a:xfrm>
        </p:spPr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8C029-DB55-4711-BF78-58FBB075B157}" type="slidenum">
              <a:rPr lang="es-ES" smtClean="0"/>
              <a:pPr/>
              <a:t>‹#›</a:t>
            </a:fld>
            <a:endParaRPr lang="es-ES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1281" y="3143605"/>
            <a:ext cx="3242014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507887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015734"/>
            <a:ext cx="9144000" cy="4079520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12" name="Picture 11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500" t="1538" r="12500" b="-1538"/>
          <a:stretch/>
        </p:blipFill>
        <p:spPr>
          <a:xfrm>
            <a:off x="-1" y="6095253"/>
            <a:ext cx="9144001" cy="774727"/>
          </a:xfrm>
          <a:prstGeom prst="rect">
            <a:avLst/>
          </a:prstGeom>
        </p:spPr>
      </p:pic>
      <p:cxnSp>
        <p:nvCxnSpPr>
          <p:cNvPr id="13" name="Straight Connector 12"/>
          <p:cNvCxnSpPr/>
          <p:nvPr/>
        </p:nvCxnSpPr>
        <p:spPr>
          <a:xfrm>
            <a:off x="0" y="6101127"/>
            <a:ext cx="9144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43491" y="804520"/>
            <a:ext cx="6571343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3491" y="2015733"/>
            <a:ext cx="6571343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646542" y="330370"/>
            <a:ext cx="2368292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7FCC2A-0209-407F-B3D9-0840C384EB7C}" type="datetimeFigureOut">
              <a:rPr lang="es-ES" smtClean="0"/>
              <a:pPr/>
              <a:t>08/09/2022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43491" y="329308"/>
            <a:ext cx="4034004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7725" y="798973"/>
            <a:ext cx="795746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A968C029-DB55-4711-BF78-58FBB075B157}" type="slidenum">
              <a:rPr lang="es-ES" smtClean="0"/>
              <a:pPr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223709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6858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1835696" y="1772816"/>
            <a:ext cx="6500858" cy="1470025"/>
          </a:xfrm>
        </p:spPr>
        <p:txBody>
          <a:bodyPr>
            <a:normAutofit/>
          </a:bodyPr>
          <a:lstStyle/>
          <a:p>
            <a:r>
              <a:rPr lang="ru-RU" sz="4000" dirty="0"/>
              <a:t>Типичные трудности подросткового возраста</a:t>
            </a:r>
            <a:endParaRPr lang="es-ES" sz="4000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2555776" y="4581128"/>
            <a:ext cx="6400800" cy="1252534"/>
          </a:xfrm>
        </p:spPr>
        <p:txBody>
          <a:bodyPr>
            <a:normAutofit fontScale="92500" lnSpcReduction="20000"/>
          </a:bodyPr>
          <a:lstStyle/>
          <a:p>
            <a:r>
              <a:rPr lang="ru-RU" sz="2400" dirty="0" err="1"/>
              <a:t>Берчитова</a:t>
            </a:r>
            <a:r>
              <a:rPr lang="ru-RU" sz="2400" dirty="0"/>
              <a:t> Валерия Владимировна, врач-психиатр, психотерапевт, клинический суицидолог, медиатор</a:t>
            </a:r>
            <a:endParaRPr lang="es-ES" sz="2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5F5225D-2706-FBFC-2249-BE1695708D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Чего не хватает подросткам?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2A26EFD-1CB4-9752-4EC2-7277F84774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ПОДДЕРЖКИ И ПРИЗНАНИЯ: «нет поддержки, одни нотации», «если что-то хорошо – так и надо, а если что-то плохо – шквал обвинений»;</a:t>
            </a:r>
          </a:p>
          <a:p>
            <a:r>
              <a:rPr lang="ru-RU" dirty="0"/>
              <a:t>ПОНИМАНИЯ: «вообще не слушают, что я говорю, не понимают меня и моих интересов»;</a:t>
            </a:r>
          </a:p>
          <a:p>
            <a:r>
              <a:rPr lang="ru-RU" dirty="0"/>
              <a:t>ВНИМАНИЯ: «родители заняты собой или младшими»;</a:t>
            </a:r>
          </a:p>
          <a:p>
            <a:r>
              <a:rPr lang="ru-RU" dirty="0"/>
              <a:t>УВАЖЕНИЯ И ОБЩЕНИЯ на равных от взрослых: «вырастешь - поймешь»;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4892354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583D037-1C1F-88BD-719F-7F50ADE698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Чего не хватает подросткам?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29F89CA-F320-9886-1C8F-D7D72FBE78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УВАЖЕНИЯ К ГРАНИЦАМ И СВОБОДЫ: «как по дому дел делать, так я взрослая, а как отпустить ночевать к подруге – ещё маленькая»;</a:t>
            </a:r>
          </a:p>
          <a:p>
            <a:r>
              <a:rPr lang="ru-RU" dirty="0"/>
              <a:t>НЕДОСТАТОК АВТОНОМИИ: «заходят в комнату, могут рыться в вещах, читать личный дневник, который я прячу»;</a:t>
            </a:r>
          </a:p>
          <a:p>
            <a:r>
              <a:rPr lang="ru-RU" dirty="0"/>
              <a:t>ЧРЕЗМЕРНАЯ ТРЕБОВАТЕЛЬНОСТЬ: «ты могла бы лучше учиться! Позоришь нас!».</a:t>
            </a:r>
          </a:p>
        </p:txBody>
      </p:sp>
    </p:spTree>
    <p:extLst>
      <p:ext uri="{BB962C8B-B14F-4D97-AF65-F5344CB8AC3E}">
        <p14:creationId xmlns:p14="http://schemas.microsoft.com/office/powerpoint/2010/main" val="403447236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7C2394F-F187-C663-8F57-55C14F0DC5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Что может помогать происходить необходимым переменам?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E9F792B-0734-337E-CBF5-75919598DC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ru-RU" dirty="0"/>
              <a:t>Понимание задач развития, как взрослого, так и ребенка;</a:t>
            </a:r>
          </a:p>
          <a:p>
            <a:r>
              <a:rPr lang="ru-RU" dirty="0"/>
              <a:t>Внимание к эмоциональным потребностям членов семьи;</a:t>
            </a:r>
          </a:p>
          <a:p>
            <a:r>
              <a:rPr lang="ru-RU" dirty="0"/>
              <a:t>Умение видеть за любым поведением подростка переживания «уязвимого ребенка»;</a:t>
            </a:r>
          </a:p>
          <a:p>
            <a:r>
              <a:rPr lang="ru-RU" dirty="0"/>
              <a:t>Умение родителя удерживаться в режиме «здорового взрослого»;</a:t>
            </a:r>
          </a:p>
          <a:p>
            <a:r>
              <a:rPr lang="ru-RU" dirty="0"/>
              <a:t>Терпение </a:t>
            </a:r>
            <a:r>
              <a:rPr lang="ru-RU" dirty="0">
                <a:sym typeface="Wingdings" panose="05000000000000000000" pitchFamily="2" charset="2"/>
              </a:rPr>
              <a:t>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8844557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A912594-34F9-0CAC-E2DF-E39737B57B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Говорите на понятном «языке любви»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EE2BEDF-8964-12FD-6D67-C9A5D736A2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/>
              <a:t>(«Пять языков любви» - Гэри Чепмен)</a:t>
            </a:r>
          </a:p>
          <a:p>
            <a:r>
              <a:rPr lang="ru-RU" dirty="0"/>
              <a:t>Слова поощрения;</a:t>
            </a:r>
          </a:p>
          <a:p>
            <a:r>
              <a:rPr lang="ru-RU" dirty="0"/>
              <a:t>Подарки;</a:t>
            </a:r>
          </a:p>
          <a:p>
            <a:r>
              <a:rPr lang="ru-RU" dirty="0"/>
              <a:t>Прикосновения;</a:t>
            </a:r>
          </a:p>
          <a:p>
            <a:r>
              <a:rPr lang="ru-RU" dirty="0"/>
              <a:t>Время, проведенное вместе;</a:t>
            </a:r>
          </a:p>
          <a:p>
            <a:r>
              <a:rPr lang="ru-RU" dirty="0"/>
              <a:t>Помощь.</a:t>
            </a:r>
          </a:p>
        </p:txBody>
      </p:sp>
    </p:spTree>
    <p:extLst>
      <p:ext uri="{BB962C8B-B14F-4D97-AF65-F5344CB8AC3E}">
        <p14:creationId xmlns:p14="http://schemas.microsoft.com/office/powerpoint/2010/main" val="224847128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74316C2-0097-2CD5-B4B0-0693F938FE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Рецепт хорошего диалога с подростком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8D8FE21-D9D7-4514-C6E0-38E4BFE3D38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ru-RU" dirty="0"/>
              <a:t>Для выпекания выбирайте подходящее время и место;</a:t>
            </a:r>
          </a:p>
          <a:p>
            <a:r>
              <a:rPr lang="ru-RU" dirty="0"/>
              <a:t>Используйте включенный режим «здорового взрослого»;</a:t>
            </a:r>
          </a:p>
          <a:p>
            <a:r>
              <a:rPr lang="ru-RU" dirty="0"/>
              <a:t>Добавьте щепотку интереса и уважения;</a:t>
            </a:r>
          </a:p>
          <a:p>
            <a:r>
              <a:rPr lang="ru-RU" dirty="0"/>
              <a:t>Слушайте и слышьте;</a:t>
            </a:r>
          </a:p>
          <a:p>
            <a:r>
              <a:rPr lang="ru-RU" dirty="0"/>
              <a:t>Не перебивайте;</a:t>
            </a:r>
          </a:p>
          <a:p>
            <a:r>
              <a:rPr lang="ru-RU" dirty="0"/>
              <a:t>Избегайте поспешных выводов и клеймления;</a:t>
            </a:r>
          </a:p>
          <a:p>
            <a:r>
              <a:rPr lang="ru-RU" dirty="0"/>
              <a:t>Помните, что каждый рецепт индивидуален.</a:t>
            </a:r>
          </a:p>
        </p:txBody>
      </p:sp>
    </p:spTree>
    <p:extLst>
      <p:ext uri="{BB962C8B-B14F-4D97-AF65-F5344CB8AC3E}">
        <p14:creationId xmlns:p14="http://schemas.microsoft.com/office/powerpoint/2010/main" val="22303128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157"/>
          <p:cNvPicPr>
            <a:picLocks noChangeAspect="1" noChangeArrowheads="1"/>
          </p:cNvPicPr>
          <p:nvPr/>
        </p:nvPicPr>
        <p:blipFill>
          <a:blip r:embed="rId2" cstate="print">
            <a:lum contrast="12000"/>
          </a:blip>
          <a:srcRect/>
          <a:stretch>
            <a:fillRect/>
          </a:stretch>
        </p:blipFill>
        <p:spPr bwMode="auto">
          <a:xfrm>
            <a:off x="0" y="-171400"/>
            <a:ext cx="9144000" cy="7029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5" name="4 Rectángulo"/>
          <p:cNvSpPr/>
          <p:nvPr/>
        </p:nvSpPr>
        <p:spPr>
          <a:xfrm>
            <a:off x="539552" y="476672"/>
            <a:ext cx="7615261" cy="3318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ru-RU" sz="36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     «Вырасти в действительно здоровой семье – вот настоящая удача </a:t>
            </a:r>
            <a:r>
              <a:rPr lang="ru-RU" sz="36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из удач» </a:t>
            </a:r>
            <a:endParaRPr lang="ru-RU" sz="3600" dirty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+mj-lt"/>
            </a:endParaRPr>
          </a:p>
          <a:p>
            <a:pPr algn="just">
              <a:lnSpc>
                <a:spcPct val="150000"/>
              </a:lnSpc>
            </a:pPr>
            <a:r>
              <a:rPr lang="ru-RU" sz="36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                              Робин Скиннер</a:t>
            </a:r>
            <a:endParaRPr lang="es-ES" sz="3600" dirty="0">
              <a:latin typeface="+mj-lt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Личный опыт</a:t>
            </a:r>
            <a:r>
              <a:rPr lang="es-ES" dirty="0"/>
              <a:t> 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ru-RU" sz="2800" dirty="0"/>
              <a:t>Постарайтесь вспомнить свой подростковый возраст глазами родителей.</a:t>
            </a:r>
          </a:p>
          <a:p>
            <a:pPr marL="0" indent="0">
              <a:buNone/>
            </a:pPr>
            <a:r>
              <a:rPr lang="ru-RU" sz="2800" dirty="0"/>
              <a:t>На какие типичные трудности они обращали внимание?</a:t>
            </a:r>
          </a:p>
          <a:p>
            <a:pPr marL="0" indent="0">
              <a:buNone/>
            </a:pPr>
            <a:r>
              <a:rPr lang="ru-RU" sz="2800" dirty="0"/>
              <a:t>Что часто становилось причиной конфликтов?</a:t>
            </a:r>
            <a:endParaRPr lang="es-ES" sz="2800" dirty="0"/>
          </a:p>
        </p:txBody>
      </p:sp>
    </p:spTree>
    <p:extLst>
      <p:ext uri="{BB962C8B-B14F-4D97-AF65-F5344CB8AC3E}">
        <p14:creationId xmlns:p14="http://schemas.microsoft.com/office/powerpoint/2010/main" val="768396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Подросток глазами родителей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ru-RU" sz="2400" dirty="0"/>
              <a:t>Отдаление от родителей, нежелание отвечать на вопросы: «у меня всё </a:t>
            </a:r>
            <a:r>
              <a:rPr lang="ru-RU" sz="2400" dirty="0" err="1"/>
              <a:t>ок</a:t>
            </a:r>
            <a:r>
              <a:rPr lang="ru-RU" sz="2400" dirty="0"/>
              <a:t>», «отстань»;</a:t>
            </a:r>
          </a:p>
          <a:p>
            <a:r>
              <a:rPr lang="ru-RU" sz="2400" dirty="0"/>
              <a:t>Эмоциональные взрывы «истерит по любому поводу», «вечно недовольный»;</a:t>
            </a:r>
          </a:p>
          <a:p>
            <a:r>
              <a:rPr lang="ru-RU" sz="2400" dirty="0"/>
              <a:t>Дисбаланс прав и обязанностей: «много хочет, мало делает»;</a:t>
            </a:r>
          </a:p>
          <a:p>
            <a:endParaRPr lang="ru-RU" sz="2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Подросток глазами родителей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ru-RU" sz="2400" dirty="0"/>
              <a:t>Жизнь «здесь и сейчас»: отказывается думать о будущем;</a:t>
            </a:r>
          </a:p>
          <a:p>
            <a:r>
              <a:rPr lang="ru-RU" sz="2400" dirty="0"/>
              <a:t>Погруженность в соцсети;</a:t>
            </a:r>
          </a:p>
          <a:p>
            <a:r>
              <a:rPr lang="ru-RU" sz="2400" dirty="0"/>
              <a:t>Бардак в комнате;</a:t>
            </a:r>
          </a:p>
          <a:p>
            <a:r>
              <a:rPr lang="ru-RU" sz="2400" dirty="0"/>
              <a:t>Лень, прокрастинация и необязательность;</a:t>
            </a:r>
          </a:p>
          <a:p>
            <a:r>
              <a:rPr lang="ru-RU" sz="2400" dirty="0"/>
              <a:t>Сбитый режим дня;</a:t>
            </a:r>
          </a:p>
          <a:p>
            <a:r>
              <a:rPr lang="ru-RU" sz="2400" dirty="0"/>
              <a:t>Замкнутость/</a:t>
            </a:r>
            <a:r>
              <a:rPr lang="ru-RU" sz="2400" dirty="0" err="1"/>
              <a:t>гиперобщительность</a:t>
            </a:r>
            <a:r>
              <a:rPr lang="ru-RU" sz="2400" dirty="0"/>
              <a:t>…</a:t>
            </a:r>
          </a:p>
        </p:txBody>
      </p:sp>
    </p:spTree>
    <p:extLst>
      <p:ext uri="{BB962C8B-B14F-4D97-AF65-F5344CB8AC3E}">
        <p14:creationId xmlns:p14="http://schemas.microsoft.com/office/powerpoint/2010/main" val="38145776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Задачи развития </a:t>
            </a:r>
            <a:r>
              <a:rPr lang="ru-RU" sz="2000" dirty="0"/>
              <a:t>для вхождения во взрослость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ru-RU" sz="1600" dirty="0"/>
              <a:t>Тело (реконструкция телесного образа «Я» и построения идентичности; постепенный переход ко взрослой сексуальности);</a:t>
            </a:r>
          </a:p>
          <a:p>
            <a:pPr marL="342900" indent="-342900">
              <a:buFont typeface="+mj-lt"/>
              <a:buAutoNum type="arabicPeriod"/>
            </a:pPr>
            <a:r>
              <a:rPr lang="ru-RU" sz="1600" dirty="0"/>
              <a:t>Мышление (развитие абстрактного мышления);</a:t>
            </a:r>
          </a:p>
          <a:p>
            <a:pPr marL="342900" indent="-342900">
              <a:buFont typeface="+mj-lt"/>
              <a:buAutoNum type="arabicPeriod"/>
            </a:pPr>
            <a:r>
              <a:rPr lang="ru-RU" sz="1600" dirty="0"/>
              <a:t>Социальная сфера (освобождение от родительской опеки; постепенное вхождение в группу сверстников);</a:t>
            </a:r>
          </a:p>
          <a:p>
            <a:pPr marL="342900" indent="-342900">
              <a:buFont typeface="+mj-lt"/>
              <a:buAutoNum type="arabicPeriod"/>
            </a:pPr>
            <a:r>
              <a:rPr lang="ru-RU" sz="1600" dirty="0"/>
              <a:t>Становление идентичности (осознание временной протяженности собственного «Я»; сепарация; самостоятельные выборы, которые обеспечивают целостность личности)</a:t>
            </a:r>
          </a:p>
        </p:txBody>
      </p:sp>
    </p:spTree>
    <p:extLst>
      <p:ext uri="{BB962C8B-B14F-4D97-AF65-F5344CB8AC3E}">
        <p14:creationId xmlns:p14="http://schemas.microsoft.com/office/powerpoint/2010/main" val="29464862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Задача родителя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ru-RU" dirty="0"/>
              <a:t>Давать поддержку и уважение (удовлетворять эмоциональные потребности подростка не смотря ни на что);</a:t>
            </a:r>
          </a:p>
          <a:p>
            <a:r>
              <a:rPr lang="ru-RU" dirty="0"/>
              <a:t>Постепенно начать признавать завершение «воспитательного этапа»;</a:t>
            </a:r>
          </a:p>
          <a:p>
            <a:r>
              <a:rPr lang="ru-RU" dirty="0"/>
              <a:t>Отпустить подростка (сепарироваться самому от подростка).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165995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 dirty="0"/>
          </a:p>
        </p:txBody>
      </p:sp>
      <p:pic>
        <p:nvPicPr>
          <p:cNvPr id="4" name="Объект 3" descr="Диагноз  тревожная мама">
            <a:extLst>
              <a:ext uri="{FF2B5EF4-FFF2-40B4-BE49-F238E27FC236}">
                <a16:creationId xmlns:a16="http://schemas.microsoft.com/office/drawing/2014/main" id="{477E6127-7CDD-7530-AD28-2D20E4EB068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0363" y="364461"/>
            <a:ext cx="7403274" cy="572082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2992169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943BA0F-D724-22ED-88F5-D460E34CAE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Что может мешать трансформации?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A9537D6-B5B1-DF5F-A0E1-B3F2816C0D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Тревога родителей;</a:t>
            </a:r>
          </a:p>
          <a:p>
            <a:r>
              <a:rPr lang="ru-RU" dirty="0"/>
              <a:t>Общение из позиции «сверху вниз»;</a:t>
            </a:r>
          </a:p>
          <a:p>
            <a:r>
              <a:rPr lang="ru-RU" dirty="0" err="1"/>
              <a:t>Гиперопека</a:t>
            </a:r>
            <a:r>
              <a:rPr lang="ru-RU" dirty="0"/>
              <a:t>/недостаток руководства, брошенность;</a:t>
            </a:r>
          </a:p>
          <a:p>
            <a:r>
              <a:rPr lang="ru-RU" dirty="0"/>
              <a:t>Жесткие стандарты и критика в адрес подростка;</a:t>
            </a:r>
          </a:p>
          <a:p>
            <a:r>
              <a:rPr lang="ru-RU" dirty="0"/>
              <a:t>Нетерпимость к различиям;</a:t>
            </a:r>
          </a:p>
          <a:p>
            <a:r>
              <a:rPr lang="ru-RU" dirty="0"/>
              <a:t>Травматический детский опыт родителей;</a:t>
            </a:r>
          </a:p>
          <a:p>
            <a:r>
              <a:rPr lang="ru-RU" dirty="0"/>
              <a:t>Дисбаланс прав и обязанностей.</a:t>
            </a:r>
          </a:p>
        </p:txBody>
      </p:sp>
    </p:spTree>
    <p:extLst>
      <p:ext uri="{BB962C8B-B14F-4D97-AF65-F5344CB8AC3E}">
        <p14:creationId xmlns:p14="http://schemas.microsoft.com/office/powerpoint/2010/main" val="217332155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B9FF74F-B8FF-5148-4D6C-6367EE185E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Личный опыт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20D9145-55C8-B50F-CAC1-1AC99279B9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ru-RU" sz="3200" dirty="0"/>
              <a:t>Вспоминая себя, что Вы думали про своих родителей в подростковом возрасте?</a:t>
            </a:r>
          </a:p>
          <a:p>
            <a:r>
              <a:rPr lang="ru-RU" sz="3200" dirty="0"/>
              <a:t>Чего не хватало со стороны родителей?</a:t>
            </a:r>
          </a:p>
        </p:txBody>
      </p:sp>
    </p:spTree>
    <p:extLst>
      <p:ext uri="{BB962C8B-B14F-4D97-AF65-F5344CB8AC3E}">
        <p14:creationId xmlns:p14="http://schemas.microsoft.com/office/powerpoint/2010/main" val="2764111100"/>
      </p:ext>
    </p:extLst>
  </p:cSld>
  <p:clrMapOvr>
    <a:masterClrMapping/>
  </p:clrMapOvr>
</p:sld>
</file>

<file path=ppt/theme/theme1.xml><?xml version="1.0" encoding="utf-8"?>
<a:theme xmlns:a="http://schemas.openxmlformats.org/drawingml/2006/main" name="Галерея">
  <a:themeElements>
    <a:clrScheme name="Галерея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Галерея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алерея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6F057E22-3B7C-4141-BDEA-4DE09332FB81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TM10001114[[fn=Галерея]]</Template>
  <TotalTime>155</TotalTime>
  <Words>563</Words>
  <Application>Microsoft Office PowerPoint</Application>
  <PresentationFormat>Экран (4:3)</PresentationFormat>
  <Paragraphs>69</Paragraphs>
  <Slides>15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8" baseType="lpstr">
      <vt:lpstr>Arial</vt:lpstr>
      <vt:lpstr>Gill Sans MT</vt:lpstr>
      <vt:lpstr>Галерея</vt:lpstr>
      <vt:lpstr>Типичные трудности подросткового возраста</vt:lpstr>
      <vt:lpstr>Личный опыт </vt:lpstr>
      <vt:lpstr>Подросток глазами родителей</vt:lpstr>
      <vt:lpstr>Подросток глазами родителей</vt:lpstr>
      <vt:lpstr>Задачи развития для вхождения во взрослость</vt:lpstr>
      <vt:lpstr>Задача родителя</vt:lpstr>
      <vt:lpstr>Презентация PowerPoint</vt:lpstr>
      <vt:lpstr>Что может мешать трансформации?</vt:lpstr>
      <vt:lpstr>Личный опыт</vt:lpstr>
      <vt:lpstr>Чего не хватает подросткам?</vt:lpstr>
      <vt:lpstr>Чего не хватает подросткам?</vt:lpstr>
      <vt:lpstr>Что может помогать происходить необходимым переменам?</vt:lpstr>
      <vt:lpstr>Говорите на понятном «языке любви»</vt:lpstr>
      <vt:lpstr>Рецепт хорошего диалога с подростком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Типичные трудности подросткового возраста</dc:title>
  <dc:creator>Татьяна Татьяна</dc:creator>
  <cp:keywords/>
  <cp:lastModifiedBy>Татьяна Татьяна</cp:lastModifiedBy>
  <cp:revision>3</cp:revision>
  <dcterms:created xsi:type="dcterms:W3CDTF">2022-09-07T08:00:25Z</dcterms:created>
  <dcterms:modified xsi:type="dcterms:W3CDTF">2022-09-07T23:14:01Z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TC024745729991</vt:lpwstr>
  </property>
</Properties>
</file>