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3" r:id="rId3"/>
    <p:sldId id="293" r:id="rId4"/>
    <p:sldId id="294" r:id="rId5"/>
    <p:sldId id="295" r:id="rId6"/>
    <p:sldId id="296" r:id="rId7"/>
    <p:sldId id="297" r:id="rId8"/>
    <p:sldId id="287" r:id="rId9"/>
    <p:sldId id="264" r:id="rId10"/>
    <p:sldId id="280" r:id="rId11"/>
    <p:sldId id="273" r:id="rId12"/>
    <p:sldId id="274" r:id="rId13"/>
    <p:sldId id="275" r:id="rId14"/>
    <p:sldId id="276" r:id="rId15"/>
    <p:sldId id="277" r:id="rId16"/>
    <p:sldId id="278" r:id="rId17"/>
    <p:sldId id="284" r:id="rId18"/>
    <p:sldId id="285" r:id="rId19"/>
    <p:sldId id="286" r:id="rId20"/>
    <p:sldId id="290" r:id="rId21"/>
    <p:sldId id="289" r:id="rId22"/>
    <p:sldId id="298" r:id="rId23"/>
    <p:sldId id="301" r:id="rId24"/>
    <p:sldId id="302" r:id="rId25"/>
    <p:sldId id="299" r:id="rId26"/>
  </p:sldIdLst>
  <p:sldSz cx="12192000" cy="6858000"/>
  <p:notesSz cx="9882188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58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82281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7620" y="2"/>
            <a:ext cx="4282281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96E29-5D0E-4C38-87CE-5A79A654533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282281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7620" y="6421932"/>
            <a:ext cx="4282281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65F4E-228E-4354-89C9-7588DC0B5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853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82281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7620" y="2"/>
            <a:ext cx="4282281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BF43D-46CA-4EC8-9CF4-BD90837577D5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844550"/>
            <a:ext cx="4059238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8219" y="3253809"/>
            <a:ext cx="790575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282281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7620" y="6421932"/>
            <a:ext cx="4282281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0D5D4-DBE2-4CDE-85E3-A2F66E529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8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449513" y="550863"/>
            <a:ext cx="4894262" cy="2752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DD6785-7C0A-44B2-802F-A90425CCFA6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0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25" tIns="91425" rIns="91425" bIns="91425"/>
          <a:lstStyle/>
          <a:p>
            <a:pPr>
              <a:buSzPts val="1400"/>
              <a:buFont typeface="Arial" charset="0"/>
              <a:buChar char="●"/>
            </a:pPr>
            <a:r>
              <a:rPr lang="ru-RU" sz="1000"/>
              <a:t>На примере СОШ№9 видна положительная динамика выявленных факторов риска как результат проведенных санитарно-просветительской и оздоровительной  работы среди школьников и родителей. За 2016-2018 гг. снижение показателей составила от 1,5 до 6 раз.</a:t>
            </a:r>
          </a:p>
        </p:txBody>
      </p:sp>
    </p:spTree>
    <p:extLst>
      <p:ext uri="{BB962C8B-B14F-4D97-AF65-F5344CB8AC3E}">
        <p14:creationId xmlns:p14="http://schemas.microsoft.com/office/powerpoint/2010/main" val="236071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8BA-24AE-49E7-A768-62896925F138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48D4-4A19-4C2E-9275-93F3E5FBB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6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8BA-24AE-49E7-A768-62896925F138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48D4-4A19-4C2E-9275-93F3E5FBB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3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8BA-24AE-49E7-A768-62896925F138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48D4-4A19-4C2E-9275-93F3E5FBB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8BA-24AE-49E7-A768-62896925F138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48D4-4A19-4C2E-9275-93F3E5FBB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9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8BA-24AE-49E7-A768-62896925F138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48D4-4A19-4C2E-9275-93F3E5FBB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0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8BA-24AE-49E7-A768-62896925F138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48D4-4A19-4C2E-9275-93F3E5FBB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4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8BA-24AE-49E7-A768-62896925F138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48D4-4A19-4C2E-9275-93F3E5FBB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9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8BA-24AE-49E7-A768-62896925F138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48D4-4A19-4C2E-9275-93F3E5FBB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8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8BA-24AE-49E7-A768-62896925F138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48D4-4A19-4C2E-9275-93F3E5FBB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1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8BA-24AE-49E7-A768-62896925F138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48D4-4A19-4C2E-9275-93F3E5FBB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6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8BA-24AE-49E7-A768-62896925F138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48D4-4A19-4C2E-9275-93F3E5FBB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0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D78BA-24AE-49E7-A768-62896925F138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48D4-4A19-4C2E-9275-93F3E5FBB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3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4766" y="0"/>
            <a:ext cx="7272147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6053" y="2770112"/>
            <a:ext cx="8640284" cy="199404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семьи в формировании ЗОЖ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8" y="5807075"/>
            <a:ext cx="11426825" cy="57785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7030A0"/>
                </a:solidFill>
              </a:rPr>
              <a:t>Саввина Анастасия Дмитриевна – к.м.н., врач-диетолог РЦОЗМП</a:t>
            </a:r>
          </a:p>
        </p:txBody>
      </p:sp>
      <p:sp>
        <p:nvSpPr>
          <p:cNvPr id="2054" name="Прямоугольник 3"/>
          <p:cNvSpPr>
            <a:spLocks noChangeArrowheads="1"/>
          </p:cNvSpPr>
          <p:nvPr/>
        </p:nvSpPr>
        <p:spPr bwMode="auto">
          <a:xfrm>
            <a:off x="1957388" y="1806574"/>
            <a:ext cx="985202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ru-RU" sz="2400" b="1" dirty="0">
                <a:solidFill>
                  <a:srgbClr val="7030A0"/>
                </a:solidFill>
              </a:rPr>
              <a:t>t.me </a:t>
            </a:r>
            <a:r>
              <a:rPr lang="ru-RU" altLang="ru-RU" sz="2400" b="1" dirty="0">
                <a:solidFill>
                  <a:srgbClr val="7030A0"/>
                </a:solidFill>
              </a:rPr>
              <a:t>/</a:t>
            </a:r>
            <a:r>
              <a:rPr lang="en-US" altLang="ru-RU" sz="2400" b="1" dirty="0">
                <a:solidFill>
                  <a:srgbClr val="7030A0"/>
                </a:solidFill>
              </a:rPr>
              <a:t> </a:t>
            </a:r>
            <a:r>
              <a:rPr lang="ru-RU" altLang="ru-RU" sz="2400" b="1" dirty="0">
                <a:solidFill>
                  <a:srgbClr val="7030A0"/>
                </a:solidFill>
              </a:rPr>
              <a:t>Онлайн Школа здорового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питания ЯКТ</a:t>
            </a:r>
            <a:endParaRPr lang="ru-RU" alt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8633" y="0"/>
            <a:ext cx="9594011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открытия Шичко Г.А.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4800" y="1466850"/>
            <a:ext cx="5948218" cy="4351338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0000CC"/>
                </a:solidFill>
              </a:rPr>
              <a:t>Под воздействием внешней среды </a:t>
            </a:r>
            <a:r>
              <a:rPr lang="ru-RU" sz="2600" dirty="0" smtClean="0"/>
              <a:t>подобная программа закладывается в каждого человека </a:t>
            </a:r>
            <a:r>
              <a:rPr lang="ru-RU" sz="2600" u="sng" dirty="0" smtClean="0">
                <a:solidFill>
                  <a:srgbClr val="C00000"/>
                </a:solidFill>
              </a:rPr>
              <a:t>с детства, с семье</a:t>
            </a:r>
            <a:r>
              <a:rPr lang="ru-RU" sz="2600" dirty="0" smtClean="0"/>
              <a:t>.  </a:t>
            </a:r>
          </a:p>
          <a:p>
            <a:r>
              <a:rPr lang="ru-RU" sz="2600" dirty="0" smtClean="0"/>
              <a:t>Так факторами программирования могут быть:</a:t>
            </a:r>
          </a:p>
          <a:p>
            <a:r>
              <a:rPr lang="ru-RU" sz="2600" dirty="0" smtClean="0">
                <a:solidFill>
                  <a:srgbClr val="C00000"/>
                </a:solidFill>
              </a:rPr>
              <a:t>особенности воспитания, </a:t>
            </a:r>
          </a:p>
          <a:p>
            <a:r>
              <a:rPr lang="ru-RU" sz="2600" dirty="0" smtClean="0">
                <a:solidFill>
                  <a:srgbClr val="C00000"/>
                </a:solidFill>
              </a:rPr>
              <a:t>семейные традиции, </a:t>
            </a:r>
          </a:p>
          <a:p>
            <a:r>
              <a:rPr lang="ru-RU" sz="2600" dirty="0" smtClean="0">
                <a:solidFill>
                  <a:srgbClr val="C00000"/>
                </a:solidFill>
              </a:rPr>
              <a:t>круг общения, </a:t>
            </a:r>
          </a:p>
          <a:p>
            <a:r>
              <a:rPr lang="ru-RU" sz="2600" dirty="0" smtClean="0">
                <a:solidFill>
                  <a:srgbClr val="C00000"/>
                </a:solidFill>
              </a:rPr>
              <a:t>общественное мнение, </a:t>
            </a:r>
          </a:p>
          <a:p>
            <a:r>
              <a:rPr lang="ru-RU" sz="2600" dirty="0" smtClean="0">
                <a:solidFill>
                  <a:srgbClr val="C00000"/>
                </a:solidFill>
              </a:rPr>
              <a:t>скрытая реклама, </a:t>
            </a:r>
          </a:p>
          <a:p>
            <a:r>
              <a:rPr lang="ru-RU" sz="2600" dirty="0" smtClean="0">
                <a:solidFill>
                  <a:srgbClr val="C00000"/>
                </a:solidFill>
              </a:rPr>
              <a:t>скрытая или открытая пропаганда в СМИ и так далее.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844144" y="1557770"/>
            <a:ext cx="4916055" cy="5032375"/>
          </a:xfrm>
        </p:spPr>
        <p:txBody>
          <a:bodyPr>
            <a:normAutofit fontScale="77500" lnSpcReduction="20000"/>
          </a:bodyPr>
          <a:lstStyle/>
          <a:p>
            <a:r>
              <a:rPr lang="ru-RU" sz="3300" dirty="0" smtClean="0"/>
              <a:t>Человек запрограммированный на вредные привычки, рано или поздно их приобретает.</a:t>
            </a:r>
          </a:p>
          <a:p>
            <a:r>
              <a:rPr lang="ru-RU" sz="3300" dirty="0" smtClean="0"/>
              <a:t>Так как полагает, что это вполне обычное, даже заурядное явление. И в этом мероприятии ничего дурного нет, в этом процессе </a:t>
            </a:r>
            <a:r>
              <a:rPr lang="ru-RU" sz="3300" dirty="0" smtClean="0">
                <a:solidFill>
                  <a:srgbClr val="C00000"/>
                </a:solidFill>
              </a:rPr>
              <a:t>он не видит никакой угрозы для себя</a:t>
            </a:r>
            <a:r>
              <a:rPr lang="ru-RU" sz="3300" dirty="0" smtClean="0"/>
              <a:t>, для своего здоровья, для семьи.</a:t>
            </a:r>
          </a:p>
          <a:p>
            <a:r>
              <a:rPr lang="ru-RU" sz="3300" dirty="0" smtClean="0"/>
              <a:t>То есть человек </a:t>
            </a:r>
            <a:r>
              <a:rPr lang="ru-RU" sz="3300" dirty="0" smtClean="0">
                <a:solidFill>
                  <a:srgbClr val="C00000"/>
                </a:solidFill>
              </a:rPr>
              <a:t>НЕ ВЫБИРАЛ </a:t>
            </a:r>
            <a:r>
              <a:rPr lang="ru-RU" sz="3300" dirty="0" smtClean="0"/>
              <a:t>употребление нездоровой пищи, употребление алкоголя/табака, а был </a:t>
            </a:r>
            <a:r>
              <a:rPr lang="ru-RU" sz="3300" dirty="0" smtClean="0">
                <a:solidFill>
                  <a:srgbClr val="C00000"/>
                </a:solidFill>
              </a:rPr>
              <a:t>ОБМАНУТ.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2"/>
          <a:srcRect r="71275"/>
          <a:stretch>
            <a:fillRect/>
          </a:stretch>
        </p:blipFill>
        <p:spPr bwMode="auto">
          <a:xfrm>
            <a:off x="0" y="0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54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4"/>
          <p:cNvSpPr>
            <a:spLocks noGrp="1"/>
          </p:cNvSpPr>
          <p:nvPr>
            <p:ph type="title"/>
          </p:nvPr>
        </p:nvSpPr>
        <p:spPr>
          <a:xfrm>
            <a:off x="998538" y="520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ЗАПРОГРАММИРОВАННОСТЬ </a:t>
            </a:r>
            <a:b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вредные привычки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8638" y="1851924"/>
            <a:ext cx="5181600" cy="435133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0003" y="1831975"/>
            <a:ext cx="4178869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00CC"/>
                </a:solidFill>
              </a:rPr>
              <a:t>УСТАНОВКА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5193" y="3082716"/>
            <a:ext cx="4680235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00CC"/>
                </a:solidFill>
              </a:rPr>
              <a:t>ПРОГРАММА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1161" y="4343807"/>
            <a:ext cx="4488298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00CC"/>
                </a:solidFill>
              </a:rPr>
              <a:t>УБЕЖДЕНИЯ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620812" y="2738438"/>
            <a:ext cx="665852" cy="445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471535" y="4007496"/>
            <a:ext cx="892768" cy="4707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6475" y="5710756"/>
            <a:ext cx="502327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2060"/>
                </a:solidFill>
              </a:rPr>
              <a:t>ПРИОБЩЕНИЕ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444389" y="5253335"/>
            <a:ext cx="947059" cy="550698"/>
          </a:xfrm>
          <a:prstGeom prst="downArrow">
            <a:avLst>
              <a:gd name="adj1" fmla="val 50000"/>
              <a:gd name="adj2" fmla="val 58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5532042" y="5748457"/>
            <a:ext cx="1033461" cy="958056"/>
          </a:xfrm>
          <a:prstGeom prst="downArrow">
            <a:avLst>
              <a:gd name="adj1" fmla="val 50000"/>
              <a:gd name="adj2" fmla="val 514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1924" y="5710754"/>
            <a:ext cx="4365296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C00000"/>
                </a:solidFill>
              </a:rPr>
              <a:t>ПРИВЫЧКА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half" idx="2"/>
          </p:nvPr>
        </p:nvSpPr>
        <p:spPr>
          <a:xfrm>
            <a:off x="6256338" y="4343807"/>
            <a:ext cx="4776847" cy="90974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000" dirty="0">
                <a:solidFill>
                  <a:srgbClr val="002060"/>
                </a:solidFill>
              </a:rPr>
              <a:t>ПОТРЕБНОСТЬ</a:t>
            </a:r>
            <a:r>
              <a:rPr lang="ru-RU" sz="60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8" name="Стрелка вниз 17"/>
          <p:cNvSpPr/>
          <p:nvPr/>
        </p:nvSpPr>
        <p:spPr>
          <a:xfrm rot="10800000">
            <a:off x="7977655" y="5044481"/>
            <a:ext cx="1319227" cy="65484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85590" y="3081267"/>
            <a:ext cx="5204806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2060"/>
                </a:solidFill>
              </a:rPr>
              <a:t>ПОТРЕБЛЕНИЕ</a:t>
            </a:r>
          </a:p>
        </p:txBody>
      </p:sp>
      <p:sp>
        <p:nvSpPr>
          <p:cNvPr id="17" name="Стрелка вниз 16"/>
          <p:cNvSpPr/>
          <p:nvPr/>
        </p:nvSpPr>
        <p:spPr>
          <a:xfrm rot="10800000">
            <a:off x="7855107" y="3755818"/>
            <a:ext cx="1556310" cy="6141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24818" y="1781176"/>
            <a:ext cx="4458202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СМЕРТЬ</a:t>
            </a:r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7736757" y="2467155"/>
            <a:ext cx="1634324" cy="60268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rcRect r="71275"/>
          <a:stretch>
            <a:fillRect/>
          </a:stretch>
        </p:blipFill>
        <p:spPr bwMode="auto">
          <a:xfrm>
            <a:off x="0" y="25216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18065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735" y="2435"/>
            <a:ext cx="10515600" cy="13255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углеводной/пищевой зависимости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8" name="Текст 3"/>
          <p:cNvSpPr>
            <a:spLocks noGrp="1"/>
          </p:cNvSpPr>
          <p:nvPr>
            <p:ph type="body" idx="1"/>
          </p:nvPr>
        </p:nvSpPr>
        <p:spPr>
          <a:xfrm>
            <a:off x="0" y="1651860"/>
            <a:ext cx="4321834" cy="479745"/>
          </a:xfrm>
        </p:spPr>
        <p:txBody>
          <a:bodyPr>
            <a:noAutofit/>
          </a:bodyPr>
          <a:lstStyle/>
          <a:p>
            <a:r>
              <a:rPr lang="ru-RU" dirty="0" smtClean="0"/>
              <a:t>Установка на дозволенность</a:t>
            </a:r>
          </a:p>
        </p:txBody>
      </p:sp>
      <p:pic>
        <p:nvPicPr>
          <p:cNvPr id="29701" name="Picture 3" descr="C:\Users\Пользователь\Desktop\Документы мои\Правильное питание 2\3987959-happy-three-generations-family-drinks-te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6369" y="2131605"/>
            <a:ext cx="2938277" cy="1689509"/>
          </a:xfrm>
        </p:spPr>
      </p:pic>
      <p:sp>
        <p:nvSpPr>
          <p:cNvPr id="29699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</a:p>
        </p:txBody>
      </p:sp>
      <p:pic>
        <p:nvPicPr>
          <p:cNvPr id="29700" name="Picture 2" descr="C:\Users\Пользователь\Desktop\Документы мои\Правильное питание 2\b4bcd3f9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171015" y="2737466"/>
            <a:ext cx="2482211" cy="205613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r="71275"/>
          <a:stretch>
            <a:fillRect/>
          </a:stretch>
        </p:blipFill>
        <p:spPr bwMode="auto">
          <a:xfrm>
            <a:off x="0" y="25216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50566" y="2333947"/>
            <a:ext cx="2149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Приобщение</a:t>
            </a:r>
            <a:endParaRPr lang="ru-RU" sz="2400" b="1" dirty="0"/>
          </a:p>
        </p:txBody>
      </p:sp>
      <p:pic>
        <p:nvPicPr>
          <p:cNvPr id="9" name="Picture 2" descr="C:\Users\Пользователь\Desktop\Документы мои\Правильное питание 2\a325cc5889a8da44e56960d80c53fd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69595" y="3821113"/>
            <a:ext cx="2822463" cy="18119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07611" y="3429000"/>
            <a:ext cx="1538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Привычка</a:t>
            </a:r>
            <a:endParaRPr lang="ru-RU" sz="2400" b="1" dirty="0"/>
          </a:p>
        </p:txBody>
      </p:sp>
      <p:pic>
        <p:nvPicPr>
          <p:cNvPr id="11" name="Picture 3" descr="C:\Users\Пользователь\Desktop\Документы мои\Правильное питание 2\480x290-1.3921377E+952fa55c70db5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8427" y="4793597"/>
            <a:ext cx="3198628" cy="19327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90260" y="4331932"/>
            <a:ext cx="3834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Потребность (зависимость)</a:t>
            </a:r>
          </a:p>
        </p:txBody>
      </p:sp>
    </p:spTree>
    <p:extLst>
      <p:ext uri="{BB962C8B-B14F-4D97-AF65-F5344CB8AC3E}">
        <p14:creationId xmlns:p14="http://schemas.microsoft.com/office/powerpoint/2010/main" val="8190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Пользователь\Desktop\Документы мои\Правильное питание 2\m109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988" y="4083768"/>
            <a:ext cx="3030583" cy="20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2316" y="0"/>
            <a:ext cx="10515600" cy="13255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компьютерной (гаджет) зависимости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6" name="Текст 8"/>
          <p:cNvSpPr>
            <a:spLocks noGrp="1"/>
          </p:cNvSpPr>
          <p:nvPr>
            <p:ph type="body" idx="1"/>
          </p:nvPr>
        </p:nvSpPr>
        <p:spPr>
          <a:xfrm>
            <a:off x="0" y="1492066"/>
            <a:ext cx="4019909" cy="639762"/>
          </a:xfrm>
        </p:spPr>
        <p:txBody>
          <a:bodyPr/>
          <a:lstStyle/>
          <a:p>
            <a:r>
              <a:rPr lang="ru-RU" dirty="0" smtClean="0"/>
              <a:t>Установка на дозволенность</a:t>
            </a:r>
          </a:p>
        </p:txBody>
      </p:sp>
      <p:sp>
        <p:nvSpPr>
          <p:cNvPr id="31748" name="Текст 9"/>
          <p:cNvSpPr>
            <a:spLocks noGrp="1"/>
          </p:cNvSpPr>
          <p:nvPr>
            <p:ph type="body" sz="quarter" idx="3"/>
          </p:nvPr>
        </p:nvSpPr>
        <p:spPr>
          <a:xfrm>
            <a:off x="3792210" y="2233363"/>
            <a:ext cx="2614613" cy="639762"/>
          </a:xfrm>
        </p:spPr>
        <p:txBody>
          <a:bodyPr/>
          <a:lstStyle/>
          <a:p>
            <a:r>
              <a:rPr lang="ru-RU" dirty="0" smtClean="0"/>
              <a:t>Приобщение </a:t>
            </a:r>
          </a:p>
        </p:txBody>
      </p:sp>
      <p:pic>
        <p:nvPicPr>
          <p:cNvPr id="31749" name="Picture 3" descr="C:\Users\Пользователь\Desktop\Документы мои\Правильное питание 2\vredmobilnixtelefonoviixvliyanienadetey_DB9E8D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296897" y="2873125"/>
            <a:ext cx="2868114" cy="179230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r="71275"/>
          <a:stretch>
            <a:fillRect/>
          </a:stretch>
        </p:blipFill>
        <p:spPr bwMode="auto">
          <a:xfrm>
            <a:off x="0" y="25216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C:\Users\Пользователь\Desktop\Документы мои\Правильное питание 2\1496772738_1423226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196610" y="2131828"/>
            <a:ext cx="3300491" cy="2198688"/>
          </a:xfrm>
        </p:spPr>
      </p:pic>
      <p:sp>
        <p:nvSpPr>
          <p:cNvPr id="2" name="Прямоугольник 1"/>
          <p:cNvSpPr/>
          <p:nvPr/>
        </p:nvSpPr>
        <p:spPr>
          <a:xfrm>
            <a:off x="6780952" y="3683658"/>
            <a:ext cx="1538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Привычка</a:t>
            </a:r>
            <a:endParaRPr lang="ru-RU" sz="2400" b="1" dirty="0"/>
          </a:p>
        </p:txBody>
      </p:sp>
      <p:pic>
        <p:nvPicPr>
          <p:cNvPr id="10" name="Picture 2" descr="C:\Users\Пользователь\Desktop\Документы мои\Правильное питание 2\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869571" y="4482771"/>
            <a:ext cx="3017448" cy="22630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60815" y="4021106"/>
            <a:ext cx="3834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Потребность (зависимость)</a:t>
            </a:r>
          </a:p>
        </p:txBody>
      </p:sp>
    </p:spTree>
    <p:extLst>
      <p:ext uri="{BB962C8B-B14F-4D97-AF65-F5344CB8AC3E}">
        <p14:creationId xmlns:p14="http://schemas.microsoft.com/office/powerpoint/2010/main" val="268169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Документы мои\Правильное питание 2\diti-i-alkog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3627169"/>
            <a:ext cx="2959344" cy="1973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зависимости от НАРКОТИКОВ (алкоголя, табака и др.)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8" name="Текст 5"/>
          <p:cNvSpPr>
            <a:spLocks noGrp="1"/>
          </p:cNvSpPr>
          <p:nvPr>
            <p:ph type="body" idx="1"/>
          </p:nvPr>
        </p:nvSpPr>
        <p:spPr>
          <a:xfrm>
            <a:off x="0" y="1303338"/>
            <a:ext cx="5157787" cy="823912"/>
          </a:xfrm>
        </p:spPr>
        <p:txBody>
          <a:bodyPr/>
          <a:lstStyle/>
          <a:p>
            <a:r>
              <a:rPr lang="ru-RU" dirty="0" smtClean="0"/>
              <a:t>Установка на дозволенность</a:t>
            </a:r>
          </a:p>
        </p:txBody>
      </p:sp>
      <p:sp>
        <p:nvSpPr>
          <p:cNvPr id="34819" name="Текст 6"/>
          <p:cNvSpPr>
            <a:spLocks noGrp="1"/>
          </p:cNvSpPr>
          <p:nvPr>
            <p:ph type="body" sz="quarter" idx="3"/>
          </p:nvPr>
        </p:nvSpPr>
        <p:spPr>
          <a:xfrm>
            <a:off x="3136899" y="2291465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Приобщение </a:t>
            </a:r>
          </a:p>
        </p:txBody>
      </p:sp>
      <p:pic>
        <p:nvPicPr>
          <p:cNvPr id="34820" name="Picture 2" descr="C:\Users\Пользователь\Desktop\Документы мои\Правильное питание 2\05252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" y="2127250"/>
            <a:ext cx="3973638" cy="1987550"/>
          </a:xfrm>
        </p:spPr>
      </p:pic>
      <p:pic>
        <p:nvPicPr>
          <p:cNvPr id="34821" name="Picture 3" descr="C:\Users\Пользователь\Desktop\Документы мои\Правильное питание 2\pochemu_deti_piut_alkogol-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3541234" y="2928938"/>
            <a:ext cx="2929021" cy="19875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r="71275"/>
          <a:stretch>
            <a:fillRect/>
          </a:stretch>
        </p:blipFill>
        <p:spPr bwMode="auto">
          <a:xfrm>
            <a:off x="0" y="25216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94526" y="3165504"/>
            <a:ext cx="1538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Привычка</a:t>
            </a:r>
            <a:endParaRPr lang="ru-RU" sz="2400" b="1" dirty="0"/>
          </a:p>
        </p:txBody>
      </p:sp>
      <p:pic>
        <p:nvPicPr>
          <p:cNvPr id="10" name="Picture 3" descr="C:\Users\Пользователь\Desktop\Документы мои\Правильное питание 2\imgprevi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941132" y="4682909"/>
            <a:ext cx="3036558" cy="20168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94442" y="3851912"/>
            <a:ext cx="2044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Потребность </a:t>
            </a:r>
          </a:p>
          <a:p>
            <a:r>
              <a:rPr lang="ru-RU" sz="2400" b="1" dirty="0" smtClean="0"/>
              <a:t>(зависимость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550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-18526"/>
            <a:ext cx="10515600" cy="13255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Наилучший способ воспитания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личный пример родителей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924" y="1557069"/>
            <a:ext cx="5200291" cy="3186113"/>
          </a:xfrm>
        </p:spPr>
        <p:txBody>
          <a:bodyPr rtlCol="0">
            <a:normAutofit lnSpcReduction="10000"/>
          </a:bodyPr>
          <a:lstStyle/>
          <a:p>
            <a:pPr>
              <a:buNone/>
              <a:defRPr/>
            </a:pPr>
            <a:r>
              <a:rPr lang="ru-RU" dirty="0" smtClean="0"/>
              <a:t>Зловещая ассоциация имеет положительное подкрепление примером родителей.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Ребенок рассматривает употребление алкоголя как абсолютную норму.</a:t>
            </a:r>
          </a:p>
          <a:p>
            <a:pPr>
              <a:buNone/>
              <a:defRPr/>
            </a:pPr>
            <a:r>
              <a:rPr lang="ru-RU" dirty="0" smtClean="0"/>
              <a:t>При этом происходит смещение ценностей.</a:t>
            </a:r>
          </a:p>
          <a:p>
            <a:pPr>
              <a:buNone/>
              <a:defRPr/>
            </a:pPr>
            <a:endParaRPr lang="ru-RU" dirty="0" smtClean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24625" y="1643063"/>
            <a:ext cx="3429000" cy="500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CC"/>
                </a:solidFill>
              </a:rPr>
              <a:t>Мама, папа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24625" y="2286000"/>
            <a:ext cx="3429000" cy="571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CC"/>
                </a:solidFill>
              </a:rPr>
              <a:t>Праздник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24625" y="3000375"/>
            <a:ext cx="3429000" cy="571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0000CC"/>
                </a:solidFill>
              </a:rPr>
              <a:t>Алкоголь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67438" y="4071939"/>
            <a:ext cx="4286250" cy="24288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Алкоголь – это радость, веселье, счастливые родители.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Алкоголь – это хорошо!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7453314" y="3571876"/>
            <a:ext cx="1571625" cy="500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945" name="Picture 1" descr="C:\Users\Пользователь\Desktop\Документы мои\Правильное питание 2\праздник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7372" y="4071938"/>
            <a:ext cx="36801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 r="71275"/>
          <a:stretch>
            <a:fillRect/>
          </a:stretch>
        </p:blipFill>
        <p:spPr bwMode="auto">
          <a:xfrm>
            <a:off x="0" y="25216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443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868487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smtClean="0"/>
              <a:t>Что делать, если дети уже воспитаны в духе «культурного потребления» алкоголя по праздникам?</a:t>
            </a:r>
            <a:endParaRPr lang="ru-RU" dirty="0"/>
          </a:p>
        </p:txBody>
      </p:sp>
      <p:sp>
        <p:nvSpPr>
          <p:cNvPr id="45058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3857625"/>
            <a:ext cx="4038600" cy="2268538"/>
          </a:xfrm>
          <a:solidFill>
            <a:schemeClr val="tx1"/>
          </a:solidFill>
        </p:spPr>
        <p:txBody>
          <a:bodyPr/>
          <a:lstStyle/>
          <a:p>
            <a:r>
              <a:rPr lang="ru-RU" sz="3200">
                <a:solidFill>
                  <a:schemeClr val="bg1"/>
                </a:solidFill>
              </a:rPr>
              <a:t>1) Одному или обоим родителям стать алкоголиками</a:t>
            </a:r>
            <a:r>
              <a:rPr lang="ru-RU" sz="3200"/>
              <a:t>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72200" y="3857625"/>
            <a:ext cx="4038600" cy="2268538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/>
              <a:t>2) Обоим родителям занять </a:t>
            </a:r>
            <a:r>
              <a:rPr lang="ru-RU" b="1" dirty="0" smtClean="0">
                <a:solidFill>
                  <a:srgbClr val="FF0000"/>
                </a:solidFill>
              </a:rPr>
              <a:t>активную трезвенную позицию. Путь сознательной трезвости.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452814" y="2143125"/>
            <a:ext cx="1000125" cy="17145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596188" y="2143125"/>
            <a:ext cx="984250" cy="17145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r="71275"/>
          <a:stretch>
            <a:fillRect/>
          </a:stretch>
        </p:blipFill>
        <p:spPr bwMode="auto">
          <a:xfrm>
            <a:off x="0" y="25216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9269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535" y="95859"/>
            <a:ext cx="9455989" cy="13255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Выход есть! </a:t>
            </a:r>
            <a:r>
              <a:rPr lang="ru-RU" b="1" dirty="0" smtClean="0">
                <a:solidFill>
                  <a:srgbClr val="7030A0"/>
                </a:solidFill>
              </a:rPr>
              <a:t>Путь трансформации – модификация образа жизни!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Признание</a:t>
            </a:r>
            <a:r>
              <a:rPr lang="ru-RU" dirty="0" smtClean="0"/>
              <a:t> ошибочных стереотипов поведения, вредных привычек.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Удаление</a:t>
            </a:r>
            <a:r>
              <a:rPr lang="ru-RU" dirty="0" smtClean="0"/>
              <a:t> неверных убеждений, вредных привычек.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Внедрение</a:t>
            </a:r>
            <a:r>
              <a:rPr lang="ru-RU" dirty="0" smtClean="0"/>
              <a:t> новых убеждений, здоровых привычек.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Отказ</a:t>
            </a:r>
            <a:r>
              <a:rPr lang="ru-RU" dirty="0" smtClean="0"/>
              <a:t> от «стадного» инстинкта.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Обеспечение условий </a:t>
            </a:r>
            <a:r>
              <a:rPr lang="ru-RU" dirty="0" smtClean="0"/>
              <a:t>для трансформации (закуп натуральных продуктов, активный семейный отдых…).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Наглядный пример</a:t>
            </a:r>
            <a:r>
              <a:rPr lang="ru-RU" dirty="0" smtClean="0"/>
              <a:t>/эффект (нормализация веса, улучшение здоровья, повышение продуктивности, хорошее настроение…).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r="71275"/>
          <a:stretch>
            <a:fillRect/>
          </a:stretch>
        </p:blipFill>
        <p:spPr bwMode="auto">
          <a:xfrm>
            <a:off x="0" y="25216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0562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5669" cy="4351338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dirty="0" smtClean="0"/>
              <a:t>Ребенок учится тому,</a:t>
            </a:r>
          </a:p>
          <a:p>
            <a:pPr>
              <a:buNone/>
              <a:defRPr/>
            </a:pPr>
            <a:r>
              <a:rPr lang="ru-RU" dirty="0" smtClean="0"/>
              <a:t>Что видит у себя в дому:</a:t>
            </a:r>
          </a:p>
          <a:p>
            <a:pPr>
              <a:buNone/>
              <a:defRPr/>
            </a:pPr>
            <a:r>
              <a:rPr lang="ru-RU" dirty="0" smtClean="0"/>
              <a:t>Родители пример ему…                                 </a:t>
            </a:r>
          </a:p>
          <a:p>
            <a:pPr algn="r">
              <a:buNone/>
              <a:defRPr/>
            </a:pPr>
            <a:r>
              <a:rPr lang="ru-RU" sz="2400" dirty="0" err="1"/>
              <a:t>Себастиан</a:t>
            </a:r>
            <a:r>
              <a:rPr lang="ru-RU" sz="2400" dirty="0"/>
              <a:t> </a:t>
            </a:r>
            <a:r>
              <a:rPr lang="ru-RU" sz="2400" dirty="0" err="1"/>
              <a:t>Бранд</a:t>
            </a:r>
            <a:r>
              <a:rPr lang="ru-RU" sz="2400" dirty="0"/>
              <a:t> </a:t>
            </a:r>
          </a:p>
          <a:p>
            <a:pPr algn="r">
              <a:buNone/>
              <a:defRPr/>
            </a:pPr>
            <a:r>
              <a:rPr lang="ru-RU" sz="2400" dirty="0"/>
              <a:t>(1458-1521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200538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Слово, поступки программируют</a:t>
            </a:r>
          </a:p>
        </p:txBody>
      </p:sp>
      <p:pic>
        <p:nvPicPr>
          <p:cNvPr id="16387" name="Picture 4" descr="https://upload.wikimedia.org/wikipedia/commons/thumb/d/df/Duerer_brant.jpg/200px-Duerer_bra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58338" y="3301349"/>
            <a:ext cx="2528596" cy="33756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r="71275"/>
          <a:stretch>
            <a:fillRect/>
          </a:stretch>
        </p:blipFill>
        <p:spPr bwMode="auto">
          <a:xfrm>
            <a:off x="0" y="25216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5" y="1819704"/>
            <a:ext cx="2157065" cy="249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0538" y="1739136"/>
            <a:ext cx="45191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«Врач должен заниматься просвещением,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 </a:t>
            </a:r>
            <a:r>
              <a:rPr lang="ru-RU" sz="3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трудиться </a:t>
            </a:r>
            <a:r>
              <a:rPr lang="ru-RU" sz="3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над обеспечением здоровья должен сам человек</a:t>
            </a:r>
            <a:r>
              <a:rPr lang="ru-RU" sz="3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Гиппократ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(460-370 гг. до н.э.) </a:t>
            </a:r>
            <a:endParaRPr lang="ru-RU" sz="3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590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38401" y="0"/>
            <a:ext cx="9207259" cy="1371600"/>
          </a:xfrm>
          <a:ln/>
        </p:spPr>
        <p:txBody>
          <a:bodyPr vert="horz" lIns="91425" tIns="91425" rIns="91425" bIns="91425" rtlCol="0" anchor="t">
            <a:normAutofit/>
          </a:bodyPr>
          <a:lstStyle/>
          <a:p>
            <a:pPr algn="ctr">
              <a:buClr>
                <a:srgbClr val="FFFFFF"/>
              </a:buClr>
              <a:buSzPts val="2400"/>
              <a:buFont typeface="Raleway"/>
              <a:buNone/>
            </a:pPr>
            <a:r>
              <a:rPr lang="ru-RU" sz="3600" b="1" dirty="0">
                <a:solidFill>
                  <a:srgbClr val="7030A0"/>
                </a:solidFill>
                <a:latin typeface="Calibri" pitchFamily="34" charset="0"/>
                <a:ea typeface="Raleway"/>
                <a:cs typeface="Calibri" pitchFamily="34" charset="0"/>
                <a:sym typeface="Raleway"/>
              </a:rPr>
              <a:t>Мониторинг факторов риска развития ХНИЗ в </a:t>
            </a:r>
            <a:r>
              <a:rPr lang="ru-RU" sz="3600" b="1" dirty="0">
                <a:solidFill>
                  <a:srgbClr val="7030A0"/>
                </a:solidFill>
                <a:latin typeface="Arial" charset="0"/>
                <a:ea typeface="Raleway"/>
                <a:cs typeface="Calibri" pitchFamily="34" charset="0"/>
                <a:sym typeface="Raleway"/>
              </a:rPr>
              <a:t>МОБУ ГКГ </a:t>
            </a:r>
            <a:r>
              <a:rPr lang="ru-RU" sz="3600" b="1" dirty="0" err="1">
                <a:solidFill>
                  <a:srgbClr val="7030A0"/>
                </a:solidFill>
                <a:latin typeface="Arial" charset="0"/>
                <a:ea typeface="Raleway"/>
                <a:cs typeface="Calibri" pitchFamily="34" charset="0"/>
                <a:sym typeface="Raleway"/>
              </a:rPr>
              <a:t>г.Якутск</a:t>
            </a:r>
            <a:r>
              <a:rPr lang="ru-RU" sz="3600" b="1" dirty="0">
                <a:solidFill>
                  <a:srgbClr val="7030A0"/>
                </a:solidFill>
                <a:latin typeface="Calibri" pitchFamily="34" charset="0"/>
                <a:ea typeface="Raleway"/>
                <a:cs typeface="Calibri" pitchFamily="34" charset="0"/>
                <a:sym typeface="Raleway"/>
              </a:rPr>
              <a:t> (201</a:t>
            </a:r>
            <a:r>
              <a:rPr lang="ru-RU" sz="3600" b="1" dirty="0">
                <a:solidFill>
                  <a:srgbClr val="7030A0"/>
                </a:solidFill>
                <a:latin typeface="Arial" charset="0"/>
                <a:sym typeface="Raleway"/>
              </a:rPr>
              <a:t>5</a:t>
            </a:r>
            <a:r>
              <a:rPr lang="ru-RU" sz="3600" b="1" dirty="0">
                <a:solidFill>
                  <a:srgbClr val="7030A0"/>
                </a:solidFill>
                <a:latin typeface="Calibri" pitchFamily="34" charset="0"/>
                <a:ea typeface="Raleway"/>
                <a:cs typeface="Raleway"/>
                <a:sym typeface="Raleway"/>
              </a:rPr>
              <a:t> г.), %</a:t>
            </a:r>
          </a:p>
        </p:txBody>
      </p:sp>
      <p:graphicFrame>
        <p:nvGraphicFramePr>
          <p:cNvPr id="37891" name="Диаграмма 4"/>
          <p:cNvGraphicFramePr>
            <a:graphicFrameLocks/>
          </p:cNvGraphicFramePr>
          <p:nvPr/>
        </p:nvGraphicFramePr>
        <p:xfrm>
          <a:off x="1268083" y="1802921"/>
          <a:ext cx="10575984" cy="470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Диаграмма" r:id="rId4" imgW="8096220" imgH="4343400" progId="Excel.Chart.8">
                  <p:embed/>
                </p:oleObj>
              </mc:Choice>
              <mc:Fallback>
                <p:oleObj name="Диаграмма" r:id="rId4" imgW="8096220" imgH="43434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083" y="1802921"/>
                        <a:ext cx="10575984" cy="47053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rcRect r="71275"/>
          <a:stretch>
            <a:fillRect/>
          </a:stretch>
        </p:blipFill>
        <p:spPr bwMode="auto">
          <a:xfrm>
            <a:off x="0" y="0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702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849" y="1862254"/>
            <a:ext cx="4748561" cy="31334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формирующие здоровье человека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71275"/>
          <a:stretch/>
        </p:blipFill>
        <p:spPr>
          <a:xfrm>
            <a:off x="0" y="0"/>
            <a:ext cx="1480586" cy="1466165"/>
          </a:xfrm>
          <a:prstGeom prst="rect">
            <a:avLst/>
          </a:prstGeom>
        </p:spPr>
      </p:pic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75970" y="-11151"/>
            <a:ext cx="63294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18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1"/>
          <p:cNvSpPr txBox="1">
            <a:spLocks noGrp="1"/>
          </p:cNvSpPr>
          <p:nvPr/>
        </p:nvSpPr>
        <p:spPr bwMode="auto">
          <a:xfrm>
            <a:off x="1550989" y="6332538"/>
            <a:ext cx="5492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fld id="{413A2EA7-016A-4934-8A7E-7E30E9F62246}" type="slidenum">
              <a:rPr lang="ru-RU" sz="1200">
                <a:solidFill>
                  <a:srgbClr val="00AE9D"/>
                </a:solidFill>
                <a:latin typeface="Karla"/>
                <a:sym typeface="Karla"/>
              </a:rPr>
              <a:pPr>
                <a:buClr>
                  <a:srgbClr val="000000"/>
                </a:buClr>
                <a:buFont typeface="Arial" charset="0"/>
                <a:buNone/>
              </a:pPr>
              <a:t>20</a:t>
            </a:fld>
            <a:endParaRPr lang="ru-RU" sz="1200">
              <a:solidFill>
                <a:srgbClr val="00AE9D"/>
              </a:solidFill>
              <a:latin typeface="Karla"/>
              <a:sym typeface="Karla"/>
            </a:endParaRPr>
          </a:p>
        </p:txBody>
      </p:sp>
      <p:sp>
        <p:nvSpPr>
          <p:cNvPr id="39939" name="Заголовок 1"/>
          <p:cNvSpPr txBox="1">
            <a:spLocks/>
          </p:cNvSpPr>
          <p:nvPr/>
        </p:nvSpPr>
        <p:spPr bwMode="auto">
          <a:xfrm>
            <a:off x="1753589" y="-10752"/>
            <a:ext cx="9845345" cy="119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Calibri" pitchFamily="34" charset="0"/>
                <a:ea typeface="Raleway"/>
                <a:cs typeface="Calibri" pitchFamily="34" charset="0"/>
                <a:sym typeface="Raleway"/>
              </a:rPr>
              <a:t>Мониторинг факторов риска развития ХНИЗ в </a:t>
            </a:r>
            <a:r>
              <a:rPr lang="ru-RU" sz="3600" b="1" dirty="0" smtClean="0">
                <a:solidFill>
                  <a:srgbClr val="7030A0"/>
                </a:solidFill>
                <a:latin typeface="Arial" charset="0"/>
                <a:sym typeface="Arial" charset="0"/>
              </a:rPr>
              <a:t>МОБУ </a:t>
            </a:r>
            <a:r>
              <a:rPr lang="ru-RU" sz="3600" b="1" dirty="0">
                <a:solidFill>
                  <a:srgbClr val="7030A0"/>
                </a:solidFill>
                <a:latin typeface="Arial" charset="0"/>
                <a:sym typeface="Arial" charset="0"/>
              </a:rPr>
              <a:t>СОШ №9 им </a:t>
            </a:r>
            <a:r>
              <a:rPr lang="ru-RU" sz="3600" b="1" dirty="0" err="1">
                <a:solidFill>
                  <a:srgbClr val="7030A0"/>
                </a:solidFill>
                <a:latin typeface="Arial" charset="0"/>
                <a:sym typeface="Arial" charset="0"/>
              </a:rPr>
              <a:t>М.И.Кершенгольца</a:t>
            </a:r>
            <a:endParaRPr lang="ru-RU" sz="3600" b="1" dirty="0">
              <a:solidFill>
                <a:srgbClr val="7030A0"/>
              </a:solidFill>
              <a:latin typeface="Arial" charset="0"/>
              <a:sym typeface="Arial" charset="0"/>
            </a:endParaRPr>
          </a:p>
        </p:txBody>
      </p:sp>
      <p:graphicFrame>
        <p:nvGraphicFramePr>
          <p:cNvPr id="39940" name="Содержимое 3"/>
          <p:cNvGraphicFramePr>
            <a:graphicFrameLocks/>
          </p:cNvGraphicFramePr>
          <p:nvPr/>
        </p:nvGraphicFramePr>
        <p:xfrm>
          <a:off x="320615" y="1402542"/>
          <a:ext cx="1155077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3" imgW="8961897" imgH="4365114" progId="Excel.Chart.8">
                  <p:embed/>
                </p:oleObj>
              </mc:Choice>
              <mc:Fallback>
                <p:oleObj r:id="rId3" imgW="8961897" imgH="43651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15" y="1402542"/>
                        <a:ext cx="11550770" cy="472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 r="71275"/>
          <a:stretch>
            <a:fillRect/>
          </a:stretch>
        </p:blipFill>
        <p:spPr bwMode="auto">
          <a:xfrm>
            <a:off x="0" y="0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9413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1"/>
          <p:cNvSpPr txBox="1">
            <a:spLocks noGrp="1"/>
          </p:cNvSpPr>
          <p:nvPr/>
        </p:nvSpPr>
        <p:spPr bwMode="auto">
          <a:xfrm>
            <a:off x="1550989" y="6332538"/>
            <a:ext cx="5492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fld id="{072365AF-2602-4973-8288-3C45764597D5}" type="slidenum">
              <a:rPr lang="ru-RU" sz="1200">
                <a:solidFill>
                  <a:srgbClr val="00AE9D"/>
                </a:solidFill>
                <a:latin typeface="Karla"/>
                <a:sym typeface="Karla"/>
              </a:rPr>
              <a:pPr>
                <a:buClr>
                  <a:srgbClr val="000000"/>
                </a:buClr>
                <a:buFont typeface="Arial" charset="0"/>
                <a:buNone/>
              </a:pPr>
              <a:t>21</a:t>
            </a:fld>
            <a:endParaRPr lang="ru-RU" sz="1200">
              <a:solidFill>
                <a:srgbClr val="00AE9D"/>
              </a:solidFill>
              <a:latin typeface="Karla"/>
              <a:sym typeface="Karla"/>
            </a:endParaRPr>
          </a:p>
        </p:txBody>
      </p:sp>
      <p:sp>
        <p:nvSpPr>
          <p:cNvPr id="43011" name="Заголовок 1"/>
          <p:cNvSpPr txBox="1">
            <a:spLocks/>
          </p:cNvSpPr>
          <p:nvPr/>
        </p:nvSpPr>
        <p:spPr bwMode="auto">
          <a:xfrm>
            <a:off x="1319843" y="96448"/>
            <a:ext cx="10748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200" b="1" dirty="0">
                <a:solidFill>
                  <a:srgbClr val="7030A0"/>
                </a:solidFill>
                <a:latin typeface="Arial" charset="0"/>
                <a:sym typeface="Arial" charset="0"/>
              </a:rPr>
              <a:t>Сравнение распространенности факторов риска в пилотных и контрольных школах, г. Якутск </a:t>
            </a:r>
            <a:r>
              <a:rPr lang="ru-RU" sz="2800" b="1" dirty="0">
                <a:solidFill>
                  <a:srgbClr val="7030A0"/>
                </a:solidFill>
                <a:latin typeface="Arial" charset="0"/>
                <a:sym typeface="Arial" charset="0"/>
              </a:rPr>
              <a:t>(2018, %)   </a:t>
            </a:r>
          </a:p>
        </p:txBody>
      </p:sp>
      <p:graphicFrame>
        <p:nvGraphicFramePr>
          <p:cNvPr id="430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10550"/>
              </p:ext>
            </p:extLst>
          </p:nvPr>
        </p:nvGraphicFramePr>
        <p:xfrm>
          <a:off x="431320" y="1563297"/>
          <a:ext cx="11366739" cy="488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r:id="rId3" imgW="8961897" imgH="4365114" progId="Excel.Chart.8">
                  <p:embed/>
                </p:oleObj>
              </mc:Choice>
              <mc:Fallback>
                <p:oleObj r:id="rId3" imgW="8961897" imgH="43651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20" y="1563297"/>
                        <a:ext cx="11366739" cy="4889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 r="71275"/>
          <a:stretch>
            <a:fillRect/>
          </a:stretch>
        </p:blipFill>
        <p:spPr bwMode="auto">
          <a:xfrm>
            <a:off x="0" y="0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053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543" y="70643"/>
            <a:ext cx="10491158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Освобождение от вредных привычек/зависимости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3583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/>
              <a:t>Сознание человека можно изменить только с помощью </a:t>
            </a:r>
            <a:r>
              <a:rPr lang="ru-RU" sz="3600" b="1" dirty="0">
                <a:solidFill>
                  <a:srgbClr val="C00000"/>
                </a:solidFill>
              </a:rPr>
              <a:t>слова.</a:t>
            </a:r>
          </a:p>
          <a:p>
            <a:r>
              <a:rPr lang="ru-RU" sz="3600" dirty="0"/>
              <a:t>Разрушение </a:t>
            </a:r>
            <a:r>
              <a:rPr lang="ru-RU" sz="3600" dirty="0" smtClean="0"/>
              <a:t>вредной программы </a:t>
            </a:r>
            <a:r>
              <a:rPr lang="ru-RU" sz="3600" dirty="0"/>
              <a:t>в сознании и подсознании человека с помощью </a:t>
            </a:r>
            <a:r>
              <a:rPr lang="ru-RU" sz="3600" b="1" dirty="0">
                <a:solidFill>
                  <a:srgbClr val="C00000"/>
                </a:solidFill>
              </a:rPr>
              <a:t>целенаправленной речи, основанной на научно обоснованной информации</a:t>
            </a:r>
            <a:r>
              <a:rPr lang="ru-RU" sz="36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sah-RU" sz="3600" dirty="0">
                <a:solidFill>
                  <a:srgbClr val="002060"/>
                </a:solidFill>
                <a:sym typeface="Arial" charset="0"/>
              </a:rPr>
              <a:t>П</a:t>
            </a:r>
            <a:r>
              <a:rPr lang="sah-RU" sz="3600" dirty="0" smtClean="0">
                <a:solidFill>
                  <a:srgbClr val="002060"/>
                </a:solidFill>
                <a:sym typeface="Arial" charset="0"/>
              </a:rPr>
              <a:t>рофилактическая работа по формированию здорового образа жизни должна проводиться непрерывно, с постоянством, с обязательным привлечением родителей и педагогов в процесс формирования приверженности детей к здоровому образу жизни. </a:t>
            </a:r>
          </a:p>
          <a:p>
            <a:endParaRPr lang="ru-RU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r="71275"/>
          <a:stretch>
            <a:fillRect/>
          </a:stretch>
        </p:blipFill>
        <p:spPr bwMode="auto">
          <a:xfrm>
            <a:off x="0" y="0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13812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849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могут сделать родители для сохранения здоровья детей?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53911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Для сохранения здоровья детей родители могут сделать очень многое:</a:t>
            </a:r>
          </a:p>
          <a:p>
            <a:r>
              <a:rPr lang="ru-RU" dirty="0" smtClean="0"/>
              <a:t>Вести трезвый здоровый образ жизни, чтобы быть примером для своих детей.</a:t>
            </a:r>
          </a:p>
          <a:p>
            <a:r>
              <a:rPr lang="ru-RU" dirty="0" smtClean="0"/>
              <a:t>Обеспечить здоровое питание в семье для выработки здорового пищевого поведения.</a:t>
            </a:r>
          </a:p>
          <a:p>
            <a:r>
              <a:rPr lang="ru-RU" dirty="0" smtClean="0"/>
              <a:t>Снизить потребление соли, соль должна быть йодированной как дома, так и в саду и школе.</a:t>
            </a:r>
          </a:p>
          <a:p>
            <a:r>
              <a:rPr lang="ru-RU" dirty="0" smtClean="0"/>
              <a:t>Обеспечить двигательный режим, режим дня и сна детей в соответствии с возрастом и биоритмами.</a:t>
            </a:r>
          </a:p>
          <a:p>
            <a:r>
              <a:rPr lang="ru-RU" dirty="0" smtClean="0"/>
              <a:t>Добиться соответствия санитарно-гигиеническим требования условий обучения (температурного режима, освещения, мебели по росту, учебной нагрузки и т.д.).</a:t>
            </a:r>
          </a:p>
          <a:p>
            <a:r>
              <a:rPr lang="ru-RU" dirty="0" smtClean="0"/>
              <a:t>Включение курсов, посвященных питанию и здоровью в основную часть учебного плана школ, семинаров для родителей по вопросам ЗОЖ.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r="71275"/>
          <a:stretch>
            <a:fillRect/>
          </a:stretch>
        </p:blipFill>
        <p:spPr bwMode="auto">
          <a:xfrm>
            <a:off x="0" y="0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2767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849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могут сделать родители для сохранения здоровья детей?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53911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Добиться снижения уровня нездорового питания в школьной среде:</a:t>
            </a:r>
          </a:p>
          <a:p>
            <a:r>
              <a:rPr lang="ru-RU" dirty="0" smtClean="0"/>
              <a:t>- недоступность нездоровой пищи в школе (сладких газировок, шоколадных батончиков, </a:t>
            </a:r>
            <a:r>
              <a:rPr lang="ru-RU" dirty="0" err="1" smtClean="0"/>
              <a:t>фастфуда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- регулирование доступности вредных для здоровья продуктов – убрать со школ автоматы, нездоровую буфетную продукцию;</a:t>
            </a:r>
          </a:p>
          <a:p>
            <a:r>
              <a:rPr lang="ru-RU" dirty="0" smtClean="0"/>
              <a:t>- обеспечение доступной качественной водой в школах;</a:t>
            </a:r>
          </a:p>
          <a:p>
            <a:r>
              <a:rPr lang="ru-RU" dirty="0" smtClean="0"/>
              <a:t>- увеличение доступности овощей и фруктов в школах;</a:t>
            </a:r>
          </a:p>
          <a:p>
            <a:r>
              <a:rPr lang="ru-RU" dirty="0" smtClean="0"/>
              <a:t>- по возможности ограничение продажи нездоровых пищевых продуктов и напитков на территории рядом со школами.</a:t>
            </a:r>
          </a:p>
          <a:p>
            <a:r>
              <a:rPr lang="ru-RU" dirty="0" smtClean="0"/>
              <a:t>Обеспечение ОО школьными врачами – возрождение школьной медицины.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r="71275"/>
          <a:stretch>
            <a:fillRect/>
          </a:stretch>
        </p:blipFill>
        <p:spPr bwMode="auto">
          <a:xfrm>
            <a:off x="0" y="0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5547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875" y="2235200"/>
            <a:ext cx="11652250" cy="2387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здорового питания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Марафон «Путь к здоровью, стройности, красоте»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875" y="4994275"/>
            <a:ext cx="11795125" cy="18637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3200" dirty="0" smtClean="0"/>
              <a:t>В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me/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Школа здорового питания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Якт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3200" dirty="0" smtClean="0"/>
              <a:t>В Контакте: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vk.com/anastasiasavvina3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Youtube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канал ГБУ РСЯ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РЦОЗиМП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Школа здорового питания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WhatsApp</a:t>
            </a:r>
            <a:r>
              <a:rPr lang="ru-RU" sz="3200" dirty="0" smtClean="0">
                <a:solidFill>
                  <a:srgbClr val="C00000"/>
                </a:solidFill>
              </a:rPr>
              <a:t>:</a:t>
            </a:r>
            <a:r>
              <a:rPr lang="en-US" sz="3200" dirty="0" smtClean="0">
                <a:solidFill>
                  <a:srgbClr val="C00000"/>
                </a:solidFill>
              </a:rPr>
              <a:t> +7(924)1671235</a:t>
            </a:r>
            <a:endParaRPr lang="ru-RU" sz="3200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789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950" y="0"/>
            <a:ext cx="68961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0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562818" y="0"/>
            <a:ext cx="10515600" cy="132556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Проект: </a:t>
            </a:r>
            <a:r>
              <a:rPr lang="ru-RU" alt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современных российских школьников»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half" idx="1"/>
          </p:nvPr>
        </p:nvSpPr>
        <p:spPr>
          <a:xfrm>
            <a:off x="483079" y="1825625"/>
            <a:ext cx="5055079" cy="50323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dirty="0"/>
              <a:t>ФГАУ «Национальный медицинский исследовательский центр здоровья детей» МЗ </a:t>
            </a:r>
            <a:r>
              <a:rPr lang="ru-RU" altLang="ru-RU" dirty="0" smtClean="0"/>
              <a:t>РФ.</a:t>
            </a:r>
            <a:endParaRPr lang="ru-RU" altLang="ru-RU" dirty="0"/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С 2016 г. является партнерским центром ВОЗ по улучшению качества оказания помощи </a:t>
            </a:r>
            <a:r>
              <a:rPr lang="ru-RU" altLang="ru-RU" dirty="0" smtClean="0"/>
              <a:t>детям.</a:t>
            </a:r>
            <a:endParaRPr lang="ru-RU" altLang="ru-RU" dirty="0"/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Принимает участие в реализации глобальных международных инициатив, направленных на улучшение качества оказания помощи детям в различных странах - Сотрудничество с </a:t>
            </a:r>
            <a:r>
              <a:rPr lang="ru-RU" altLang="ru-RU" dirty="0" smtClean="0"/>
              <a:t>ВОЗ.</a:t>
            </a:r>
            <a:endParaRPr lang="ru-RU" altLang="ru-RU" dirty="0"/>
          </a:p>
          <a:p>
            <a:r>
              <a:rPr lang="ru-RU" altLang="ru-RU" dirty="0">
                <a:solidFill>
                  <a:srgbClr val="7030A0"/>
                </a:solidFill>
              </a:rPr>
              <a:t>В 2017 г. приняли участие в исследовании все регионы РФ, в ДФО был выбран г. Якутск. Были отобраны 5 школ (5, 9, 18, 24, 33).</a:t>
            </a:r>
          </a:p>
          <a:p>
            <a:pPr eaLnBrk="1" hangingPunct="1">
              <a:lnSpc>
                <a:spcPct val="90000"/>
              </a:lnSpc>
            </a:pPr>
            <a:endParaRPr lang="ru-RU" altLang="ru-RU" sz="2200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478438" y="1825624"/>
            <a:ext cx="4875362" cy="5032375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dirty="0" smtClean="0">
                <a:solidFill>
                  <a:srgbClr val="C00000"/>
                </a:solidFill>
              </a:rPr>
              <a:t>Результаты анкетирования в школах:</a:t>
            </a:r>
          </a:p>
          <a:p>
            <a:r>
              <a:rPr lang="ru-RU" altLang="ru-RU" dirty="0" smtClean="0"/>
              <a:t>Соответствие сведений о диагнозах, предоставленных родителями, информации из ответов детей:</a:t>
            </a:r>
          </a:p>
          <a:p>
            <a:r>
              <a:rPr lang="ru-RU" altLang="ru-RU" dirty="0" smtClean="0"/>
              <a:t>Соответствует-9%</a:t>
            </a:r>
          </a:p>
          <a:p>
            <a:r>
              <a:rPr lang="ru-RU" altLang="ru-RU" dirty="0" smtClean="0"/>
              <a:t>Частично соответствует-7%</a:t>
            </a:r>
          </a:p>
          <a:p>
            <a:r>
              <a:rPr lang="ru-RU" altLang="ru-RU" dirty="0" smtClean="0"/>
              <a:t>Не соответствует-84%.</a:t>
            </a:r>
          </a:p>
          <a:p>
            <a:r>
              <a:rPr lang="ru-RU" altLang="ru-RU" dirty="0" smtClean="0">
                <a:solidFill>
                  <a:schemeClr val="tx2"/>
                </a:solidFill>
              </a:rPr>
              <a:t>Результаты анкетирования в школах отдельно родителей и детей показали, что </a:t>
            </a:r>
            <a:r>
              <a:rPr lang="ru-RU" altLang="ru-RU" dirty="0" smtClean="0">
                <a:solidFill>
                  <a:srgbClr val="C00000"/>
                </a:solidFill>
              </a:rPr>
              <a:t>большинство родителей (84%) не осведомлены о жалобах своих детей на здоровье.</a:t>
            </a:r>
          </a:p>
          <a:p>
            <a:pPr marL="0" indent="0">
              <a:buNone/>
            </a:pPr>
            <a:endParaRPr lang="ru-RU" altLang="ru-RU" b="1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r="71275"/>
          <a:stretch>
            <a:fillRect/>
          </a:stretch>
        </p:blipFill>
        <p:spPr bwMode="auto">
          <a:xfrm>
            <a:off x="0" y="0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306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708030" y="0"/>
            <a:ext cx="9801045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 2-го школьника выявлена глазная патология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патология ЛОР-органов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1683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9702839"/>
              </p:ext>
            </p:extLst>
          </p:nvPr>
        </p:nvGraphicFramePr>
        <p:xfrm>
          <a:off x="284672" y="1932318"/>
          <a:ext cx="6019800" cy="400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Диаграмма" r:id="rId3" imgW="9715500" imgH="5143500" progId="MSGraph.Chart.8">
                  <p:embed followColorScheme="full"/>
                </p:oleObj>
              </mc:Choice>
              <mc:Fallback>
                <p:oleObj name="Диаграмма" r:id="rId3" imgW="97155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72" y="1932318"/>
                        <a:ext cx="6019800" cy="400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284672" y="5172584"/>
            <a:ext cx="43390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Патология глаз у девочек встречается в 2 раза чаще, чем у мальчиков. 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9944002"/>
              </p:ext>
            </p:extLst>
          </p:nvPr>
        </p:nvGraphicFramePr>
        <p:xfrm>
          <a:off x="6172200" y="1932317"/>
          <a:ext cx="5181600" cy="31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Диаграмма" r:id="rId5" imgW="8543880" imgH="4114800" progId="MSGraph.Chart.8">
                  <p:embed followColorScheme="full"/>
                </p:oleObj>
              </mc:Choice>
              <mc:Fallback>
                <p:oleObj name="Диаграмма" r:id="rId5" imgW="854388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932317"/>
                        <a:ext cx="5181600" cy="310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rcRect r="71275"/>
          <a:stretch>
            <a:fillRect/>
          </a:stretch>
        </p:blipFill>
        <p:spPr bwMode="auto">
          <a:xfrm>
            <a:off x="0" y="0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0" y="50965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 smtClean="0"/>
              <a:t>У мальчиков наиболее часто выявлялось нарушение носового дыхания, гипертрофия небных миндалин и деформация перегородки носа. </a:t>
            </a:r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00313" y="599800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каждого 3-го школьника выявлена аллергическая патология.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339" y="-14977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Проект: </a:t>
            </a:r>
            <a:br>
              <a:rPr lang="ru-RU" alt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«Здоровье современных российских школьников»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ИМТ (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SDS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среди мальчиков и девочек 11 и 15 лет (%)</a:t>
            </a:r>
            <a:endParaRPr lang="ru-RU" dirty="0"/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6931193"/>
              </p:ext>
            </p:extLst>
          </p:nvPr>
        </p:nvGraphicFramePr>
        <p:xfrm>
          <a:off x="11112" y="2385323"/>
          <a:ext cx="5997575" cy="320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Диаграмма" r:id="rId3" imgW="9715500" imgH="5143500" progId="MSGraph.Chart.8">
                  <p:embed followColorScheme="full"/>
                </p:oleObj>
              </mc:Choice>
              <mc:Fallback>
                <p:oleObj name="Диаграмма" r:id="rId3" imgW="97155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" y="2385323"/>
                        <a:ext cx="5997575" cy="3207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 6-го школьника выявлена патология ОДА (%)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350809" y="5082570"/>
            <a:ext cx="49285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chemeClr val="tx2"/>
                </a:solidFill>
              </a:rPr>
              <a:t>У каждого 5-го школьника масса тела превышала нормальное значение (20%).</a:t>
            </a:r>
            <a:r>
              <a:rPr lang="ru-RU" altLang="ru-RU" sz="1600" dirty="0"/>
              <a:t> </a:t>
            </a:r>
          </a:p>
          <a:p>
            <a:pPr eaLnBrk="1" hangingPunct="1"/>
            <a:r>
              <a:rPr lang="ru-RU" altLang="ru-RU" sz="1600" dirty="0">
                <a:solidFill>
                  <a:schemeClr val="tx2"/>
                </a:solidFill>
              </a:rPr>
              <a:t>У мальчиков с возрастом у каждого 2-го имеется отклонение физического развития:  </a:t>
            </a:r>
            <a:r>
              <a:rPr lang="ru-RU" altLang="ru-RU" sz="1600" dirty="0" smtClean="0">
                <a:solidFill>
                  <a:schemeClr val="tx2"/>
                </a:solidFill>
              </a:rPr>
              <a:t>доля </a:t>
            </a:r>
            <a:r>
              <a:rPr lang="ru-RU" altLang="ru-RU" sz="1600" dirty="0">
                <a:solidFill>
                  <a:schemeClr val="tx2"/>
                </a:solidFill>
              </a:rPr>
              <a:t>детей с ожирением снизилась в 2 раза, с дефицитом веса возросла в 1,6 раза.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 r="71275"/>
          <a:stretch>
            <a:fillRect/>
          </a:stretch>
        </p:blipFill>
        <p:spPr bwMode="auto">
          <a:xfrm>
            <a:off x="0" y="0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36947940"/>
              </p:ext>
            </p:extLst>
          </p:nvPr>
        </p:nvGraphicFramePr>
        <p:xfrm>
          <a:off x="6172200" y="2505075"/>
          <a:ext cx="5183188" cy="274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Диаграмма" r:id="rId6" imgW="7772490" imgH="4114800" progId="MSGraph.Chart.8">
                  <p:embed followColorScheme="full"/>
                </p:oleObj>
              </mc:Choice>
              <mc:Fallback>
                <p:oleObj name="Диаграмма" r:id="rId6" imgW="777249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05075"/>
                        <a:ext cx="5183188" cy="2744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914845" y="52672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800" dirty="0" smtClean="0">
                <a:solidFill>
                  <a:srgbClr val="7030A0"/>
                </a:solidFill>
              </a:rPr>
              <a:t>Школьников с жалобами на головные боли напряжения, невротические реакции и нарушения сна - 12%.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1481138" y="22515"/>
            <a:ext cx="9699626" cy="1325563"/>
          </a:xfrm>
        </p:spPr>
        <p:txBody>
          <a:bodyPr/>
          <a:lstStyle/>
          <a:p>
            <a:pPr algn="ctr">
              <a:defRPr/>
            </a:pPr>
            <a:r>
              <a:rPr lang="ru-RU" alt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Проект: </a:t>
            </a:r>
            <a:br>
              <a:rPr lang="ru-RU" alt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«Здоровье современных российских школьников»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0552" y="1681163"/>
            <a:ext cx="5687024" cy="82391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Распределение случаев анемии по полу и возрасту (%)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0978063"/>
              </p:ext>
            </p:extLst>
          </p:nvPr>
        </p:nvGraphicFramePr>
        <p:xfrm>
          <a:off x="310552" y="2505075"/>
          <a:ext cx="5546785" cy="305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Диаграмма" r:id="rId3" imgW="9715500" imgH="5143500" progId="MSGraph.Chart.8">
                  <p:embed followColorScheme="full"/>
                </p:oleObj>
              </mc:Choice>
              <mc:Fallback>
                <p:oleObj name="Диаграмма" r:id="rId3" imgW="97155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52" y="2505075"/>
                        <a:ext cx="5546785" cy="3054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30328" cy="82391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 12-го школьника выявлена патология ОП (7,7%)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46939" y="5059371"/>
            <a:ext cx="57819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/>
              <a:t>У каждого 8-го ребенка выявлена анемия -12% (по РФ - у каждого 17-го). </a:t>
            </a:r>
          </a:p>
          <a:p>
            <a:pPr eaLnBrk="1" hangingPunct="1"/>
            <a:r>
              <a:rPr lang="ru-RU" altLang="ru-RU" sz="1600" dirty="0"/>
              <a:t>Основной группой риска по железодефицитным состояниям в подростковом </a:t>
            </a:r>
            <a:r>
              <a:rPr lang="ru-RU" altLang="ru-RU" sz="1600" dirty="0" smtClean="0"/>
              <a:t> возрасте </a:t>
            </a:r>
            <a:r>
              <a:rPr lang="ru-RU" altLang="ru-RU" sz="1600" dirty="0"/>
              <a:t>являются девушки возраста 15-16 лет, частота снижения уровня </a:t>
            </a:r>
            <a:r>
              <a:rPr lang="ru-RU" altLang="ru-RU" sz="1600" dirty="0" smtClean="0"/>
              <a:t>железа </a:t>
            </a:r>
            <a:r>
              <a:rPr lang="ru-RU" altLang="ru-RU" sz="1600" dirty="0"/>
              <a:t>сыворотки у них самая </a:t>
            </a:r>
            <a:r>
              <a:rPr lang="ru-RU" altLang="ru-RU" sz="1600" dirty="0" smtClean="0"/>
              <a:t>высокая.</a:t>
            </a:r>
            <a:endParaRPr lang="ru-RU" altLang="ru-RU" sz="1600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96866295"/>
              </p:ext>
            </p:extLst>
          </p:nvPr>
        </p:nvGraphicFramePr>
        <p:xfrm>
          <a:off x="6172200" y="2592743"/>
          <a:ext cx="5183188" cy="213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Лист" r:id="rId5" imgW="8334360" imgH="4629150" progId="Excel.Sheet.8">
                  <p:embed/>
                </p:oleObj>
              </mc:Choice>
              <mc:Fallback>
                <p:oleObj name="Лист" r:id="rId5" imgW="8334360" imgH="462915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92743"/>
                        <a:ext cx="5183188" cy="2134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72200" y="5059371"/>
            <a:ext cx="5921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Абдоминальный болевой синдром и изжога отмечены исключительно у старших школьников, со слов которых, жалобы возникают при погрешностях в диете .</a:t>
            </a:r>
          </a:p>
          <a:p>
            <a:r>
              <a:rPr lang="ru-RU" altLang="ru-RU" dirty="0" smtClean="0"/>
              <a:t>Функциональный запор преимущественно выявлялся у детей в возрасте 10-13 лет</a:t>
            </a:r>
            <a:r>
              <a:rPr lang="ru-RU" altLang="ru-RU" dirty="0" smtClean="0">
                <a:solidFill>
                  <a:schemeClr val="tx2"/>
                </a:solidFill>
              </a:rPr>
              <a:t>.</a:t>
            </a:r>
            <a:endParaRPr lang="ru-RU" altLang="ru-RU" dirty="0"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rcRect r="71275"/>
          <a:stretch>
            <a:fillRect/>
          </a:stretch>
        </p:blipFill>
        <p:spPr bwMode="auto">
          <a:xfrm>
            <a:off x="0" y="0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721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1853242" y="70643"/>
            <a:ext cx="94488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Распределение школьников </a:t>
            </a:r>
            <a:r>
              <a:rPr lang="ru-RU" alt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ru-RU" alt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ru-RU" alt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 </a:t>
            </a:r>
            <a:r>
              <a:rPr lang="ru-RU" alt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группам здоровья (%)</a:t>
            </a:r>
          </a:p>
        </p:txBody>
      </p:sp>
      <p:graphicFrame>
        <p:nvGraphicFramePr>
          <p:cNvPr id="94213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4784249"/>
              </p:ext>
            </p:extLst>
          </p:nvPr>
        </p:nvGraphicFramePr>
        <p:xfrm>
          <a:off x="698741" y="2017711"/>
          <a:ext cx="5665548" cy="484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Диаграмма" r:id="rId3" imgW="4762323" imgH="5143500" progId="MSGraph.Chart.8">
                  <p:embed followColorScheme="full"/>
                </p:oleObj>
              </mc:Choice>
              <mc:Fallback>
                <p:oleObj name="Диаграмма" r:id="rId3" imgW="4762323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41" y="2017711"/>
                        <a:ext cx="5665548" cy="4840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5521796"/>
              </p:ext>
            </p:extLst>
          </p:nvPr>
        </p:nvGraphicFramePr>
        <p:xfrm>
          <a:off x="6669087" y="2017713"/>
          <a:ext cx="5373387" cy="4322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Диаграмма" r:id="rId5" imgW="4762323" imgH="5143500" progId="MSGraph.Chart.8">
                  <p:embed followColorScheme="full"/>
                </p:oleObj>
              </mc:Choice>
              <mc:Fallback>
                <p:oleObj name="Диаграмма" r:id="rId5" imgW="4762323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7" y="2017713"/>
                        <a:ext cx="5373387" cy="4322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6832122" y="5840125"/>
            <a:ext cx="43908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 данным комплексного педиатрического обследования (</a:t>
            </a:r>
            <a:r>
              <a:rPr lang="ru-RU" altLang="ru-RU" sz="16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Саввина</a:t>
            </a:r>
            <a:r>
              <a:rPr lang="ru-RU" alt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А.Д., 2010 г.)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rcRect r="71275"/>
          <a:stretch>
            <a:fillRect/>
          </a:stretch>
        </p:blipFill>
        <p:spPr bwMode="auto">
          <a:xfrm>
            <a:off x="0" y="0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52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4127" y="0"/>
            <a:ext cx="9394167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социологического опроса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юношей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 г.р. </a:t>
            </a:r>
            <a:r>
              <a:rPr lang="ru-RU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г.Якутск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(2018 г.)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0862315"/>
              </p:ext>
            </p:extLst>
          </p:nvPr>
        </p:nvGraphicFramePr>
        <p:xfrm>
          <a:off x="4304580" y="1897810"/>
          <a:ext cx="7755147" cy="4839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Диаграмма" r:id="rId3" imgW="25479331" imgH="14323322" progId="MSGraph.Chart.8">
                  <p:embed followColorScheme="full"/>
                </p:oleObj>
              </mc:Choice>
              <mc:Fallback>
                <p:oleObj name="Диаграмма" r:id="rId3" imgW="25479331" imgH="1432332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580" y="1897810"/>
                        <a:ext cx="7755147" cy="4839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 r="71275"/>
          <a:stretch>
            <a:fillRect/>
          </a:stretch>
        </p:blipFill>
        <p:spPr bwMode="auto">
          <a:xfrm>
            <a:off x="0" y="0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9565172"/>
              </p:ext>
            </p:extLst>
          </p:nvPr>
        </p:nvGraphicFramePr>
        <p:xfrm>
          <a:off x="133350" y="2501660"/>
          <a:ext cx="4171950" cy="346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Диаграмма" r:id="rId6" imgW="23812677" imgH="13394310" progId="MSGraph.Chart.8">
                  <p:embed followColorScheme="full"/>
                </p:oleObj>
              </mc:Choice>
              <mc:Fallback>
                <p:oleObj name="Диаграмма" r:id="rId6" imgW="23812677" imgH="133943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2501660"/>
                        <a:ext cx="4171950" cy="34625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9947" y="1940120"/>
            <a:ext cx="2984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Курят ли родители?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543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908" y="50758"/>
            <a:ext cx="10515600" cy="13255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Запрограммированность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вредные привычки и их вред для генофонда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69032" y="1929081"/>
            <a:ext cx="3752490" cy="4786216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ru-RU" dirty="0"/>
              <a:t>С</a:t>
            </a:r>
            <a:r>
              <a:rPr lang="ru-RU" dirty="0" smtClean="0"/>
              <a:t>оветский физиолог, к.б.н., ветеран ВОВ.</a:t>
            </a:r>
          </a:p>
          <a:p>
            <a:pPr>
              <a:defRPr/>
            </a:pPr>
            <a:r>
              <a:rPr lang="ru-RU" dirty="0" smtClean="0"/>
              <a:t>Работал в Институте экспериментальной медицины. </a:t>
            </a:r>
          </a:p>
          <a:p>
            <a:pPr>
              <a:defRPr/>
            </a:pPr>
            <a:r>
              <a:rPr lang="ru-RU" dirty="0" smtClean="0"/>
              <a:t>В 1956 защитил канд. </a:t>
            </a:r>
            <a:r>
              <a:rPr lang="ru-RU" dirty="0" err="1" smtClean="0"/>
              <a:t>дисс</a:t>
            </a:r>
            <a:r>
              <a:rPr lang="ru-RU" dirty="0" smtClean="0"/>
              <a:t>. «К вопросу о высшей нервной деятельности взрослого человека».</a:t>
            </a:r>
          </a:p>
          <a:p>
            <a:r>
              <a:rPr lang="ru-RU" dirty="0"/>
              <a:t>Существует социально – психологическая </a:t>
            </a:r>
            <a:r>
              <a:rPr lang="ru-RU" dirty="0" err="1">
                <a:solidFill>
                  <a:srgbClr val="0000CC"/>
                </a:solidFill>
              </a:rPr>
              <a:t>запрограммированность</a:t>
            </a:r>
            <a:r>
              <a:rPr lang="ru-RU" dirty="0">
                <a:solidFill>
                  <a:srgbClr val="0000CC"/>
                </a:solidFill>
              </a:rPr>
              <a:t> всех людей на вредные привычки.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Люди не виноваты </a:t>
            </a:r>
            <a:r>
              <a:rPr lang="ru-RU" dirty="0" smtClean="0"/>
              <a:t>в том, что они неправильно питаются, употребляют алкоголь, курят, сквернословят, воруют и т. д., </a:t>
            </a:r>
            <a:r>
              <a:rPr lang="ru-RU" dirty="0" smtClean="0">
                <a:solidFill>
                  <a:srgbClr val="0000CC"/>
                </a:solidFill>
              </a:rPr>
              <a:t>их так научили, они стали рабами вредных привычек.</a:t>
            </a:r>
          </a:p>
        </p:txBody>
      </p:sp>
      <p:pic>
        <p:nvPicPr>
          <p:cNvPr id="23555" name="Picture 2" descr="C:\Users\Пользователь\Desktop\Документы мои\Правильное питание 2\Шичко 3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9644" b="2441"/>
          <a:stretch>
            <a:fillRect/>
          </a:stretch>
        </p:blipFill>
        <p:spPr>
          <a:xfrm>
            <a:off x="189710" y="1883130"/>
            <a:ext cx="2371375" cy="32177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r="71275"/>
          <a:stretch>
            <a:fillRect/>
          </a:stretch>
        </p:blipFill>
        <p:spPr bwMode="auto">
          <a:xfrm>
            <a:off x="0" y="25216"/>
            <a:ext cx="14811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27622" y="5376178"/>
            <a:ext cx="301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Геннадий Андреевич Шичко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(1922-1986 гг.)</a:t>
            </a:r>
            <a:endParaRPr lang="ru-RU" dirty="0"/>
          </a:p>
        </p:txBody>
      </p:sp>
      <p:pic>
        <p:nvPicPr>
          <p:cNvPr id="7" name="Picture 3" descr="C:\Users\Пользователь\Desktop\Документы мои\Правильное питание 2\ugl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79822" y="1917977"/>
            <a:ext cx="2810997" cy="34582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79822" y="5376178"/>
            <a:ext cx="27536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Фёдор </a:t>
            </a:r>
            <a:r>
              <a:rPr lang="ru-RU" b="1" dirty="0" err="1" smtClean="0">
                <a:solidFill>
                  <a:srgbClr val="002060"/>
                </a:solidFill>
              </a:rPr>
              <a:t>Григо́рьевич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Угло́в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/>
              <a:t>(1904-2008 гг.)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0335" y="1929081"/>
            <a:ext cx="21721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оветский и российский хирург, писатель и общественный деятель, доктор медицинских наук, профессор: </a:t>
            </a:r>
            <a:r>
              <a:rPr lang="ru-RU" sz="2000" dirty="0" smtClean="0">
                <a:solidFill>
                  <a:srgbClr val="C00000"/>
                </a:solidFill>
              </a:rPr>
              <a:t>«96% повреждения генофонда происходит из-за алкоголя и табака»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5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1248</Words>
  <Application>Microsoft Office PowerPoint</Application>
  <PresentationFormat>Широкоэкранный</PresentationFormat>
  <Paragraphs>144</Paragraphs>
  <Slides>25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Karla</vt:lpstr>
      <vt:lpstr>Raleway</vt:lpstr>
      <vt:lpstr>Tahoma</vt:lpstr>
      <vt:lpstr>Тема Office</vt:lpstr>
      <vt:lpstr>Диаграмма</vt:lpstr>
      <vt:lpstr>Лист</vt:lpstr>
      <vt:lpstr>Диаграмма Microsoft Excel</vt:lpstr>
      <vt:lpstr>Роль семьи в формировании ЗОЖ</vt:lpstr>
      <vt:lpstr>Факторы, формирующие здоровье человека</vt:lpstr>
      <vt:lpstr>Проект:  «Здоровье современных российских школьников»</vt:lpstr>
      <vt:lpstr>У каждого 2-го школьника выявлена глазная патология и патология ЛОР-органов</vt:lpstr>
      <vt:lpstr>Проект:  «Здоровье современных российских школьников»</vt:lpstr>
      <vt:lpstr>Проект:  «Здоровье современных российских школьников»</vt:lpstr>
      <vt:lpstr>Распределение школьников  по группам здоровья (%)</vt:lpstr>
      <vt:lpstr>Результаты социологического опроса  юношей 2001 г.р. г.Якутск (2018 г.)</vt:lpstr>
      <vt:lpstr>Запрограммированность на вредные привычки и их вред для генофонда</vt:lpstr>
      <vt:lpstr>Суть открытия Шичко Г.А.</vt:lpstr>
      <vt:lpstr>ЗАПРОГРАММИРОВАННОСТЬ  на вредные привычки</vt:lpstr>
      <vt:lpstr>Формирование  углеводной/пищевой зависимости</vt:lpstr>
      <vt:lpstr>Формирование  компьютерной (гаджет) зависимости</vt:lpstr>
      <vt:lpstr>Формирование зависимости от НАРКОТИКОВ (алкоголя, табака и др.)</vt:lpstr>
      <vt:lpstr>Наилучший способ воспитания - личный пример родителей</vt:lpstr>
      <vt:lpstr>Что делать, если дети уже воспитаны в духе «культурного потребления» алкоголя по праздникам?</vt:lpstr>
      <vt:lpstr>Выход есть! Путь трансформации – модификация образа жизни!</vt:lpstr>
      <vt:lpstr>Слово, поступки программируют</vt:lpstr>
      <vt:lpstr>Мониторинг факторов риска развития ХНИЗ в МОБУ ГКГ г.Якутск (2015 г.), %</vt:lpstr>
      <vt:lpstr>Презентация PowerPoint</vt:lpstr>
      <vt:lpstr>Презентация PowerPoint</vt:lpstr>
      <vt:lpstr>Освобождение от вредных привычек/зависимости</vt:lpstr>
      <vt:lpstr>Что могут сделать родители для сохранения здоровья детей?</vt:lpstr>
      <vt:lpstr>Что могут сделать родители для сохранения здоровья детей?</vt:lpstr>
      <vt:lpstr>Школа здорового питания Марафон «Путь к здоровью, стройности, красоте»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формировании ЗОЖ</dc:title>
  <dc:creator>Lenovo</dc:creator>
  <cp:lastModifiedBy>Lenovo</cp:lastModifiedBy>
  <cp:revision>35</cp:revision>
  <cp:lastPrinted>2022-09-06T14:58:17Z</cp:lastPrinted>
  <dcterms:created xsi:type="dcterms:W3CDTF">2022-09-06T00:53:35Z</dcterms:created>
  <dcterms:modified xsi:type="dcterms:W3CDTF">2022-09-07T09:04:06Z</dcterms:modified>
</cp:coreProperties>
</file>