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8" r:id="rId4"/>
    <p:sldId id="269" r:id="rId5"/>
    <p:sldId id="265" r:id="rId6"/>
    <p:sldId id="266" r:id="rId7"/>
    <p:sldId id="267" r:id="rId8"/>
    <p:sldId id="270" r:id="rId9"/>
    <p:sldId id="257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0" userDrawn="1">
          <p15:clr>
            <a:srgbClr val="A4A3A4"/>
          </p15:clr>
        </p15:guide>
        <p15:guide id="4" orient="horz" pos="3997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73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E2F7"/>
    <a:srgbClr val="3F8C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2"/>
  </p:normalViewPr>
  <p:slideViewPr>
    <p:cSldViewPr snapToGrid="0" showGuides="1">
      <p:cViewPr varScale="1">
        <p:scale>
          <a:sx n="106" d="100"/>
          <a:sy n="106" d="100"/>
        </p:scale>
        <p:origin x="672" y="114"/>
      </p:cViewPr>
      <p:guideLst>
        <p:guide orient="horz" pos="1117"/>
        <p:guide pos="3840"/>
        <p:guide orient="horz" pos="300"/>
        <p:guide orient="horz" pos="3997"/>
        <p:guide pos="325"/>
        <p:guide pos="73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2A874-A609-4096-9C11-DAC92423513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196D8-01E5-4DD4-89B4-60D2EC6EB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94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196D8-01E5-4DD4-89B4-60D2EC6EB47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96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6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35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59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19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4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88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1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30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7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09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96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470A3-2A2A-4652-86B0-A54E0B431655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F3064-385E-4D84-BDC5-94C6ADD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47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06"/>
            <a:ext cx="12192000" cy="68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62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лако 12"/>
          <p:cNvSpPr/>
          <p:nvPr/>
        </p:nvSpPr>
        <p:spPr>
          <a:xfrm>
            <a:off x="573711" y="1446788"/>
            <a:ext cx="5464516" cy="3555139"/>
          </a:xfrm>
          <a:prstGeom prst="cloud">
            <a:avLst/>
          </a:prstGeom>
          <a:solidFill>
            <a:schemeClr val="accent6">
              <a:lumMod val="7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998787" y="740908"/>
            <a:ext cx="1229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РЕШЕНИЯ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5999" y="1120676"/>
            <a:ext cx="558006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ЛЮДИ:</a:t>
            </a:r>
          </a:p>
          <a:p>
            <a:pPr marL="285750" indent="-285750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Стимулирование ИП озеленителей</a:t>
            </a:r>
          </a:p>
          <a:p>
            <a:pPr marL="285750" indent="-285750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Вовлечение населения в озеленение «БУМ ОЗЕЛЕНЕНИЯ»: освещение в социальных сетях, конкурсы</a:t>
            </a:r>
          </a:p>
          <a:p>
            <a:pPr marL="285750" indent="-285750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Воспитание молодежи, повышение профессионализма студентов аграриев. Привлечение практиков озеленения.</a:t>
            </a:r>
          </a:p>
          <a:p>
            <a:pPr marL="285750" indent="-285750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Создание советов для реализации дизайн кода – стратегия,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дендроплан</a:t>
            </a: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Привлечение науки (почва, виды цветов, деревьев)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0" y="3886076"/>
            <a:ext cx="558006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НПА: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Стратегия озеленения ГО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Составление схем для каждого двора, улиц, общественных территорий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Почвенные карты для разных улиц, территорий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Совершенствование НПА в области озеленения: ужесточение наказаний (мусор, вандализм)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5938" y="5224603"/>
            <a:ext cx="1021840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ИНФРАСТРУКТУРА, ОЗЕЛЕНЕНИЕ:</a:t>
            </a: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Система водоотведения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Полигон почвы, питомник саженцев для города</a:t>
            </a:r>
          </a:p>
          <a:p>
            <a:pPr marL="285750" indent="-285750" fontAlgn="ctr">
              <a:spcBef>
                <a:spcPts val="600"/>
              </a:spcBef>
              <a:buBlip>
                <a:blip r:embed="rId2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Предприятия: профессиональный уход, содержание в течение нескольких лет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5938" y="1762418"/>
            <a:ext cx="558006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Арт-фестиваль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Цветущий двор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Создание питомника озеленительных растений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Газонные травы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Внедрение клумб </a:t>
            </a:r>
            <a:r>
              <a:rPr lang="ru-RU" sz="1600" dirty="0" err="1">
                <a:latin typeface="Century Gothic" panose="020B0502020202020204" pitchFamily="34" charset="0"/>
              </a:rPr>
              <a:t>захаровок</a:t>
            </a:r>
            <a:r>
              <a:rPr lang="ru-RU" sz="1600" dirty="0">
                <a:latin typeface="Century Gothic" panose="020B0502020202020204" pitchFamily="34" charset="0"/>
              </a:rPr>
              <a:t> 2022-2023 (Захаров)  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Реформирование городских СМИ (Захаров)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Суть капельного полива в ГО "г. Якутск"   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Мой эко путь  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600" dirty="0">
                <a:latin typeface="Century Gothic" panose="020B0502020202020204" pitchFamily="34" charset="0"/>
              </a:rPr>
              <a:t>БУМ по озеленению</a:t>
            </a:r>
          </a:p>
        </p:txBody>
      </p:sp>
      <p:pic>
        <p:nvPicPr>
          <p:cNvPr id="12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15938" y="8298"/>
            <a:ext cx="6210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Комплексное озеленение территорий</a:t>
            </a:r>
          </a:p>
        </p:txBody>
      </p:sp>
    </p:spTree>
    <p:extLst>
      <p:ext uri="{BB962C8B-B14F-4D97-AF65-F5344CB8AC3E}">
        <p14:creationId xmlns:p14="http://schemas.microsoft.com/office/powerpoint/2010/main" val="414216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5" t="-7" r="62648" b="-580"/>
          <a:stretch/>
        </p:blipFill>
        <p:spPr bwMode="auto">
          <a:xfrm>
            <a:off x="0" y="0"/>
            <a:ext cx="2779414" cy="688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Рисунок 20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534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86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5938" y="9101"/>
            <a:ext cx="3712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Наружное освещение</a:t>
            </a:r>
          </a:p>
        </p:txBody>
      </p:sp>
      <p:sp>
        <p:nvSpPr>
          <p:cNvPr id="6" name="Облако 5"/>
          <p:cNvSpPr/>
          <p:nvPr/>
        </p:nvSpPr>
        <p:spPr>
          <a:xfrm>
            <a:off x="692444" y="796878"/>
            <a:ext cx="1068309" cy="803495"/>
          </a:xfrm>
          <a:prstGeom prst="cloud">
            <a:avLst/>
          </a:prstGeom>
          <a:solidFill>
            <a:schemeClr val="accent4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931437" y="872284"/>
            <a:ext cx="9744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Century Gothic" panose="020B0502020202020204" pitchFamily="34" charset="0"/>
              </a:rPr>
              <a:t>Главная задача – обеспечение </a:t>
            </a:r>
            <a:r>
              <a:rPr lang="ru-RU" sz="1600" dirty="0">
                <a:latin typeface="Century Gothic" panose="020B0502020202020204" pitchFamily="34" charset="0"/>
              </a:rPr>
              <a:t>надежного и высокоэффективного наружного освещения с достижением 100% освещения территорий города Якутска до 2032 года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15938" y="1844492"/>
            <a:ext cx="11160125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b="1" dirty="0" smtClean="0">
                <a:latin typeface="Century Gothic" panose="020B0502020202020204" pitchFamily="34" charset="0"/>
              </a:rPr>
              <a:t>Вызов</a:t>
            </a:r>
            <a:endParaRPr lang="ru-RU" sz="1600" b="1" dirty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600" dirty="0" smtClean="0">
                <a:latin typeface="Century Gothic" panose="020B0502020202020204" pitchFamily="34" charset="0"/>
              </a:rPr>
              <a:t>Наружное </a:t>
            </a:r>
            <a:r>
              <a:rPr lang="ru-RU" sz="1600" dirty="0">
                <a:latin typeface="Century Gothic" panose="020B0502020202020204" pitchFamily="34" charset="0"/>
              </a:rPr>
              <a:t>освещение включает в себя более 12 </a:t>
            </a:r>
            <a:r>
              <a:rPr lang="ru-RU" sz="1600" dirty="0" smtClean="0">
                <a:latin typeface="Century Gothic" panose="020B0502020202020204" pitchFamily="34" charset="0"/>
              </a:rPr>
              <a:t>тыс. </a:t>
            </a:r>
            <a:r>
              <a:rPr lang="ru-RU" sz="1600" dirty="0">
                <a:latin typeface="Century Gothic" panose="020B0502020202020204" pitchFamily="34" charset="0"/>
              </a:rPr>
              <a:t>опор, и более 16 </a:t>
            </a:r>
            <a:r>
              <a:rPr lang="ru-RU" sz="1600" dirty="0" smtClean="0">
                <a:latin typeface="Century Gothic" panose="020B0502020202020204" pitchFamily="34" charset="0"/>
              </a:rPr>
              <a:t>тыс. </a:t>
            </a:r>
            <a:r>
              <a:rPr lang="ru-RU" sz="1600" dirty="0">
                <a:latin typeface="Century Gothic" panose="020B0502020202020204" pitchFamily="34" charset="0"/>
              </a:rPr>
              <a:t>светильников. Требуемое количество замены светильников на светодиодные составляет порядка 12 </a:t>
            </a:r>
            <a:r>
              <a:rPr lang="ru-RU" sz="1600" dirty="0" smtClean="0">
                <a:latin typeface="Century Gothic" panose="020B0502020202020204" pitchFamily="34" charset="0"/>
              </a:rPr>
              <a:t>тыс. штук.</a:t>
            </a:r>
            <a:endParaRPr lang="ru-RU" sz="1600" b="1" dirty="0">
              <a:latin typeface="Century Gothic" panose="020B0502020202020204" pitchFamily="34" charset="0"/>
            </a:endParaRPr>
          </a:p>
        </p:txBody>
      </p:sp>
      <p:sp>
        <p:nvSpPr>
          <p:cNvPr id="34" name="Google Shape;775;p38">
            <a:extLst>
              <a:ext uri="{FF2B5EF4-FFF2-40B4-BE49-F238E27FC236}">
                <a16:creationId xmlns:a16="http://schemas.microsoft.com/office/drawing/2014/main" id="{0A096872-BCA7-4A68-ACAB-BEB589EE9BE9}"/>
              </a:ext>
            </a:extLst>
          </p:cNvPr>
          <p:cNvSpPr/>
          <p:nvPr/>
        </p:nvSpPr>
        <p:spPr>
          <a:xfrm>
            <a:off x="968244" y="894678"/>
            <a:ext cx="516707" cy="588292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grpSp>
        <p:nvGrpSpPr>
          <p:cNvPr id="2051" name="Группа 2050"/>
          <p:cNvGrpSpPr/>
          <p:nvPr/>
        </p:nvGrpSpPr>
        <p:grpSpPr>
          <a:xfrm>
            <a:off x="968244" y="3257592"/>
            <a:ext cx="3042074" cy="985752"/>
            <a:chOff x="617145" y="4317470"/>
            <a:chExt cx="4271726" cy="1918107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37986" y="4546543"/>
              <a:ext cx="3915770" cy="898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Модернизация </a:t>
              </a:r>
              <a:r>
                <a:rPr lang="ru-RU" sz="1200" dirty="0">
                  <a:latin typeface="Century Gothic" panose="020B0502020202020204" pitchFamily="34" charset="0"/>
                </a:rPr>
                <a:t>существующей системы наружного </a:t>
              </a:r>
              <a:r>
                <a:rPr lang="ru-RU" sz="1200" dirty="0" smtClean="0">
                  <a:latin typeface="Century Gothic" panose="020B0502020202020204" pitchFamily="34" charset="0"/>
                </a:rPr>
                <a:t>освещения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52" name="Группа 2051"/>
          <p:cNvGrpSpPr/>
          <p:nvPr/>
        </p:nvGrpSpPr>
        <p:grpSpPr>
          <a:xfrm>
            <a:off x="3638075" y="3001178"/>
            <a:ext cx="595907" cy="523902"/>
            <a:chOff x="2539937" y="3792154"/>
            <a:chExt cx="792506" cy="628314"/>
          </a:xfrm>
        </p:grpSpPr>
        <p:sp>
          <p:nvSpPr>
            <p:cNvPr id="48" name="Облако 47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574962" y="3257592"/>
            <a:ext cx="3042074" cy="985752"/>
            <a:chOff x="617145" y="4317466"/>
            <a:chExt cx="4271726" cy="1918105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617145" y="4317466"/>
              <a:ext cx="4271726" cy="1918105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737986" y="4546543"/>
              <a:ext cx="3915770" cy="12576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Строительство </a:t>
              </a:r>
              <a:r>
                <a:rPr lang="ru-RU" sz="1200" dirty="0">
                  <a:latin typeface="Century Gothic" panose="020B0502020202020204" pitchFamily="34" charset="0"/>
                </a:rPr>
                <a:t>новых сетей освещения с применением современных технологий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8181680" y="3257592"/>
            <a:ext cx="3042074" cy="985752"/>
            <a:chOff x="617145" y="4317470"/>
            <a:chExt cx="4271726" cy="1918107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737986" y="4546543"/>
              <a:ext cx="3915770" cy="898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Строительство </a:t>
              </a:r>
              <a:r>
                <a:rPr lang="ru-RU" sz="1200" dirty="0">
                  <a:latin typeface="Century Gothic" panose="020B0502020202020204" pitchFamily="34" charset="0"/>
                </a:rPr>
                <a:t>опор двойного назначения – освещение и связь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968244" y="4650313"/>
            <a:ext cx="3042074" cy="985752"/>
            <a:chOff x="617145" y="4317470"/>
            <a:chExt cx="4271726" cy="1918107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737986" y="4546543"/>
              <a:ext cx="3915770" cy="898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«</a:t>
              </a:r>
              <a:r>
                <a:rPr lang="ru-RU" sz="1200" dirty="0" err="1">
                  <a:latin typeface="Century Gothic" panose="020B0502020202020204" pitchFamily="34" charset="0"/>
                </a:rPr>
                <a:t>Цифровизация</a:t>
              </a:r>
              <a:r>
                <a:rPr lang="ru-RU" sz="1200" dirty="0">
                  <a:latin typeface="Century Gothic" panose="020B0502020202020204" pitchFamily="34" charset="0"/>
                </a:rPr>
                <a:t> городского хозяйства «Умный город»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4574962" y="4650313"/>
            <a:ext cx="3042074" cy="985752"/>
            <a:chOff x="617145" y="4317468"/>
            <a:chExt cx="4271726" cy="1918106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617145" y="4317468"/>
              <a:ext cx="4271726" cy="1918106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737986" y="4546543"/>
              <a:ext cx="3915770" cy="538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Умная опора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0" name="Группа 69"/>
          <p:cNvGrpSpPr/>
          <p:nvPr/>
        </p:nvGrpSpPr>
        <p:grpSpPr>
          <a:xfrm>
            <a:off x="8181680" y="4650313"/>
            <a:ext cx="3042074" cy="985752"/>
            <a:chOff x="617145" y="4317468"/>
            <a:chExt cx="4271726" cy="1918106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617145" y="4317468"/>
              <a:ext cx="4271726" cy="1918106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737986" y="4546543"/>
              <a:ext cx="3915770" cy="538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 smtClean="0">
                  <a:latin typeface="Century Gothic" panose="020B0502020202020204" pitchFamily="34" charset="0"/>
                </a:rPr>
                <a:t>Умные </a:t>
              </a:r>
              <a:r>
                <a:rPr lang="ru-RU" sz="1200" dirty="0">
                  <a:latin typeface="Century Gothic" panose="020B0502020202020204" pitchFamily="34" charset="0"/>
                </a:rPr>
                <a:t>пешеходные </a:t>
              </a:r>
              <a:r>
                <a:rPr lang="ru-RU" sz="1200" dirty="0" smtClean="0">
                  <a:latin typeface="Century Gothic" panose="020B0502020202020204" pitchFamily="34" charset="0"/>
                </a:rPr>
                <a:t>переходы</a:t>
              </a:r>
              <a:endParaRPr lang="en-US" sz="1200" dirty="0" smtClean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3" name="Группа 72"/>
          <p:cNvGrpSpPr/>
          <p:nvPr/>
        </p:nvGrpSpPr>
        <p:grpSpPr>
          <a:xfrm>
            <a:off x="7237704" y="3007306"/>
            <a:ext cx="595907" cy="523902"/>
            <a:chOff x="2539937" y="3792154"/>
            <a:chExt cx="792506" cy="628314"/>
          </a:xfrm>
        </p:grpSpPr>
        <p:sp>
          <p:nvSpPr>
            <p:cNvPr id="74" name="Облако 73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grpSp>
        <p:nvGrpSpPr>
          <p:cNvPr id="76" name="Группа 75"/>
          <p:cNvGrpSpPr/>
          <p:nvPr/>
        </p:nvGrpSpPr>
        <p:grpSpPr>
          <a:xfrm>
            <a:off x="10837333" y="3013434"/>
            <a:ext cx="595907" cy="523902"/>
            <a:chOff x="2539937" y="3792154"/>
            <a:chExt cx="792506" cy="628314"/>
          </a:xfrm>
        </p:grpSpPr>
        <p:sp>
          <p:nvSpPr>
            <p:cNvPr id="77" name="Облако 76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grpSp>
        <p:nvGrpSpPr>
          <p:cNvPr id="79" name="Группа 78"/>
          <p:cNvGrpSpPr/>
          <p:nvPr/>
        </p:nvGrpSpPr>
        <p:grpSpPr>
          <a:xfrm>
            <a:off x="3639986" y="4371528"/>
            <a:ext cx="595907" cy="523902"/>
            <a:chOff x="2539937" y="3792154"/>
            <a:chExt cx="792506" cy="628314"/>
          </a:xfrm>
        </p:grpSpPr>
        <p:sp>
          <p:nvSpPr>
            <p:cNvPr id="80" name="Облако 79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grpSp>
        <p:nvGrpSpPr>
          <p:cNvPr id="82" name="Группа 81"/>
          <p:cNvGrpSpPr/>
          <p:nvPr/>
        </p:nvGrpSpPr>
        <p:grpSpPr>
          <a:xfrm>
            <a:off x="7237703" y="4373694"/>
            <a:ext cx="595907" cy="523902"/>
            <a:chOff x="2539937" y="3792154"/>
            <a:chExt cx="792506" cy="628314"/>
          </a:xfrm>
        </p:grpSpPr>
        <p:sp>
          <p:nvSpPr>
            <p:cNvPr id="83" name="Облако 82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grpSp>
        <p:nvGrpSpPr>
          <p:cNvPr id="85" name="Группа 84"/>
          <p:cNvGrpSpPr/>
          <p:nvPr/>
        </p:nvGrpSpPr>
        <p:grpSpPr>
          <a:xfrm>
            <a:off x="10837333" y="4382635"/>
            <a:ext cx="595907" cy="523902"/>
            <a:chOff x="2539937" y="3792154"/>
            <a:chExt cx="792506" cy="628314"/>
          </a:xfrm>
        </p:grpSpPr>
        <p:sp>
          <p:nvSpPr>
            <p:cNvPr id="86" name="Облако 85"/>
            <p:cNvSpPr/>
            <p:nvPr/>
          </p:nvSpPr>
          <p:spPr>
            <a:xfrm>
              <a:off x="2539937" y="3797353"/>
              <a:ext cx="792506" cy="623115"/>
            </a:xfrm>
            <a:prstGeom prst="cloud">
              <a:avLst/>
            </a:prstGeom>
            <a:solidFill>
              <a:schemeClr val="accent4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Google Shape;775;p38">
              <a:extLst>
                <a:ext uri="{FF2B5EF4-FFF2-40B4-BE49-F238E27FC236}">
                  <a16:creationId xmlns:a16="http://schemas.microsoft.com/office/drawing/2014/main" id="{0A096872-BCA7-4A68-ACAB-BEB589EE9BE9}"/>
                </a:ext>
              </a:extLst>
            </p:cNvPr>
            <p:cNvSpPr/>
            <p:nvPr/>
          </p:nvSpPr>
          <p:spPr>
            <a:xfrm>
              <a:off x="2677839" y="3792154"/>
              <a:ext cx="516707" cy="588292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9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5" t="-7" r="62648" b="-580"/>
          <a:stretch/>
        </p:blipFill>
        <p:spPr bwMode="auto">
          <a:xfrm>
            <a:off x="0" y="0"/>
            <a:ext cx="2779414" cy="688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Рисунок 20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534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1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15937" y="-35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Водоотведение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18596" y="1796823"/>
            <a:ext cx="2374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Надмерзлотные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66618" y="1796822"/>
            <a:ext cx="3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Проточность городского канала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46488" y="4049998"/>
            <a:ext cx="411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Отвод поверхностных, ливневых вод из кварталов и дорог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15938" y="2508579"/>
            <a:ext cx="55800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Охват центральных районов по установке лотков – 100%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Система контроля за состоянием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надмерзлотных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 – 1 </a:t>
            </a: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шт.</a:t>
            </a: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Работоспособная система водоотведения центральных </a:t>
            </a: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районов – 100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%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096001" y="2508579"/>
            <a:ext cx="55800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Комплексное обустройство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протяженностью: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малое кольцо – 11,5 км.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большое кольцо – 22 км.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Обеспечить производительность водопропускной системы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до 2,5 млн. м3 .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Создание 7 общественных пространств на территории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с учетом устройства подъездных путей для технологического транспорта и удобства содержания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Разработать технологическое решение по запуску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 весенний период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Создание специализированного управления по водоотводной системе города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15938" y="4806355"/>
            <a:ext cx="558006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Оснащение асфальтированных дорог города лотками – 100%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Обеспечить отвод очищенных поверхностных вод из 1-6 эксплуатационных зон -100%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Создание слоя с нанесением системы поверхностного водоотведения на базе «электронного двойника» - 1 шт.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31437" y="703245"/>
            <a:ext cx="97446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Разработка комплексной схемы водоотведения города Якутска и реализация ее 1 этапа, предусматривающего водоотведение с дворовых территорий, магистральных улиц с очищением и выводом на озера, каналы и коллектор</a:t>
            </a:r>
          </a:p>
        </p:txBody>
      </p:sp>
      <p:sp>
        <p:nvSpPr>
          <p:cNvPr id="26" name="Облако 25"/>
          <p:cNvSpPr/>
          <p:nvPr/>
        </p:nvSpPr>
        <p:spPr>
          <a:xfrm>
            <a:off x="692444" y="796878"/>
            <a:ext cx="1068309" cy="803495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Google Shape;771;p38">
            <a:extLst>
              <a:ext uri="{FF2B5EF4-FFF2-40B4-BE49-F238E27FC236}">
                <a16:creationId xmlns:a16="http://schemas.microsoft.com/office/drawing/2014/main" id="{9203214F-3B7C-4041-9AF4-CBDABF2B8271}"/>
              </a:ext>
            </a:extLst>
          </p:cNvPr>
          <p:cNvSpPr/>
          <p:nvPr/>
        </p:nvSpPr>
        <p:spPr>
          <a:xfrm>
            <a:off x="956446" y="990364"/>
            <a:ext cx="580083" cy="424586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блако 27"/>
          <p:cNvSpPr/>
          <p:nvPr/>
        </p:nvSpPr>
        <p:spPr>
          <a:xfrm>
            <a:off x="5324095" y="589196"/>
            <a:ext cx="1543806" cy="803495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520360" y="775235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ВЫЗОВЫ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5143" y="1779313"/>
            <a:ext cx="2541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Надмерзлотные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00063" y="1779314"/>
            <a:ext cx="29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Проточность городского канала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20001" y="1640815"/>
            <a:ext cx="295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Отвод поверхностных, ливневых вод из кварталов и дорог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5937" y="2639358"/>
            <a:ext cx="360000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Дренирование </a:t>
            </a:r>
            <a:r>
              <a:rPr lang="ru-RU" sz="1200" dirty="0" err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надмерзлотных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доступной информации по проблеме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Плотность застройки территории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Высокая загруженность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надмерзлотного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стока дорожными засыпками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Существование дополнительного инфильтрационного питания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Невозможность сброса неочищенных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надмерзлотных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Функционирование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надмерзлотных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вод в «культурном слое»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системы контроля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296000" y="2639357"/>
            <a:ext cx="360000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корректной вертикальной планировки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эксплуатирующей организации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Засорение канализационных лотков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согласованности при отводе вод из территорий при строительстве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водоотводов из старых фондов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системного научного подхода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нормативно-правовой базы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цифровой модели ливневой канализации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8076063" y="2639357"/>
            <a:ext cx="3600000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Застройка территорий на охранной зоне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Разрушение откосов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Затруднение запуска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горканала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 весенний период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водозаполнения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биологической фильтрации (с помощью микроорганизмов)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ремонта водопропускных сооружений 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водоочистных сооружений</a:t>
            </a:r>
          </a:p>
          <a:p>
            <a:pPr marL="285750" indent="-285750">
              <a:spcBef>
                <a:spcPts val="600"/>
              </a:spcBef>
              <a:buBlip>
                <a:blip r:embed="rId3"/>
              </a:buBlip>
            </a:pP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проектных решений по обустройству </a:t>
            </a:r>
            <a:r>
              <a:rPr lang="ru-RU" sz="12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горканла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5937" y="-35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Водоотведение</a:t>
            </a:r>
          </a:p>
        </p:txBody>
      </p:sp>
    </p:spTree>
    <p:extLst>
      <p:ext uri="{BB962C8B-B14F-4D97-AF65-F5344CB8AC3E}">
        <p14:creationId xmlns:p14="http://schemas.microsoft.com/office/powerpoint/2010/main" val="19524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659955" y="938992"/>
            <a:ext cx="2861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Мероприятия и задачи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5937" y="-35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Водоотведение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1960587" y="1787019"/>
            <a:ext cx="4135413" cy="723876"/>
            <a:chOff x="617145" y="4317470"/>
            <a:chExt cx="4271726" cy="1918107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37986" y="4546543"/>
              <a:ext cx="3915770" cy="12576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>
                  <a:latin typeface="Century Gothic" panose="020B0502020202020204" pitchFamily="34" charset="0"/>
                </a:rPr>
                <a:t>Сбор исходных данных и проектирование для обустройства </a:t>
              </a:r>
              <a:r>
                <a:rPr lang="ru-RU" sz="1200" dirty="0" err="1">
                  <a:latin typeface="Century Gothic" panose="020B0502020202020204" pitchFamily="34" charset="0"/>
                </a:rPr>
                <a:t>Горканала</a:t>
              </a:r>
              <a:endParaRPr lang="ru-RU" sz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1945551" y="2962919"/>
            <a:ext cx="4159053" cy="723876"/>
            <a:chOff x="617145" y="4317470"/>
            <a:chExt cx="4271726" cy="1918107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37986" y="4546543"/>
              <a:ext cx="3915770" cy="898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>
                  <a:latin typeface="Century Gothic" panose="020B0502020202020204" pitchFamily="34" charset="0"/>
                </a:rPr>
                <a:t>Строительство, установка, контроль</a:t>
              </a: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960587" y="4138819"/>
            <a:ext cx="4135413" cy="723876"/>
            <a:chOff x="617145" y="4317470"/>
            <a:chExt cx="4271726" cy="1918107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37986" y="4546543"/>
              <a:ext cx="3915770" cy="12576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>
                  <a:latin typeface="Century Gothic" panose="020B0502020202020204" pitchFamily="34" charset="0"/>
                </a:rPr>
                <a:t>Анализ современной обстановки в Научно-исследовательской работе</a:t>
              </a: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1959900" y="5314720"/>
            <a:ext cx="4159053" cy="723876"/>
            <a:chOff x="617145" y="4317470"/>
            <a:chExt cx="4271726" cy="1918107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617145" y="4317470"/>
              <a:ext cx="4271726" cy="1918107"/>
            </a:xfrm>
            <a:prstGeom prst="rect">
              <a:avLst/>
            </a:prstGeom>
            <a:solidFill>
              <a:schemeClr val="bg2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37986" y="4546543"/>
              <a:ext cx="3915770" cy="12576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ru-RU" sz="1200" dirty="0">
                  <a:latin typeface="Century Gothic" panose="020B0502020202020204" pitchFamily="34" charset="0"/>
                </a:rPr>
                <a:t>Приоритетности по зонам водоотведения и их проектирования</a:t>
              </a:r>
            </a:p>
          </p:txBody>
        </p:sp>
      </p:grpSp>
      <p:sp>
        <p:nvSpPr>
          <p:cNvPr id="53" name="Облако 52"/>
          <p:cNvSpPr/>
          <p:nvPr/>
        </p:nvSpPr>
        <p:spPr>
          <a:xfrm>
            <a:off x="1594869" y="1457329"/>
            <a:ext cx="595907" cy="519567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Google Shape;850;p39">
            <a:extLst>
              <a:ext uri="{FF2B5EF4-FFF2-40B4-BE49-F238E27FC236}">
                <a16:creationId xmlns:a16="http://schemas.microsoft.com/office/drawing/2014/main" id="{78D62C91-EB3F-4EAB-8983-6D50FB5CD5D0}"/>
              </a:ext>
            </a:extLst>
          </p:cNvPr>
          <p:cNvSpPr/>
          <p:nvPr/>
        </p:nvSpPr>
        <p:spPr>
          <a:xfrm>
            <a:off x="1688075" y="1499808"/>
            <a:ext cx="409497" cy="39885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212985" y="1830597"/>
            <a:ext cx="4075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latin typeface="Century Gothic" panose="020B0502020202020204" pitchFamily="34" charset="0"/>
              </a:rPr>
              <a:t>Анализ результатов инженерно-- геологических работ, получение </a:t>
            </a:r>
            <a:r>
              <a:rPr lang="ru-RU" sz="1200" dirty="0" err="1">
                <a:latin typeface="Century Gothic" panose="020B0502020202020204" pitchFamily="34" charset="0"/>
              </a:rPr>
              <a:t>геодез</a:t>
            </a:r>
            <a:r>
              <a:rPr lang="ru-RU" sz="1200" dirty="0">
                <a:latin typeface="Century Gothic" panose="020B0502020202020204" pitchFamily="34" charset="0"/>
              </a:rPr>
              <a:t>. съемки (актуальной). Составление задания на проектирование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6212985" y="4231749"/>
            <a:ext cx="40753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latin typeface="Century Gothic" panose="020B0502020202020204" pitchFamily="34" charset="0"/>
              </a:rPr>
              <a:t>Анализ научно-исследовательской работы, распространение </a:t>
            </a:r>
            <a:r>
              <a:rPr lang="ru-RU" sz="1200" dirty="0" err="1">
                <a:latin typeface="Century Gothic" panose="020B0502020202020204" pitchFamily="34" charset="0"/>
              </a:rPr>
              <a:t>криопэгов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212985" y="3003879"/>
            <a:ext cx="4075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latin typeface="Century Gothic" panose="020B0502020202020204" pitchFamily="34" charset="0"/>
              </a:rPr>
              <a:t>Комплексная схема водоотведения, системный контроль за мерзлотно-гидрогеологической обстановкой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6212985" y="5499983"/>
            <a:ext cx="337940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latin typeface="Century Gothic" panose="020B0502020202020204" pitchFamily="34" charset="0"/>
              </a:rPr>
              <a:t>Проект водоотведения</a:t>
            </a:r>
          </a:p>
        </p:txBody>
      </p:sp>
      <p:sp>
        <p:nvSpPr>
          <p:cNvPr id="60" name="Облако 59"/>
          <p:cNvSpPr/>
          <p:nvPr/>
        </p:nvSpPr>
        <p:spPr>
          <a:xfrm>
            <a:off x="1594868" y="2642490"/>
            <a:ext cx="595907" cy="519567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Google Shape;850;p39">
            <a:extLst>
              <a:ext uri="{FF2B5EF4-FFF2-40B4-BE49-F238E27FC236}">
                <a16:creationId xmlns:a16="http://schemas.microsoft.com/office/drawing/2014/main" id="{78D62C91-EB3F-4EAB-8983-6D50FB5CD5D0}"/>
              </a:ext>
            </a:extLst>
          </p:cNvPr>
          <p:cNvSpPr/>
          <p:nvPr/>
        </p:nvSpPr>
        <p:spPr>
          <a:xfrm>
            <a:off x="1688074" y="2684969"/>
            <a:ext cx="409497" cy="39885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63" name="Облако 62"/>
          <p:cNvSpPr/>
          <p:nvPr/>
        </p:nvSpPr>
        <p:spPr>
          <a:xfrm>
            <a:off x="1594867" y="3827651"/>
            <a:ext cx="595907" cy="519567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Google Shape;850;p39">
            <a:extLst>
              <a:ext uri="{FF2B5EF4-FFF2-40B4-BE49-F238E27FC236}">
                <a16:creationId xmlns:a16="http://schemas.microsoft.com/office/drawing/2014/main" id="{78D62C91-EB3F-4EAB-8983-6D50FB5CD5D0}"/>
              </a:ext>
            </a:extLst>
          </p:cNvPr>
          <p:cNvSpPr/>
          <p:nvPr/>
        </p:nvSpPr>
        <p:spPr>
          <a:xfrm>
            <a:off x="1688073" y="3870130"/>
            <a:ext cx="409497" cy="39885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66" name="Облако 65"/>
          <p:cNvSpPr/>
          <p:nvPr/>
        </p:nvSpPr>
        <p:spPr>
          <a:xfrm>
            <a:off x="1594866" y="5012812"/>
            <a:ext cx="595907" cy="519567"/>
          </a:xfrm>
          <a:prstGeom prst="cloud">
            <a:avLst/>
          </a:prstGeom>
          <a:solidFill>
            <a:srgbClr val="39E2F7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Google Shape;850;p39">
            <a:extLst>
              <a:ext uri="{FF2B5EF4-FFF2-40B4-BE49-F238E27FC236}">
                <a16:creationId xmlns:a16="http://schemas.microsoft.com/office/drawing/2014/main" id="{78D62C91-EB3F-4EAB-8983-6D50FB5CD5D0}"/>
              </a:ext>
            </a:extLst>
          </p:cNvPr>
          <p:cNvSpPr/>
          <p:nvPr/>
        </p:nvSpPr>
        <p:spPr>
          <a:xfrm>
            <a:off x="1688072" y="5055291"/>
            <a:ext cx="409497" cy="39885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3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5" t="-7" r="62648" b="-580"/>
          <a:stretch/>
        </p:blipFill>
        <p:spPr bwMode="auto">
          <a:xfrm>
            <a:off x="0" y="0"/>
            <a:ext cx="2779414" cy="688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Рисунок 20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534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8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https://yakutsk-400.ru/wp-content/uploads/2022/09/ajy_Montazhnayaoblast1kopiya18-1024x575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165"/>
          <a:stretch/>
        </p:blipFill>
        <p:spPr bwMode="auto">
          <a:xfrm>
            <a:off x="-1" y="3379"/>
            <a:ext cx="12192000" cy="46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5938" y="8298"/>
            <a:ext cx="6210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Комплексное озеленение территорий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1331" y="1891772"/>
            <a:ext cx="2807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Деревья и кустарники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64733" y="1891772"/>
            <a:ext cx="246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Газоны и дикоросы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38137" y="1891772"/>
            <a:ext cx="246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Цветы</a:t>
            </a:r>
          </a:p>
        </p:txBody>
      </p:sp>
      <p:grpSp>
        <p:nvGrpSpPr>
          <p:cNvPr id="2048" name="Группа 2047"/>
          <p:cNvGrpSpPr/>
          <p:nvPr/>
        </p:nvGrpSpPr>
        <p:grpSpPr>
          <a:xfrm>
            <a:off x="692444" y="796878"/>
            <a:ext cx="1068309" cy="803495"/>
            <a:chOff x="692444" y="796878"/>
            <a:chExt cx="1068309" cy="803495"/>
          </a:xfrm>
        </p:grpSpPr>
        <p:sp>
          <p:nvSpPr>
            <p:cNvPr id="6" name="Облако 5"/>
            <p:cNvSpPr/>
            <p:nvPr/>
          </p:nvSpPr>
          <p:spPr>
            <a:xfrm>
              <a:off x="692444" y="796878"/>
              <a:ext cx="1068309" cy="803495"/>
            </a:xfrm>
            <a:prstGeom prst="cloud">
              <a:avLst/>
            </a:prstGeom>
            <a:solidFill>
              <a:schemeClr val="accent6">
                <a:lumMod val="7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84621021-98A1-4605-947B-CB1A6C472589}"/>
                </a:ext>
              </a:extLst>
            </p:cNvPr>
            <p:cNvGrpSpPr/>
            <p:nvPr/>
          </p:nvGrpSpPr>
          <p:grpSpPr>
            <a:xfrm>
              <a:off x="741680" y="864872"/>
              <a:ext cx="971523" cy="677892"/>
              <a:chOff x="4202113" y="2611438"/>
              <a:chExt cx="915988" cy="72548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0" name="Rectangle 87">
                <a:extLst>
                  <a:ext uri="{FF2B5EF4-FFF2-40B4-BE49-F238E27FC236}">
                    <a16:creationId xmlns:a16="http://schemas.microsoft.com/office/drawing/2014/main" id="{8B011BEA-20E5-4147-95AB-592259D9FF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5038" y="3027363"/>
                <a:ext cx="20638" cy="30956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Rectangle 88">
                <a:extLst>
                  <a:ext uri="{FF2B5EF4-FFF2-40B4-BE49-F238E27FC236}">
                    <a16:creationId xmlns:a16="http://schemas.microsoft.com/office/drawing/2014/main" id="{2C47FCA7-DDB7-4AC9-85E9-A9FE616DA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2950" y="3027363"/>
                <a:ext cx="22225" cy="30956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Freeform 89">
                <a:extLst>
                  <a:ext uri="{FF2B5EF4-FFF2-40B4-BE49-F238E27FC236}">
                    <a16:creationId xmlns:a16="http://schemas.microsoft.com/office/drawing/2014/main" id="{3092B779-AA39-41EA-A3FD-E0A90EA0C6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4700" y="2611438"/>
                <a:ext cx="149225" cy="169863"/>
              </a:xfrm>
              <a:custGeom>
                <a:avLst/>
                <a:gdLst>
                  <a:gd name="T0" fmla="*/ 28 w 56"/>
                  <a:gd name="T1" fmla="*/ 64 h 64"/>
                  <a:gd name="T2" fmla="*/ 0 w 56"/>
                  <a:gd name="T3" fmla="*/ 32 h 64"/>
                  <a:gd name="T4" fmla="*/ 28 w 56"/>
                  <a:gd name="T5" fmla="*/ 0 h 64"/>
                  <a:gd name="T6" fmla="*/ 56 w 56"/>
                  <a:gd name="T7" fmla="*/ 32 h 64"/>
                  <a:gd name="T8" fmla="*/ 28 w 56"/>
                  <a:gd name="T9" fmla="*/ 64 h 64"/>
                  <a:gd name="T10" fmla="*/ 28 w 56"/>
                  <a:gd name="T11" fmla="*/ 8 h 64"/>
                  <a:gd name="T12" fmla="*/ 8 w 56"/>
                  <a:gd name="T13" fmla="*/ 32 h 64"/>
                  <a:gd name="T14" fmla="*/ 28 w 56"/>
                  <a:gd name="T15" fmla="*/ 56 h 64"/>
                  <a:gd name="T16" fmla="*/ 48 w 56"/>
                  <a:gd name="T17" fmla="*/ 32 h 64"/>
                  <a:gd name="T18" fmla="*/ 28 w 56"/>
                  <a:gd name="T19" fmla="*/ 8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64">
                    <a:moveTo>
                      <a:pt x="28" y="64"/>
                    </a:moveTo>
                    <a:cubicBezTo>
                      <a:pt x="11" y="64"/>
                      <a:pt x="0" y="51"/>
                      <a:pt x="0" y="32"/>
                    </a:cubicBezTo>
                    <a:cubicBezTo>
                      <a:pt x="0" y="13"/>
                      <a:pt x="11" y="0"/>
                      <a:pt x="28" y="0"/>
                    </a:cubicBezTo>
                    <a:cubicBezTo>
                      <a:pt x="45" y="0"/>
                      <a:pt x="56" y="13"/>
                      <a:pt x="56" y="32"/>
                    </a:cubicBezTo>
                    <a:cubicBezTo>
                      <a:pt x="56" y="51"/>
                      <a:pt x="45" y="64"/>
                      <a:pt x="28" y="64"/>
                    </a:cubicBezTo>
                    <a:close/>
                    <a:moveTo>
                      <a:pt x="28" y="8"/>
                    </a:moveTo>
                    <a:cubicBezTo>
                      <a:pt x="13" y="8"/>
                      <a:pt x="8" y="21"/>
                      <a:pt x="8" y="32"/>
                    </a:cubicBezTo>
                    <a:cubicBezTo>
                      <a:pt x="8" y="43"/>
                      <a:pt x="13" y="56"/>
                      <a:pt x="28" y="56"/>
                    </a:cubicBezTo>
                    <a:cubicBezTo>
                      <a:pt x="43" y="56"/>
                      <a:pt x="48" y="43"/>
                      <a:pt x="48" y="32"/>
                    </a:cubicBezTo>
                    <a:cubicBezTo>
                      <a:pt x="48" y="21"/>
                      <a:pt x="43" y="8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Rectangle 90">
                <a:extLst>
                  <a:ext uri="{FF2B5EF4-FFF2-40B4-BE49-F238E27FC236}">
                    <a16:creationId xmlns:a16="http://schemas.microsoft.com/office/drawing/2014/main" id="{553F7311-90E6-4495-9CDC-88C941C340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9788" y="3144838"/>
                <a:ext cx="20638" cy="19208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91">
                <a:extLst>
                  <a:ext uri="{FF2B5EF4-FFF2-40B4-BE49-F238E27FC236}">
                    <a16:creationId xmlns:a16="http://schemas.microsoft.com/office/drawing/2014/main" id="{9451147A-A144-41B1-A63E-61A4010AAB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013" y="2901951"/>
                <a:ext cx="228600" cy="77788"/>
              </a:xfrm>
              <a:custGeom>
                <a:avLst/>
                <a:gdLst>
                  <a:gd name="T0" fmla="*/ 5 w 86"/>
                  <a:gd name="T1" fmla="*/ 29 h 29"/>
                  <a:gd name="T2" fmla="*/ 2 w 86"/>
                  <a:gd name="T3" fmla="*/ 28 h 29"/>
                  <a:gd name="T4" fmla="*/ 1 w 86"/>
                  <a:gd name="T5" fmla="*/ 22 h 29"/>
                  <a:gd name="T6" fmla="*/ 6 w 86"/>
                  <a:gd name="T7" fmla="*/ 16 h 29"/>
                  <a:gd name="T8" fmla="*/ 17 w 86"/>
                  <a:gd name="T9" fmla="*/ 12 h 29"/>
                  <a:gd name="T10" fmla="*/ 33 w 86"/>
                  <a:gd name="T11" fmla="*/ 15 h 29"/>
                  <a:gd name="T12" fmla="*/ 77 w 86"/>
                  <a:gd name="T13" fmla="*/ 17 h 29"/>
                  <a:gd name="T14" fmla="*/ 76 w 86"/>
                  <a:gd name="T15" fmla="*/ 5 h 29"/>
                  <a:gd name="T16" fmla="*/ 80 w 86"/>
                  <a:gd name="T17" fmla="*/ 1 h 29"/>
                  <a:gd name="T18" fmla="*/ 84 w 86"/>
                  <a:gd name="T19" fmla="*/ 4 h 29"/>
                  <a:gd name="T20" fmla="*/ 86 w 86"/>
                  <a:gd name="T21" fmla="*/ 23 h 29"/>
                  <a:gd name="T22" fmla="*/ 84 w 86"/>
                  <a:gd name="T23" fmla="*/ 26 h 29"/>
                  <a:gd name="T24" fmla="*/ 80 w 86"/>
                  <a:gd name="T25" fmla="*/ 27 h 29"/>
                  <a:gd name="T26" fmla="*/ 33 w 86"/>
                  <a:gd name="T27" fmla="*/ 23 h 29"/>
                  <a:gd name="T28" fmla="*/ 32 w 86"/>
                  <a:gd name="T29" fmla="*/ 23 h 29"/>
                  <a:gd name="T30" fmla="*/ 15 w 86"/>
                  <a:gd name="T31" fmla="*/ 19 h 29"/>
                  <a:gd name="T32" fmla="*/ 14 w 86"/>
                  <a:gd name="T33" fmla="*/ 19 h 29"/>
                  <a:gd name="T34" fmla="*/ 13 w 86"/>
                  <a:gd name="T35" fmla="*/ 20 h 29"/>
                  <a:gd name="T36" fmla="*/ 8 w 86"/>
                  <a:gd name="T37" fmla="*/ 27 h 29"/>
                  <a:gd name="T38" fmla="*/ 5 w 86"/>
                  <a:gd name="T3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6" h="29">
                    <a:moveTo>
                      <a:pt x="5" y="29"/>
                    </a:moveTo>
                    <a:cubicBezTo>
                      <a:pt x="4" y="29"/>
                      <a:pt x="3" y="28"/>
                      <a:pt x="2" y="28"/>
                    </a:cubicBezTo>
                    <a:cubicBezTo>
                      <a:pt x="0" y="27"/>
                      <a:pt x="0" y="24"/>
                      <a:pt x="1" y="22"/>
                    </a:cubicBezTo>
                    <a:cubicBezTo>
                      <a:pt x="6" y="16"/>
                      <a:pt x="6" y="16"/>
                      <a:pt x="6" y="16"/>
                    </a:cubicBezTo>
                    <a:cubicBezTo>
                      <a:pt x="8" y="13"/>
                      <a:pt x="12" y="10"/>
                      <a:pt x="17" y="12"/>
                    </a:cubicBezTo>
                    <a:cubicBezTo>
                      <a:pt x="33" y="15"/>
                      <a:pt x="33" y="15"/>
                      <a:pt x="33" y="15"/>
                    </a:cubicBezTo>
                    <a:cubicBezTo>
                      <a:pt x="37" y="14"/>
                      <a:pt x="61" y="12"/>
                      <a:pt x="77" y="17"/>
                    </a:cubicBezTo>
                    <a:cubicBezTo>
                      <a:pt x="76" y="5"/>
                      <a:pt x="76" y="5"/>
                      <a:pt x="76" y="5"/>
                    </a:cubicBezTo>
                    <a:cubicBezTo>
                      <a:pt x="76" y="3"/>
                      <a:pt x="77" y="1"/>
                      <a:pt x="80" y="1"/>
                    </a:cubicBezTo>
                    <a:cubicBezTo>
                      <a:pt x="82" y="0"/>
                      <a:pt x="84" y="2"/>
                      <a:pt x="84" y="4"/>
                    </a:cubicBezTo>
                    <a:cubicBezTo>
                      <a:pt x="86" y="23"/>
                      <a:pt x="86" y="23"/>
                      <a:pt x="86" y="23"/>
                    </a:cubicBezTo>
                    <a:cubicBezTo>
                      <a:pt x="86" y="24"/>
                      <a:pt x="85" y="26"/>
                      <a:pt x="84" y="26"/>
                    </a:cubicBezTo>
                    <a:cubicBezTo>
                      <a:pt x="83" y="27"/>
                      <a:pt x="81" y="27"/>
                      <a:pt x="80" y="27"/>
                    </a:cubicBezTo>
                    <a:cubicBezTo>
                      <a:pt x="65" y="19"/>
                      <a:pt x="33" y="23"/>
                      <a:pt x="33" y="23"/>
                    </a:cubicBezTo>
                    <a:cubicBezTo>
                      <a:pt x="33" y="23"/>
                      <a:pt x="32" y="23"/>
                      <a:pt x="32" y="23"/>
                    </a:cubicBez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9"/>
                      <a:pt x="15" y="19"/>
                      <a:pt x="14" y="19"/>
                    </a:cubicBezTo>
                    <a:cubicBezTo>
                      <a:pt x="14" y="19"/>
                      <a:pt x="13" y="20"/>
                      <a:pt x="13" y="20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7" y="28"/>
                      <a:pt x="6" y="29"/>
                      <a:pt x="5" y="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92">
                <a:extLst>
                  <a:ext uri="{FF2B5EF4-FFF2-40B4-BE49-F238E27FC236}">
                    <a16:creationId xmlns:a16="http://schemas.microsoft.com/office/drawing/2014/main" id="{AB32C1A3-E13E-4FCB-891F-E1E9FCEBBF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78338" y="2803526"/>
                <a:ext cx="361950" cy="236538"/>
              </a:xfrm>
              <a:custGeom>
                <a:avLst/>
                <a:gdLst>
                  <a:gd name="T0" fmla="*/ 119 w 136"/>
                  <a:gd name="T1" fmla="*/ 89 h 89"/>
                  <a:gd name="T2" fmla="*/ 90 w 136"/>
                  <a:gd name="T3" fmla="*/ 89 h 89"/>
                  <a:gd name="T4" fmla="*/ 79 w 136"/>
                  <a:gd name="T5" fmla="*/ 87 h 89"/>
                  <a:gd name="T6" fmla="*/ 78 w 136"/>
                  <a:gd name="T7" fmla="*/ 87 h 89"/>
                  <a:gd name="T8" fmla="*/ 55 w 136"/>
                  <a:gd name="T9" fmla="*/ 89 h 89"/>
                  <a:gd name="T10" fmla="*/ 17 w 136"/>
                  <a:gd name="T11" fmla="*/ 89 h 89"/>
                  <a:gd name="T12" fmla="*/ 3 w 136"/>
                  <a:gd name="T13" fmla="*/ 83 h 89"/>
                  <a:gd name="T14" fmla="*/ 0 w 136"/>
                  <a:gd name="T15" fmla="*/ 73 h 89"/>
                  <a:gd name="T16" fmla="*/ 8 w 136"/>
                  <a:gd name="T17" fmla="*/ 27 h 89"/>
                  <a:gd name="T18" fmla="*/ 43 w 136"/>
                  <a:gd name="T19" fmla="*/ 0 h 89"/>
                  <a:gd name="T20" fmla="*/ 99 w 136"/>
                  <a:gd name="T21" fmla="*/ 0 h 89"/>
                  <a:gd name="T22" fmla="*/ 130 w 136"/>
                  <a:gd name="T23" fmla="*/ 27 h 89"/>
                  <a:gd name="T24" fmla="*/ 136 w 136"/>
                  <a:gd name="T25" fmla="*/ 73 h 89"/>
                  <a:gd name="T26" fmla="*/ 133 w 136"/>
                  <a:gd name="T27" fmla="*/ 83 h 89"/>
                  <a:gd name="T28" fmla="*/ 119 w 136"/>
                  <a:gd name="T29" fmla="*/ 89 h 89"/>
                  <a:gd name="T30" fmla="*/ 78 w 136"/>
                  <a:gd name="T31" fmla="*/ 78 h 89"/>
                  <a:gd name="T32" fmla="*/ 90 w 136"/>
                  <a:gd name="T33" fmla="*/ 81 h 89"/>
                  <a:gd name="T34" fmla="*/ 119 w 136"/>
                  <a:gd name="T35" fmla="*/ 81 h 89"/>
                  <a:gd name="T36" fmla="*/ 127 w 136"/>
                  <a:gd name="T37" fmla="*/ 77 h 89"/>
                  <a:gd name="T38" fmla="*/ 128 w 136"/>
                  <a:gd name="T39" fmla="*/ 74 h 89"/>
                  <a:gd name="T40" fmla="*/ 122 w 136"/>
                  <a:gd name="T41" fmla="*/ 28 h 89"/>
                  <a:gd name="T42" fmla="*/ 99 w 136"/>
                  <a:gd name="T43" fmla="*/ 8 h 89"/>
                  <a:gd name="T44" fmla="*/ 43 w 136"/>
                  <a:gd name="T45" fmla="*/ 8 h 89"/>
                  <a:gd name="T46" fmla="*/ 16 w 136"/>
                  <a:gd name="T47" fmla="*/ 28 h 89"/>
                  <a:gd name="T48" fmla="*/ 8 w 136"/>
                  <a:gd name="T49" fmla="*/ 74 h 89"/>
                  <a:gd name="T50" fmla="*/ 9 w 136"/>
                  <a:gd name="T51" fmla="*/ 78 h 89"/>
                  <a:gd name="T52" fmla="*/ 17 w 136"/>
                  <a:gd name="T53" fmla="*/ 81 h 89"/>
                  <a:gd name="T54" fmla="*/ 55 w 136"/>
                  <a:gd name="T55" fmla="*/ 81 h 89"/>
                  <a:gd name="T56" fmla="*/ 66 w 136"/>
                  <a:gd name="T57" fmla="*/ 80 h 89"/>
                  <a:gd name="T58" fmla="*/ 29 w 136"/>
                  <a:gd name="T59" fmla="*/ 67 h 89"/>
                  <a:gd name="T60" fmla="*/ 26 w 136"/>
                  <a:gd name="T61" fmla="*/ 66 h 89"/>
                  <a:gd name="T62" fmla="*/ 25 w 136"/>
                  <a:gd name="T63" fmla="*/ 62 h 89"/>
                  <a:gd name="T64" fmla="*/ 29 w 136"/>
                  <a:gd name="T65" fmla="*/ 42 h 89"/>
                  <a:gd name="T66" fmla="*/ 34 w 136"/>
                  <a:gd name="T67" fmla="*/ 39 h 89"/>
                  <a:gd name="T68" fmla="*/ 37 w 136"/>
                  <a:gd name="T69" fmla="*/ 44 h 89"/>
                  <a:gd name="T70" fmla="*/ 34 w 136"/>
                  <a:gd name="T71" fmla="*/ 59 h 89"/>
                  <a:gd name="T72" fmla="*/ 78 w 136"/>
                  <a:gd name="T73" fmla="*/ 78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36" h="89">
                    <a:moveTo>
                      <a:pt x="119" y="89"/>
                    </a:moveTo>
                    <a:cubicBezTo>
                      <a:pt x="90" y="89"/>
                      <a:pt x="90" y="89"/>
                      <a:pt x="90" y="89"/>
                    </a:cubicBezTo>
                    <a:cubicBezTo>
                      <a:pt x="87" y="89"/>
                      <a:pt x="83" y="88"/>
                      <a:pt x="79" y="87"/>
                    </a:cubicBezTo>
                    <a:cubicBezTo>
                      <a:pt x="79" y="87"/>
                      <a:pt x="79" y="87"/>
                      <a:pt x="78" y="87"/>
                    </a:cubicBezTo>
                    <a:cubicBezTo>
                      <a:pt x="55" y="89"/>
                      <a:pt x="55" y="89"/>
                      <a:pt x="55" y="89"/>
                    </a:cubicBezTo>
                    <a:cubicBezTo>
                      <a:pt x="17" y="89"/>
                      <a:pt x="17" y="89"/>
                      <a:pt x="17" y="89"/>
                    </a:cubicBezTo>
                    <a:cubicBezTo>
                      <a:pt x="11" y="89"/>
                      <a:pt x="6" y="87"/>
                      <a:pt x="3" y="83"/>
                    </a:cubicBezTo>
                    <a:cubicBezTo>
                      <a:pt x="1" y="80"/>
                      <a:pt x="0" y="77"/>
                      <a:pt x="0" y="73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11" y="12"/>
                      <a:pt x="27" y="0"/>
                      <a:pt x="43" y="0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114" y="0"/>
                      <a:pt x="126" y="11"/>
                      <a:pt x="130" y="27"/>
                    </a:cubicBezTo>
                    <a:cubicBezTo>
                      <a:pt x="136" y="73"/>
                      <a:pt x="136" y="73"/>
                      <a:pt x="136" y="73"/>
                    </a:cubicBezTo>
                    <a:cubicBezTo>
                      <a:pt x="136" y="76"/>
                      <a:pt x="136" y="80"/>
                      <a:pt x="133" y="83"/>
                    </a:cubicBezTo>
                    <a:cubicBezTo>
                      <a:pt x="130" y="86"/>
                      <a:pt x="125" y="89"/>
                      <a:pt x="119" y="89"/>
                    </a:cubicBezTo>
                    <a:close/>
                    <a:moveTo>
                      <a:pt x="78" y="78"/>
                    </a:moveTo>
                    <a:cubicBezTo>
                      <a:pt x="81" y="79"/>
                      <a:pt x="87" y="81"/>
                      <a:pt x="90" y="81"/>
                    </a:cubicBezTo>
                    <a:cubicBezTo>
                      <a:pt x="119" y="81"/>
                      <a:pt x="119" y="81"/>
                      <a:pt x="119" y="81"/>
                    </a:cubicBezTo>
                    <a:cubicBezTo>
                      <a:pt x="122" y="81"/>
                      <a:pt x="125" y="79"/>
                      <a:pt x="127" y="77"/>
                    </a:cubicBezTo>
                    <a:cubicBezTo>
                      <a:pt x="128" y="76"/>
                      <a:pt x="128" y="75"/>
                      <a:pt x="128" y="74"/>
                    </a:cubicBezTo>
                    <a:cubicBezTo>
                      <a:pt x="122" y="28"/>
                      <a:pt x="122" y="28"/>
                      <a:pt x="122" y="28"/>
                    </a:cubicBezTo>
                    <a:cubicBezTo>
                      <a:pt x="119" y="17"/>
                      <a:pt x="110" y="8"/>
                      <a:pt x="99" y="8"/>
                    </a:cubicBezTo>
                    <a:cubicBezTo>
                      <a:pt x="43" y="8"/>
                      <a:pt x="43" y="8"/>
                      <a:pt x="43" y="8"/>
                    </a:cubicBezTo>
                    <a:cubicBezTo>
                      <a:pt x="31" y="8"/>
                      <a:pt x="18" y="18"/>
                      <a:pt x="16" y="28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8" y="76"/>
                      <a:pt x="8" y="77"/>
                      <a:pt x="9" y="78"/>
                    </a:cubicBezTo>
                    <a:cubicBezTo>
                      <a:pt x="11" y="80"/>
                      <a:pt x="14" y="81"/>
                      <a:pt x="17" y="81"/>
                    </a:cubicBezTo>
                    <a:cubicBezTo>
                      <a:pt x="55" y="81"/>
                      <a:pt x="55" y="81"/>
                      <a:pt x="55" y="81"/>
                    </a:cubicBezTo>
                    <a:cubicBezTo>
                      <a:pt x="66" y="80"/>
                      <a:pt x="66" y="80"/>
                      <a:pt x="66" y="80"/>
                    </a:cubicBezTo>
                    <a:cubicBezTo>
                      <a:pt x="58" y="74"/>
                      <a:pt x="42" y="66"/>
                      <a:pt x="29" y="67"/>
                    </a:cubicBezTo>
                    <a:cubicBezTo>
                      <a:pt x="28" y="67"/>
                      <a:pt x="27" y="66"/>
                      <a:pt x="26" y="66"/>
                    </a:cubicBezTo>
                    <a:cubicBezTo>
                      <a:pt x="25" y="65"/>
                      <a:pt x="25" y="63"/>
                      <a:pt x="25" y="62"/>
                    </a:cubicBezTo>
                    <a:cubicBezTo>
                      <a:pt x="29" y="42"/>
                      <a:pt x="29" y="42"/>
                      <a:pt x="29" y="42"/>
                    </a:cubicBezTo>
                    <a:cubicBezTo>
                      <a:pt x="30" y="40"/>
                      <a:pt x="32" y="38"/>
                      <a:pt x="34" y="39"/>
                    </a:cubicBezTo>
                    <a:cubicBezTo>
                      <a:pt x="36" y="39"/>
                      <a:pt x="38" y="41"/>
                      <a:pt x="37" y="44"/>
                    </a:cubicBezTo>
                    <a:cubicBezTo>
                      <a:pt x="34" y="59"/>
                      <a:pt x="34" y="59"/>
                      <a:pt x="34" y="59"/>
                    </a:cubicBezTo>
                    <a:cubicBezTo>
                      <a:pt x="53" y="60"/>
                      <a:pt x="75" y="76"/>
                      <a:pt x="78" y="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93">
                <a:extLst>
                  <a:ext uri="{FF2B5EF4-FFF2-40B4-BE49-F238E27FC236}">
                    <a16:creationId xmlns:a16="http://schemas.microsoft.com/office/drawing/2014/main" id="{7D75A442-5490-4599-97C7-80B90E602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9650" y="2803526"/>
                <a:ext cx="149225" cy="330200"/>
              </a:xfrm>
              <a:custGeom>
                <a:avLst/>
                <a:gdLst>
                  <a:gd name="T0" fmla="*/ 52 w 56"/>
                  <a:gd name="T1" fmla="*/ 124 h 124"/>
                  <a:gd name="T2" fmla="*/ 44 w 56"/>
                  <a:gd name="T3" fmla="*/ 124 h 124"/>
                  <a:gd name="T4" fmla="*/ 44 w 56"/>
                  <a:gd name="T5" fmla="*/ 116 h 124"/>
                  <a:gd name="T6" fmla="*/ 48 w 56"/>
                  <a:gd name="T7" fmla="*/ 116 h 124"/>
                  <a:gd name="T8" fmla="*/ 48 w 56"/>
                  <a:gd name="T9" fmla="*/ 43 h 124"/>
                  <a:gd name="T10" fmla="*/ 13 w 56"/>
                  <a:gd name="T11" fmla="*/ 8 h 124"/>
                  <a:gd name="T12" fmla="*/ 0 w 56"/>
                  <a:gd name="T13" fmla="*/ 8 h 124"/>
                  <a:gd name="T14" fmla="*/ 0 w 56"/>
                  <a:gd name="T15" fmla="*/ 0 h 124"/>
                  <a:gd name="T16" fmla="*/ 13 w 56"/>
                  <a:gd name="T17" fmla="*/ 0 h 124"/>
                  <a:gd name="T18" fmla="*/ 56 w 56"/>
                  <a:gd name="T19" fmla="*/ 43 h 124"/>
                  <a:gd name="T20" fmla="*/ 56 w 56"/>
                  <a:gd name="T21" fmla="*/ 120 h 124"/>
                  <a:gd name="T22" fmla="*/ 52 w 56"/>
                  <a:gd name="T23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124">
                    <a:moveTo>
                      <a:pt x="52" y="124"/>
                    </a:moveTo>
                    <a:cubicBezTo>
                      <a:pt x="44" y="124"/>
                      <a:pt x="44" y="124"/>
                      <a:pt x="44" y="124"/>
                    </a:cubicBezTo>
                    <a:cubicBezTo>
                      <a:pt x="44" y="116"/>
                      <a:pt x="44" y="116"/>
                      <a:pt x="44" y="116"/>
                    </a:cubicBezTo>
                    <a:cubicBezTo>
                      <a:pt x="48" y="116"/>
                      <a:pt x="48" y="116"/>
                      <a:pt x="48" y="116"/>
                    </a:cubicBezTo>
                    <a:cubicBezTo>
                      <a:pt x="48" y="43"/>
                      <a:pt x="48" y="43"/>
                      <a:pt x="48" y="43"/>
                    </a:cubicBezTo>
                    <a:cubicBezTo>
                      <a:pt x="48" y="24"/>
                      <a:pt x="32" y="8"/>
                      <a:pt x="13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36" y="0"/>
                      <a:pt x="56" y="19"/>
                      <a:pt x="56" y="43"/>
                    </a:cubicBezTo>
                    <a:cubicBezTo>
                      <a:pt x="56" y="120"/>
                      <a:pt x="56" y="120"/>
                      <a:pt x="56" y="120"/>
                    </a:cubicBezTo>
                    <a:cubicBezTo>
                      <a:pt x="56" y="122"/>
                      <a:pt x="54" y="124"/>
                      <a:pt x="52" y="12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4">
                <a:extLst>
                  <a:ext uri="{FF2B5EF4-FFF2-40B4-BE49-F238E27FC236}">
                    <a16:creationId xmlns:a16="http://schemas.microsoft.com/office/drawing/2014/main" id="{5B4CE0F9-0524-4F1E-B58B-400D5EBE5A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4263" y="2941638"/>
                <a:ext cx="31750" cy="395288"/>
              </a:xfrm>
              <a:custGeom>
                <a:avLst/>
                <a:gdLst>
                  <a:gd name="T0" fmla="*/ 8 w 12"/>
                  <a:gd name="T1" fmla="*/ 148 h 148"/>
                  <a:gd name="T2" fmla="*/ 0 w 12"/>
                  <a:gd name="T3" fmla="*/ 148 h 148"/>
                  <a:gd name="T4" fmla="*/ 0 w 12"/>
                  <a:gd name="T5" fmla="*/ 4 h 148"/>
                  <a:gd name="T6" fmla="*/ 4 w 12"/>
                  <a:gd name="T7" fmla="*/ 0 h 148"/>
                  <a:gd name="T8" fmla="*/ 12 w 12"/>
                  <a:gd name="T9" fmla="*/ 0 h 148"/>
                  <a:gd name="T10" fmla="*/ 12 w 12"/>
                  <a:gd name="T11" fmla="*/ 8 h 148"/>
                  <a:gd name="T12" fmla="*/ 8 w 12"/>
                  <a:gd name="T13" fmla="*/ 8 h 148"/>
                  <a:gd name="T14" fmla="*/ 8 w 12"/>
                  <a:gd name="T15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148">
                    <a:moveTo>
                      <a:pt x="8" y="148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8" y="8"/>
                      <a:pt x="8" y="8"/>
                      <a:pt x="8" y="8"/>
                    </a:cubicBezTo>
                    <a:lnTo>
                      <a:pt x="8" y="14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Rectangle 95">
                <a:extLst>
                  <a:ext uri="{FF2B5EF4-FFF2-40B4-BE49-F238E27FC236}">
                    <a16:creationId xmlns:a16="http://schemas.microsoft.com/office/drawing/2014/main" id="{CFABAAF8-11E7-4CF2-8310-645CCD8B4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9650" y="3133726"/>
                <a:ext cx="20638" cy="2032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6">
                <a:extLst>
                  <a:ext uri="{FF2B5EF4-FFF2-40B4-BE49-F238E27FC236}">
                    <a16:creationId xmlns:a16="http://schemas.microsoft.com/office/drawing/2014/main" id="{FB8944E6-9AD2-4B33-B16F-BD0FA1A66E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65675" y="2632076"/>
                <a:ext cx="128588" cy="149225"/>
              </a:xfrm>
              <a:custGeom>
                <a:avLst/>
                <a:gdLst>
                  <a:gd name="T0" fmla="*/ 24 w 48"/>
                  <a:gd name="T1" fmla="*/ 56 h 56"/>
                  <a:gd name="T2" fmla="*/ 0 w 48"/>
                  <a:gd name="T3" fmla="*/ 28 h 56"/>
                  <a:gd name="T4" fmla="*/ 24 w 48"/>
                  <a:gd name="T5" fmla="*/ 0 h 56"/>
                  <a:gd name="T6" fmla="*/ 48 w 48"/>
                  <a:gd name="T7" fmla="*/ 28 h 56"/>
                  <a:gd name="T8" fmla="*/ 24 w 48"/>
                  <a:gd name="T9" fmla="*/ 56 h 56"/>
                  <a:gd name="T10" fmla="*/ 24 w 48"/>
                  <a:gd name="T11" fmla="*/ 8 h 56"/>
                  <a:gd name="T12" fmla="*/ 8 w 48"/>
                  <a:gd name="T13" fmla="*/ 28 h 56"/>
                  <a:gd name="T14" fmla="*/ 24 w 48"/>
                  <a:gd name="T15" fmla="*/ 48 h 56"/>
                  <a:gd name="T16" fmla="*/ 40 w 48"/>
                  <a:gd name="T17" fmla="*/ 28 h 56"/>
                  <a:gd name="T18" fmla="*/ 24 w 48"/>
                  <a:gd name="T19" fmla="*/ 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8" h="56">
                    <a:moveTo>
                      <a:pt x="24" y="56"/>
                    </a:moveTo>
                    <a:cubicBezTo>
                      <a:pt x="10" y="56"/>
                      <a:pt x="0" y="45"/>
                      <a:pt x="0" y="28"/>
                    </a:cubicBezTo>
                    <a:cubicBezTo>
                      <a:pt x="0" y="11"/>
                      <a:pt x="10" y="0"/>
                      <a:pt x="24" y="0"/>
                    </a:cubicBezTo>
                    <a:cubicBezTo>
                      <a:pt x="38" y="0"/>
                      <a:pt x="48" y="11"/>
                      <a:pt x="48" y="28"/>
                    </a:cubicBezTo>
                    <a:cubicBezTo>
                      <a:pt x="48" y="45"/>
                      <a:pt x="38" y="56"/>
                      <a:pt x="24" y="56"/>
                    </a:cubicBezTo>
                    <a:close/>
                    <a:moveTo>
                      <a:pt x="24" y="8"/>
                    </a:moveTo>
                    <a:cubicBezTo>
                      <a:pt x="12" y="8"/>
                      <a:pt x="8" y="18"/>
                      <a:pt x="8" y="28"/>
                    </a:cubicBezTo>
                    <a:cubicBezTo>
                      <a:pt x="8" y="38"/>
                      <a:pt x="12" y="48"/>
                      <a:pt x="24" y="48"/>
                    </a:cubicBezTo>
                    <a:cubicBezTo>
                      <a:pt x="36" y="48"/>
                      <a:pt x="40" y="38"/>
                      <a:pt x="40" y="28"/>
                    </a:cubicBezTo>
                    <a:cubicBezTo>
                      <a:pt x="40" y="18"/>
                      <a:pt x="36" y="8"/>
                      <a:pt x="24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7">
                <a:extLst>
                  <a:ext uri="{FF2B5EF4-FFF2-40B4-BE49-F238E27FC236}">
                    <a16:creationId xmlns:a16="http://schemas.microsoft.com/office/drawing/2014/main" id="{6870ED52-525D-4567-AAA5-041453A173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9988" y="2835276"/>
                <a:ext cx="138113" cy="309563"/>
              </a:xfrm>
              <a:custGeom>
                <a:avLst/>
                <a:gdLst>
                  <a:gd name="T0" fmla="*/ 48 w 52"/>
                  <a:gd name="T1" fmla="*/ 116 h 116"/>
                  <a:gd name="T2" fmla="*/ 40 w 52"/>
                  <a:gd name="T3" fmla="*/ 116 h 116"/>
                  <a:gd name="T4" fmla="*/ 40 w 52"/>
                  <a:gd name="T5" fmla="*/ 108 h 116"/>
                  <a:gd name="T6" fmla="*/ 44 w 52"/>
                  <a:gd name="T7" fmla="*/ 108 h 116"/>
                  <a:gd name="T8" fmla="*/ 44 w 52"/>
                  <a:gd name="T9" fmla="*/ 36 h 116"/>
                  <a:gd name="T10" fmla="*/ 12 w 52"/>
                  <a:gd name="T11" fmla="*/ 8 h 116"/>
                  <a:gd name="T12" fmla="*/ 0 w 52"/>
                  <a:gd name="T13" fmla="*/ 8 h 116"/>
                  <a:gd name="T14" fmla="*/ 0 w 52"/>
                  <a:gd name="T15" fmla="*/ 0 h 116"/>
                  <a:gd name="T16" fmla="*/ 12 w 52"/>
                  <a:gd name="T17" fmla="*/ 0 h 116"/>
                  <a:gd name="T18" fmla="*/ 52 w 52"/>
                  <a:gd name="T19" fmla="*/ 36 h 116"/>
                  <a:gd name="T20" fmla="*/ 52 w 52"/>
                  <a:gd name="T21" fmla="*/ 112 h 116"/>
                  <a:gd name="T22" fmla="*/ 48 w 52"/>
                  <a:gd name="T23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116">
                    <a:moveTo>
                      <a:pt x="48" y="116"/>
                    </a:moveTo>
                    <a:cubicBezTo>
                      <a:pt x="40" y="116"/>
                      <a:pt x="40" y="116"/>
                      <a:pt x="40" y="116"/>
                    </a:cubicBezTo>
                    <a:cubicBezTo>
                      <a:pt x="40" y="108"/>
                      <a:pt x="40" y="108"/>
                      <a:pt x="40" y="108"/>
                    </a:cubicBezTo>
                    <a:cubicBezTo>
                      <a:pt x="44" y="108"/>
                      <a:pt x="44" y="108"/>
                      <a:pt x="44" y="108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44" y="19"/>
                      <a:pt x="31" y="8"/>
                      <a:pt x="12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36" y="0"/>
                      <a:pt x="52" y="15"/>
                      <a:pt x="52" y="36"/>
                    </a:cubicBezTo>
                    <a:cubicBezTo>
                      <a:pt x="52" y="112"/>
                      <a:pt x="52" y="112"/>
                      <a:pt x="52" y="112"/>
                    </a:cubicBezTo>
                    <a:cubicBezTo>
                      <a:pt x="52" y="114"/>
                      <a:pt x="50" y="116"/>
                      <a:pt x="48" y="1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98">
                <a:extLst>
                  <a:ext uri="{FF2B5EF4-FFF2-40B4-BE49-F238E27FC236}">
                    <a16:creationId xmlns:a16="http://schemas.microsoft.com/office/drawing/2014/main" id="{1769A64D-0977-436E-AA15-1E3561AB3B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3488" y="2984501"/>
                <a:ext cx="20638" cy="352425"/>
              </a:xfrm>
              <a:custGeom>
                <a:avLst/>
                <a:gdLst>
                  <a:gd name="T0" fmla="*/ 8 w 8"/>
                  <a:gd name="T1" fmla="*/ 132 h 132"/>
                  <a:gd name="T2" fmla="*/ 0 w 8"/>
                  <a:gd name="T3" fmla="*/ 132 h 132"/>
                  <a:gd name="T4" fmla="*/ 0 w 8"/>
                  <a:gd name="T5" fmla="*/ 4 h 132"/>
                  <a:gd name="T6" fmla="*/ 4 w 8"/>
                  <a:gd name="T7" fmla="*/ 0 h 132"/>
                  <a:gd name="T8" fmla="*/ 8 w 8"/>
                  <a:gd name="T9" fmla="*/ 0 h 132"/>
                  <a:gd name="T10" fmla="*/ 8 w 8"/>
                  <a:gd name="T11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132">
                    <a:moveTo>
                      <a:pt x="8" y="132"/>
                    </a:moveTo>
                    <a:cubicBezTo>
                      <a:pt x="0" y="132"/>
                      <a:pt x="0" y="132"/>
                      <a:pt x="0" y="13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8" y="0"/>
                      <a:pt x="8" y="0"/>
                      <a:pt x="8" y="0"/>
                    </a:cubicBezTo>
                    <a:lnTo>
                      <a:pt x="8" y="1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Rectangle 99">
                <a:extLst>
                  <a:ext uri="{FF2B5EF4-FFF2-40B4-BE49-F238E27FC236}">
                    <a16:creationId xmlns:a16="http://schemas.microsoft.com/office/drawing/2014/main" id="{C66EA931-DE6E-47D3-8FD3-319135E21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8875" y="3165476"/>
                <a:ext cx="20638" cy="17145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00">
                <a:extLst>
                  <a:ext uri="{FF2B5EF4-FFF2-40B4-BE49-F238E27FC236}">
                    <a16:creationId xmlns:a16="http://schemas.microsoft.com/office/drawing/2014/main" id="{18C2582E-B53F-4344-9081-C0349D63FF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37125" y="2686051"/>
                <a:ext cx="106363" cy="128588"/>
              </a:xfrm>
              <a:custGeom>
                <a:avLst/>
                <a:gdLst>
                  <a:gd name="T0" fmla="*/ 20 w 40"/>
                  <a:gd name="T1" fmla="*/ 48 h 48"/>
                  <a:gd name="T2" fmla="*/ 0 w 40"/>
                  <a:gd name="T3" fmla="*/ 24 h 48"/>
                  <a:gd name="T4" fmla="*/ 20 w 40"/>
                  <a:gd name="T5" fmla="*/ 0 h 48"/>
                  <a:gd name="T6" fmla="*/ 40 w 40"/>
                  <a:gd name="T7" fmla="*/ 24 h 48"/>
                  <a:gd name="T8" fmla="*/ 20 w 40"/>
                  <a:gd name="T9" fmla="*/ 48 h 48"/>
                  <a:gd name="T10" fmla="*/ 20 w 40"/>
                  <a:gd name="T11" fmla="*/ 8 h 48"/>
                  <a:gd name="T12" fmla="*/ 8 w 40"/>
                  <a:gd name="T13" fmla="*/ 24 h 48"/>
                  <a:gd name="T14" fmla="*/ 20 w 40"/>
                  <a:gd name="T15" fmla="*/ 40 h 48"/>
                  <a:gd name="T16" fmla="*/ 32 w 40"/>
                  <a:gd name="T17" fmla="*/ 24 h 48"/>
                  <a:gd name="T18" fmla="*/ 20 w 40"/>
                  <a:gd name="T19" fmla="*/ 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0" h="48">
                    <a:moveTo>
                      <a:pt x="20" y="48"/>
                    </a:moveTo>
                    <a:cubicBezTo>
                      <a:pt x="8" y="48"/>
                      <a:pt x="0" y="38"/>
                      <a:pt x="0" y="24"/>
                    </a:cubicBezTo>
                    <a:cubicBezTo>
                      <a:pt x="0" y="10"/>
                      <a:pt x="8" y="0"/>
                      <a:pt x="20" y="0"/>
                    </a:cubicBezTo>
                    <a:cubicBezTo>
                      <a:pt x="32" y="0"/>
                      <a:pt x="40" y="10"/>
                      <a:pt x="40" y="24"/>
                    </a:cubicBezTo>
                    <a:cubicBezTo>
                      <a:pt x="40" y="38"/>
                      <a:pt x="32" y="48"/>
                      <a:pt x="20" y="48"/>
                    </a:cubicBezTo>
                    <a:close/>
                    <a:moveTo>
                      <a:pt x="20" y="8"/>
                    </a:moveTo>
                    <a:cubicBezTo>
                      <a:pt x="11" y="8"/>
                      <a:pt x="8" y="16"/>
                      <a:pt x="8" y="24"/>
                    </a:cubicBezTo>
                    <a:cubicBezTo>
                      <a:pt x="8" y="32"/>
                      <a:pt x="11" y="40"/>
                      <a:pt x="20" y="40"/>
                    </a:cubicBezTo>
                    <a:cubicBezTo>
                      <a:pt x="29" y="40"/>
                      <a:pt x="32" y="32"/>
                      <a:pt x="32" y="24"/>
                    </a:cubicBezTo>
                    <a:cubicBezTo>
                      <a:pt x="32" y="16"/>
                      <a:pt x="29" y="8"/>
                      <a:pt x="20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101">
                <a:extLst>
                  <a:ext uri="{FF2B5EF4-FFF2-40B4-BE49-F238E27FC236}">
                    <a16:creationId xmlns:a16="http://schemas.microsoft.com/office/drawing/2014/main" id="{75614DD9-4C76-4C36-BC38-E82BBF7339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1338" y="2803526"/>
                <a:ext cx="149225" cy="330200"/>
              </a:xfrm>
              <a:custGeom>
                <a:avLst/>
                <a:gdLst>
                  <a:gd name="T0" fmla="*/ 12 w 56"/>
                  <a:gd name="T1" fmla="*/ 124 h 124"/>
                  <a:gd name="T2" fmla="*/ 4 w 56"/>
                  <a:gd name="T3" fmla="*/ 124 h 124"/>
                  <a:gd name="T4" fmla="*/ 0 w 56"/>
                  <a:gd name="T5" fmla="*/ 120 h 124"/>
                  <a:gd name="T6" fmla="*/ 0 w 56"/>
                  <a:gd name="T7" fmla="*/ 43 h 124"/>
                  <a:gd name="T8" fmla="*/ 43 w 56"/>
                  <a:gd name="T9" fmla="*/ 0 h 124"/>
                  <a:gd name="T10" fmla="*/ 56 w 56"/>
                  <a:gd name="T11" fmla="*/ 0 h 124"/>
                  <a:gd name="T12" fmla="*/ 56 w 56"/>
                  <a:gd name="T13" fmla="*/ 8 h 124"/>
                  <a:gd name="T14" fmla="*/ 43 w 56"/>
                  <a:gd name="T15" fmla="*/ 8 h 124"/>
                  <a:gd name="T16" fmla="*/ 8 w 56"/>
                  <a:gd name="T17" fmla="*/ 43 h 124"/>
                  <a:gd name="T18" fmla="*/ 8 w 56"/>
                  <a:gd name="T19" fmla="*/ 116 h 124"/>
                  <a:gd name="T20" fmla="*/ 12 w 56"/>
                  <a:gd name="T21" fmla="*/ 116 h 124"/>
                  <a:gd name="T22" fmla="*/ 12 w 56"/>
                  <a:gd name="T23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124">
                    <a:moveTo>
                      <a:pt x="12" y="124"/>
                    </a:moveTo>
                    <a:cubicBezTo>
                      <a:pt x="4" y="124"/>
                      <a:pt x="4" y="124"/>
                      <a:pt x="4" y="124"/>
                    </a:cubicBezTo>
                    <a:cubicBezTo>
                      <a:pt x="2" y="124"/>
                      <a:pt x="0" y="122"/>
                      <a:pt x="0" y="120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19"/>
                      <a:pt x="20" y="0"/>
                      <a:pt x="43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43" y="8"/>
                      <a:pt x="43" y="8"/>
                      <a:pt x="43" y="8"/>
                    </a:cubicBezTo>
                    <a:cubicBezTo>
                      <a:pt x="24" y="8"/>
                      <a:pt x="8" y="24"/>
                      <a:pt x="8" y="43"/>
                    </a:cubicBezTo>
                    <a:cubicBezTo>
                      <a:pt x="8" y="116"/>
                      <a:pt x="8" y="116"/>
                      <a:pt x="8" y="116"/>
                    </a:cubicBezTo>
                    <a:cubicBezTo>
                      <a:pt x="12" y="116"/>
                      <a:pt x="12" y="116"/>
                      <a:pt x="12" y="116"/>
                    </a:cubicBezTo>
                    <a:lnTo>
                      <a:pt x="12" y="1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102">
                <a:extLst>
                  <a:ext uri="{FF2B5EF4-FFF2-40B4-BE49-F238E27FC236}">
                    <a16:creationId xmlns:a16="http://schemas.microsoft.com/office/drawing/2014/main" id="{409A25A8-CBFF-445D-B474-87E32F6B9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2613" y="2941638"/>
                <a:ext cx="33338" cy="395288"/>
              </a:xfrm>
              <a:custGeom>
                <a:avLst/>
                <a:gdLst>
                  <a:gd name="T0" fmla="*/ 12 w 12"/>
                  <a:gd name="T1" fmla="*/ 148 h 148"/>
                  <a:gd name="T2" fmla="*/ 4 w 12"/>
                  <a:gd name="T3" fmla="*/ 148 h 148"/>
                  <a:gd name="T4" fmla="*/ 4 w 12"/>
                  <a:gd name="T5" fmla="*/ 8 h 148"/>
                  <a:gd name="T6" fmla="*/ 0 w 12"/>
                  <a:gd name="T7" fmla="*/ 8 h 148"/>
                  <a:gd name="T8" fmla="*/ 0 w 12"/>
                  <a:gd name="T9" fmla="*/ 0 h 148"/>
                  <a:gd name="T10" fmla="*/ 8 w 12"/>
                  <a:gd name="T11" fmla="*/ 0 h 148"/>
                  <a:gd name="T12" fmla="*/ 12 w 12"/>
                  <a:gd name="T13" fmla="*/ 4 h 148"/>
                  <a:gd name="T14" fmla="*/ 12 w 12"/>
                  <a:gd name="T15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148">
                    <a:moveTo>
                      <a:pt x="12" y="148"/>
                    </a:moveTo>
                    <a:cubicBezTo>
                      <a:pt x="4" y="148"/>
                      <a:pt x="4" y="148"/>
                      <a:pt x="4" y="14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10" y="0"/>
                      <a:pt x="12" y="2"/>
                      <a:pt x="12" y="4"/>
                    </a:cubicBezTo>
                    <a:lnTo>
                      <a:pt x="12" y="14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Rectangle 103">
                <a:extLst>
                  <a:ext uri="{FF2B5EF4-FFF2-40B4-BE49-F238E27FC236}">
                    <a16:creationId xmlns:a16="http://schemas.microsoft.com/office/drawing/2014/main" id="{68F13D4D-3602-47F1-8263-23E1E4C85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8338" y="3133726"/>
                <a:ext cx="22225" cy="2032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104">
                <a:extLst>
                  <a:ext uri="{FF2B5EF4-FFF2-40B4-BE49-F238E27FC236}">
                    <a16:creationId xmlns:a16="http://schemas.microsoft.com/office/drawing/2014/main" id="{96D06FF3-33CA-4870-A1FD-3D0775D308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25950" y="2632076"/>
                <a:ext cx="127000" cy="149225"/>
              </a:xfrm>
              <a:custGeom>
                <a:avLst/>
                <a:gdLst>
                  <a:gd name="T0" fmla="*/ 24 w 48"/>
                  <a:gd name="T1" fmla="*/ 56 h 56"/>
                  <a:gd name="T2" fmla="*/ 0 w 48"/>
                  <a:gd name="T3" fmla="*/ 28 h 56"/>
                  <a:gd name="T4" fmla="*/ 24 w 48"/>
                  <a:gd name="T5" fmla="*/ 0 h 56"/>
                  <a:gd name="T6" fmla="*/ 48 w 48"/>
                  <a:gd name="T7" fmla="*/ 28 h 56"/>
                  <a:gd name="T8" fmla="*/ 24 w 48"/>
                  <a:gd name="T9" fmla="*/ 56 h 56"/>
                  <a:gd name="T10" fmla="*/ 24 w 48"/>
                  <a:gd name="T11" fmla="*/ 8 h 56"/>
                  <a:gd name="T12" fmla="*/ 8 w 48"/>
                  <a:gd name="T13" fmla="*/ 28 h 56"/>
                  <a:gd name="T14" fmla="*/ 24 w 48"/>
                  <a:gd name="T15" fmla="*/ 48 h 56"/>
                  <a:gd name="T16" fmla="*/ 40 w 48"/>
                  <a:gd name="T17" fmla="*/ 28 h 56"/>
                  <a:gd name="T18" fmla="*/ 24 w 48"/>
                  <a:gd name="T19" fmla="*/ 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8" h="56">
                    <a:moveTo>
                      <a:pt x="24" y="56"/>
                    </a:moveTo>
                    <a:cubicBezTo>
                      <a:pt x="10" y="56"/>
                      <a:pt x="0" y="45"/>
                      <a:pt x="0" y="28"/>
                    </a:cubicBezTo>
                    <a:cubicBezTo>
                      <a:pt x="0" y="11"/>
                      <a:pt x="10" y="0"/>
                      <a:pt x="24" y="0"/>
                    </a:cubicBezTo>
                    <a:cubicBezTo>
                      <a:pt x="38" y="0"/>
                      <a:pt x="48" y="11"/>
                      <a:pt x="48" y="28"/>
                    </a:cubicBezTo>
                    <a:cubicBezTo>
                      <a:pt x="48" y="45"/>
                      <a:pt x="38" y="56"/>
                      <a:pt x="24" y="56"/>
                    </a:cubicBezTo>
                    <a:close/>
                    <a:moveTo>
                      <a:pt x="24" y="8"/>
                    </a:moveTo>
                    <a:cubicBezTo>
                      <a:pt x="12" y="8"/>
                      <a:pt x="8" y="18"/>
                      <a:pt x="8" y="28"/>
                    </a:cubicBezTo>
                    <a:cubicBezTo>
                      <a:pt x="8" y="38"/>
                      <a:pt x="12" y="48"/>
                      <a:pt x="24" y="48"/>
                    </a:cubicBezTo>
                    <a:cubicBezTo>
                      <a:pt x="36" y="48"/>
                      <a:pt x="40" y="38"/>
                      <a:pt x="40" y="28"/>
                    </a:cubicBezTo>
                    <a:cubicBezTo>
                      <a:pt x="40" y="18"/>
                      <a:pt x="36" y="8"/>
                      <a:pt x="24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105">
                <a:extLst>
                  <a:ext uri="{FF2B5EF4-FFF2-40B4-BE49-F238E27FC236}">
                    <a16:creationId xmlns:a16="http://schemas.microsoft.com/office/drawing/2014/main" id="{119D045F-D8F1-48AB-848B-513D6185B1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2113" y="2835276"/>
                <a:ext cx="138113" cy="309563"/>
              </a:xfrm>
              <a:custGeom>
                <a:avLst/>
                <a:gdLst>
                  <a:gd name="T0" fmla="*/ 12 w 52"/>
                  <a:gd name="T1" fmla="*/ 116 h 116"/>
                  <a:gd name="T2" fmla="*/ 4 w 52"/>
                  <a:gd name="T3" fmla="*/ 116 h 116"/>
                  <a:gd name="T4" fmla="*/ 0 w 52"/>
                  <a:gd name="T5" fmla="*/ 112 h 116"/>
                  <a:gd name="T6" fmla="*/ 0 w 52"/>
                  <a:gd name="T7" fmla="*/ 36 h 116"/>
                  <a:gd name="T8" fmla="*/ 40 w 52"/>
                  <a:gd name="T9" fmla="*/ 0 h 116"/>
                  <a:gd name="T10" fmla="*/ 52 w 52"/>
                  <a:gd name="T11" fmla="*/ 0 h 116"/>
                  <a:gd name="T12" fmla="*/ 52 w 52"/>
                  <a:gd name="T13" fmla="*/ 8 h 116"/>
                  <a:gd name="T14" fmla="*/ 40 w 52"/>
                  <a:gd name="T15" fmla="*/ 8 h 116"/>
                  <a:gd name="T16" fmla="*/ 8 w 52"/>
                  <a:gd name="T17" fmla="*/ 36 h 116"/>
                  <a:gd name="T18" fmla="*/ 8 w 52"/>
                  <a:gd name="T19" fmla="*/ 108 h 116"/>
                  <a:gd name="T20" fmla="*/ 12 w 52"/>
                  <a:gd name="T21" fmla="*/ 108 h 116"/>
                  <a:gd name="T22" fmla="*/ 12 w 52"/>
                  <a:gd name="T23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116">
                    <a:moveTo>
                      <a:pt x="12" y="116"/>
                    </a:moveTo>
                    <a:cubicBezTo>
                      <a:pt x="4" y="116"/>
                      <a:pt x="4" y="116"/>
                      <a:pt x="4" y="116"/>
                    </a:cubicBezTo>
                    <a:cubicBezTo>
                      <a:pt x="2" y="116"/>
                      <a:pt x="0" y="114"/>
                      <a:pt x="0" y="112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15"/>
                      <a:pt x="16" y="0"/>
                      <a:pt x="40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21" y="8"/>
                      <a:pt x="8" y="19"/>
                      <a:pt x="8" y="36"/>
                    </a:cubicBezTo>
                    <a:cubicBezTo>
                      <a:pt x="8" y="108"/>
                      <a:pt x="8" y="108"/>
                      <a:pt x="8" y="108"/>
                    </a:cubicBezTo>
                    <a:cubicBezTo>
                      <a:pt x="12" y="108"/>
                      <a:pt x="12" y="108"/>
                      <a:pt x="12" y="108"/>
                    </a:cubicBezTo>
                    <a:lnTo>
                      <a:pt x="12" y="11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106">
                <a:extLst>
                  <a:ext uri="{FF2B5EF4-FFF2-40B4-BE49-F238E27FC236}">
                    <a16:creationId xmlns:a16="http://schemas.microsoft.com/office/drawing/2014/main" id="{E9E0FC7F-7DD4-4AF6-A93C-3FB0B22AA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4500" y="2984501"/>
                <a:ext cx="22225" cy="352425"/>
              </a:xfrm>
              <a:custGeom>
                <a:avLst/>
                <a:gdLst>
                  <a:gd name="T0" fmla="*/ 8 w 8"/>
                  <a:gd name="T1" fmla="*/ 132 h 132"/>
                  <a:gd name="T2" fmla="*/ 0 w 8"/>
                  <a:gd name="T3" fmla="*/ 132 h 132"/>
                  <a:gd name="T4" fmla="*/ 0 w 8"/>
                  <a:gd name="T5" fmla="*/ 0 h 132"/>
                  <a:gd name="T6" fmla="*/ 4 w 8"/>
                  <a:gd name="T7" fmla="*/ 0 h 132"/>
                  <a:gd name="T8" fmla="*/ 8 w 8"/>
                  <a:gd name="T9" fmla="*/ 4 h 132"/>
                  <a:gd name="T10" fmla="*/ 8 w 8"/>
                  <a:gd name="T11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132">
                    <a:moveTo>
                      <a:pt x="8" y="132"/>
                    </a:moveTo>
                    <a:cubicBezTo>
                      <a:pt x="0" y="132"/>
                      <a:pt x="0" y="132"/>
                      <a:pt x="0" y="13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6" y="0"/>
                      <a:pt x="8" y="2"/>
                      <a:pt x="8" y="4"/>
                    </a:cubicBezTo>
                    <a:lnTo>
                      <a:pt x="8" y="1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Rectangle 107">
                <a:extLst>
                  <a:ext uri="{FF2B5EF4-FFF2-40B4-BE49-F238E27FC236}">
                    <a16:creationId xmlns:a16="http://schemas.microsoft.com/office/drawing/2014/main" id="{E8BE1808-C556-4720-B895-4A184264B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9113" y="3165476"/>
                <a:ext cx="22225" cy="17145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108">
                <a:extLst>
                  <a:ext uri="{FF2B5EF4-FFF2-40B4-BE49-F238E27FC236}">
                    <a16:creationId xmlns:a16="http://schemas.microsoft.com/office/drawing/2014/main" id="{D5AA2F3F-E304-4F19-BDEE-600012387C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76725" y="2686051"/>
                <a:ext cx="106363" cy="128588"/>
              </a:xfrm>
              <a:custGeom>
                <a:avLst/>
                <a:gdLst>
                  <a:gd name="T0" fmla="*/ 20 w 40"/>
                  <a:gd name="T1" fmla="*/ 48 h 48"/>
                  <a:gd name="T2" fmla="*/ 0 w 40"/>
                  <a:gd name="T3" fmla="*/ 24 h 48"/>
                  <a:gd name="T4" fmla="*/ 20 w 40"/>
                  <a:gd name="T5" fmla="*/ 0 h 48"/>
                  <a:gd name="T6" fmla="*/ 40 w 40"/>
                  <a:gd name="T7" fmla="*/ 24 h 48"/>
                  <a:gd name="T8" fmla="*/ 20 w 40"/>
                  <a:gd name="T9" fmla="*/ 48 h 48"/>
                  <a:gd name="T10" fmla="*/ 20 w 40"/>
                  <a:gd name="T11" fmla="*/ 8 h 48"/>
                  <a:gd name="T12" fmla="*/ 8 w 40"/>
                  <a:gd name="T13" fmla="*/ 24 h 48"/>
                  <a:gd name="T14" fmla="*/ 20 w 40"/>
                  <a:gd name="T15" fmla="*/ 40 h 48"/>
                  <a:gd name="T16" fmla="*/ 32 w 40"/>
                  <a:gd name="T17" fmla="*/ 24 h 48"/>
                  <a:gd name="T18" fmla="*/ 20 w 40"/>
                  <a:gd name="T19" fmla="*/ 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0" h="48">
                    <a:moveTo>
                      <a:pt x="20" y="48"/>
                    </a:moveTo>
                    <a:cubicBezTo>
                      <a:pt x="8" y="48"/>
                      <a:pt x="0" y="38"/>
                      <a:pt x="0" y="24"/>
                    </a:cubicBezTo>
                    <a:cubicBezTo>
                      <a:pt x="0" y="10"/>
                      <a:pt x="8" y="0"/>
                      <a:pt x="20" y="0"/>
                    </a:cubicBezTo>
                    <a:cubicBezTo>
                      <a:pt x="32" y="0"/>
                      <a:pt x="40" y="10"/>
                      <a:pt x="40" y="24"/>
                    </a:cubicBezTo>
                    <a:cubicBezTo>
                      <a:pt x="40" y="38"/>
                      <a:pt x="32" y="48"/>
                      <a:pt x="20" y="48"/>
                    </a:cubicBezTo>
                    <a:close/>
                    <a:moveTo>
                      <a:pt x="20" y="8"/>
                    </a:moveTo>
                    <a:cubicBezTo>
                      <a:pt x="11" y="8"/>
                      <a:pt x="8" y="16"/>
                      <a:pt x="8" y="24"/>
                    </a:cubicBezTo>
                    <a:cubicBezTo>
                      <a:pt x="8" y="32"/>
                      <a:pt x="11" y="40"/>
                      <a:pt x="20" y="40"/>
                    </a:cubicBezTo>
                    <a:cubicBezTo>
                      <a:pt x="29" y="40"/>
                      <a:pt x="32" y="32"/>
                      <a:pt x="32" y="24"/>
                    </a:cubicBezTo>
                    <a:cubicBezTo>
                      <a:pt x="32" y="16"/>
                      <a:pt x="29" y="8"/>
                      <a:pt x="20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33" name="TextBox 32"/>
          <p:cNvSpPr txBox="1"/>
          <p:nvPr/>
        </p:nvSpPr>
        <p:spPr>
          <a:xfrm>
            <a:off x="1916936" y="1004158"/>
            <a:ext cx="7672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Наука, и студенты, озеленители профессионалы и энтузиасты</a:t>
            </a:r>
          </a:p>
        </p:txBody>
      </p:sp>
      <p:sp>
        <p:nvSpPr>
          <p:cNvPr id="2049" name="Прямоугольник 2048"/>
          <p:cNvSpPr/>
          <p:nvPr/>
        </p:nvSpPr>
        <p:spPr>
          <a:xfrm>
            <a:off x="515938" y="2338991"/>
            <a:ext cx="3613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Утопить город в зелени.</a:t>
            </a:r>
          </a:p>
          <a:p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Повысить качество приживаемости деревьев кустарников на 75% в ГО «Город Якутск»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289342" y="2338991"/>
            <a:ext cx="36133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 дизайн код (реализован)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062746" y="2338991"/>
            <a:ext cx="36133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Century Gothic" panose="020B0502020202020204" pitchFamily="34" charset="0"/>
              </a:rPr>
              <a:t>В </a:t>
            </a:r>
            <a:r>
              <a:rPr lang="ru-RU" sz="1400" dirty="0">
                <a:latin typeface="Century Gothic" panose="020B0502020202020204" pitchFamily="34" charset="0"/>
              </a:rPr>
              <a:t>каждом дворе и на территориях организаций должны быть клумбы с ландшафтным дизайном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520361" y="3573240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ВЫЗОВЫ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15938" y="4222714"/>
            <a:ext cx="55800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ПОЧВА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Наличие строительного мусора в зонах озеленения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Низкое качество почвы в зонах озеленения (засоление)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515938" y="5106677"/>
            <a:ext cx="558006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КУСТАРНИКИ, ДЕРЕВЬЯ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ухода после массовых посадок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Проблемы полива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Схемы озеленения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Низкий ассортимент (нехватка саженцев)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122186" y="4222714"/>
            <a:ext cx="55916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ЦВЕТЫ, ГАЗОН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Отсутствие капельного полива вдоль дорог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Однолетний газон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Нехватка специалистов: озеленители, агрономы, </a:t>
            </a:r>
            <a:r>
              <a:rPr lang="ru-RU" sz="14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ландшафтники</a:t>
            </a: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Слабая активность населения 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Вандализм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45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717</Words>
  <Application>Microsoft Office PowerPoint</Application>
  <PresentationFormat>Широкоэкранный</PresentationFormat>
  <Paragraphs>118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Courier New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32</cp:revision>
  <dcterms:created xsi:type="dcterms:W3CDTF">2022-09-08T11:35:41Z</dcterms:created>
  <dcterms:modified xsi:type="dcterms:W3CDTF">2022-09-08T14:17:43Z</dcterms:modified>
</cp:coreProperties>
</file>