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5"/>
  </p:handoutMasterIdLst>
  <p:sldIdLst>
    <p:sldId id="256" r:id="rId2"/>
    <p:sldId id="258" r:id="rId3"/>
    <p:sldId id="263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44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A6E43-1C63-4565-B257-7ED0C238EC5E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3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6E7E5-7C6A-4CCD-B529-E621FA32A3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30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7436" y="1736767"/>
            <a:ext cx="9023450" cy="47399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3927" y="555497"/>
            <a:ext cx="826414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6713" y="1543557"/>
            <a:ext cx="10018572" cy="363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11506200" cy="259878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02055" algn="ctr">
              <a:lnSpc>
                <a:spcPct val="100000"/>
              </a:lnSpc>
              <a:spcBef>
                <a:spcPts val="105"/>
              </a:spcBef>
            </a:pPr>
            <a:r>
              <a:rPr lang="ru-RU" sz="2800" spc="-5" dirty="0" smtClean="0">
                <a:solidFill>
                  <a:srgbClr val="2D75B6"/>
                </a:solidFill>
              </a:rPr>
              <a:t>Обеспечение </a:t>
            </a:r>
            <a:r>
              <a:rPr lang="ru-RU" sz="2800" spc="-5" dirty="0">
                <a:solidFill>
                  <a:srgbClr val="2D75B6"/>
                </a:solidFill>
              </a:rPr>
              <a:t>строительства и функционирования системы </a:t>
            </a:r>
            <a:br>
              <a:rPr lang="ru-RU" sz="2800" spc="-5" dirty="0">
                <a:solidFill>
                  <a:srgbClr val="2D75B6"/>
                </a:solidFill>
              </a:rPr>
            </a:br>
            <a:r>
              <a:rPr lang="ru-RU" sz="2800" spc="-5" dirty="0">
                <a:solidFill>
                  <a:srgbClr val="2D75B6"/>
                </a:solidFill>
              </a:rPr>
              <a:t>водоотведения поверхностных и надмерзлотных вод, обеспечение </a:t>
            </a:r>
            <a:br>
              <a:rPr lang="ru-RU" sz="2800" spc="-5" dirty="0">
                <a:solidFill>
                  <a:srgbClr val="2D75B6"/>
                </a:solidFill>
              </a:rPr>
            </a:br>
            <a:r>
              <a:rPr lang="ru-RU" sz="2800" spc="-5" dirty="0">
                <a:solidFill>
                  <a:srgbClr val="2D75B6"/>
                </a:solidFill>
              </a:rPr>
              <a:t>проточности городских каналов и водоемов</a:t>
            </a:r>
            <a:r>
              <a:rPr sz="2800" spc="-5" dirty="0" smtClean="0">
                <a:solidFill>
                  <a:srgbClr val="2D75B6"/>
                </a:solidFill>
              </a:rPr>
              <a:t> </a:t>
            </a:r>
            <a:r>
              <a:rPr sz="2800" spc="-1080" dirty="0" smtClean="0">
                <a:solidFill>
                  <a:srgbClr val="2D75B6"/>
                </a:solidFill>
              </a:rPr>
              <a:t> </a:t>
            </a:r>
            <a:r>
              <a:rPr sz="2800" dirty="0">
                <a:solidFill>
                  <a:srgbClr val="2D75B6"/>
                </a:solidFill>
              </a:rPr>
              <a:t>ГО «город</a:t>
            </a:r>
            <a:r>
              <a:rPr sz="2800" spc="-10" dirty="0">
                <a:solidFill>
                  <a:srgbClr val="2D75B6"/>
                </a:solidFill>
              </a:rPr>
              <a:t> </a:t>
            </a:r>
            <a:r>
              <a:rPr sz="2800" dirty="0">
                <a:solidFill>
                  <a:srgbClr val="2D75B6"/>
                </a:solidFill>
              </a:rPr>
              <a:t>Якутск»</a:t>
            </a:r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24600" y="-14654"/>
            <a:ext cx="55626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2656" y="4721930"/>
            <a:ext cx="379307" cy="42214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1163" y="3195827"/>
            <a:ext cx="433090" cy="4663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3362" y="3984863"/>
            <a:ext cx="331187" cy="35966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9132" y="6042304"/>
            <a:ext cx="376477" cy="40538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994" y="5404285"/>
            <a:ext cx="390629" cy="42062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52400" y="694000"/>
            <a:ext cx="7115556" cy="56739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41680" marR="78232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Система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ливневой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канализации,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 учетом особенностей рельефа, </a:t>
            </a:r>
            <a:r>
              <a:rPr sz="1400" spc="-48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разделена</a:t>
            </a:r>
            <a:r>
              <a:rPr sz="1400" spc="-3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на</a:t>
            </a:r>
            <a:r>
              <a:rPr sz="1400" spc="-3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8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 эксплуатационных</a:t>
            </a:r>
            <a:r>
              <a:rPr sz="1400" spc="-5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зон.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Verdana"/>
              <a:cs typeface="Verdana"/>
            </a:endParaRPr>
          </a:p>
          <a:p>
            <a:pPr marL="741680">
              <a:lnSpc>
                <a:spcPct val="100000"/>
              </a:lnSpc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Комплекс</a:t>
            </a:r>
            <a:r>
              <a:rPr sz="1400" spc="-4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сооружений</a:t>
            </a:r>
            <a:r>
              <a:rPr sz="1400" spc="-5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состоит</a:t>
            </a:r>
            <a:r>
              <a:rPr sz="1400" spc="-3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из:</a:t>
            </a:r>
            <a:endParaRPr sz="1400" dirty="0">
              <a:latin typeface="Verdana"/>
              <a:cs typeface="Verdana"/>
            </a:endParaRPr>
          </a:p>
          <a:p>
            <a:pPr marL="1028065" indent="-287020">
              <a:lnSpc>
                <a:spcPct val="100000"/>
              </a:lnSpc>
              <a:buFont typeface="Microsoft Sans Serif"/>
              <a:buChar char="•"/>
              <a:tabLst>
                <a:tab pos="1028065" algn="l"/>
                <a:tab pos="1028700" algn="l"/>
              </a:tabLst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водоотводных</a:t>
            </a:r>
            <a:r>
              <a:rPr sz="1400" spc="-3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лотков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в</a:t>
            </a:r>
            <a:r>
              <a:rPr sz="1400" spc="1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земляном,</a:t>
            </a:r>
            <a:r>
              <a:rPr sz="1400" spc="-1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железобетонном</a:t>
            </a:r>
            <a:r>
              <a:rPr sz="1400" spc="-3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вариантах</a:t>
            </a:r>
            <a:r>
              <a:rPr sz="1400" spc="-10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–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53</a:t>
            </a:r>
            <a:r>
              <a:rPr sz="1400" spc="-1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км.</a:t>
            </a:r>
            <a:endParaRPr sz="1400" dirty="0">
              <a:latin typeface="Verdana"/>
              <a:cs typeface="Verdana"/>
            </a:endParaRPr>
          </a:p>
          <a:p>
            <a:pPr marL="1028065" indent="-287020">
              <a:lnSpc>
                <a:spcPct val="100000"/>
              </a:lnSpc>
              <a:buFont typeface="Microsoft Sans Serif"/>
              <a:buChar char="•"/>
              <a:tabLst>
                <a:tab pos="1028065" algn="l"/>
                <a:tab pos="1028700" algn="l"/>
              </a:tabLst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напорных</a:t>
            </a:r>
            <a:r>
              <a:rPr sz="1400" spc="-6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сетей</a:t>
            </a:r>
            <a:r>
              <a:rPr sz="1400" spc="44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-</a:t>
            </a:r>
            <a:r>
              <a:rPr sz="1400" spc="-1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10</a:t>
            </a:r>
            <a:r>
              <a:rPr sz="1400" spc="-2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км.</a:t>
            </a:r>
            <a:endParaRPr sz="1400" dirty="0">
              <a:latin typeface="Verdana"/>
              <a:cs typeface="Verdana"/>
            </a:endParaRPr>
          </a:p>
          <a:p>
            <a:pPr marL="1028065" indent="-287020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1028065" algn="l"/>
                <a:tab pos="1028700" algn="l"/>
              </a:tabLst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стационарных</a:t>
            </a:r>
            <a:r>
              <a:rPr sz="1400" spc="-5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насосных</a:t>
            </a:r>
            <a:r>
              <a:rPr sz="1400" spc="-4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станций</a:t>
            </a:r>
            <a:r>
              <a:rPr sz="1400" spc="409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-</a:t>
            </a:r>
            <a:r>
              <a:rPr sz="1400" spc="-2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44</a:t>
            </a:r>
            <a:r>
              <a:rPr sz="1400" spc="-1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 err="1">
                <a:solidFill>
                  <a:srgbClr val="54575E"/>
                </a:solidFill>
                <a:latin typeface="Verdana"/>
                <a:cs typeface="Verdana"/>
              </a:rPr>
              <a:t>шт</a:t>
            </a:r>
            <a:r>
              <a:rPr sz="1400" spc="-5" dirty="0" smtClean="0">
                <a:solidFill>
                  <a:srgbClr val="54575E"/>
                </a:solidFill>
                <a:latin typeface="Verdana"/>
                <a:cs typeface="Verdana"/>
              </a:rPr>
              <a:t>.</a:t>
            </a:r>
            <a:endParaRPr lang="ru-RU" sz="1400" spc="-5" dirty="0" smtClean="0">
              <a:solidFill>
                <a:srgbClr val="54575E"/>
              </a:solidFill>
              <a:latin typeface="Verdana"/>
              <a:cs typeface="Verdana"/>
            </a:endParaRPr>
          </a:p>
          <a:p>
            <a:pPr marL="1028065" indent="-287020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1028065" algn="l"/>
                <a:tab pos="1028700" algn="l"/>
              </a:tabLst>
            </a:pPr>
            <a:r>
              <a:rPr lang="ru-RU" sz="1400" spc="-5" dirty="0">
                <a:solidFill>
                  <a:srgbClr val="54575E"/>
                </a:solidFill>
                <a:latin typeface="Verdana"/>
                <a:cs typeface="Verdana"/>
              </a:rPr>
              <a:t>л</a:t>
            </a:r>
            <a:r>
              <a:rPr lang="ru-RU" sz="1400" spc="-5" dirty="0" smtClean="0">
                <a:solidFill>
                  <a:srgbClr val="54575E"/>
                </a:solidFill>
                <a:latin typeface="Verdana"/>
                <a:cs typeface="Verdana"/>
              </a:rPr>
              <a:t>окальная очистная станция – 1 шт.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2A5887"/>
                </a:solidFill>
                <a:latin typeface="Verdana"/>
                <a:cs typeface="Verdana"/>
              </a:rPr>
              <a:t>Проблемы</a:t>
            </a:r>
            <a:r>
              <a:rPr sz="1800" b="1" spc="-15" dirty="0">
                <a:solidFill>
                  <a:srgbClr val="2A5887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2A5887"/>
                </a:solidFill>
                <a:latin typeface="Verdana"/>
                <a:cs typeface="Verdana"/>
              </a:rPr>
              <a:t>системы</a:t>
            </a:r>
            <a:r>
              <a:rPr sz="1800" b="1" dirty="0">
                <a:solidFill>
                  <a:srgbClr val="2A5887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2A5887"/>
                </a:solidFill>
                <a:latin typeface="Verdana"/>
                <a:cs typeface="Verdana"/>
              </a:rPr>
              <a:t>ливневой</a:t>
            </a:r>
            <a:r>
              <a:rPr sz="1800" b="1" spc="15" dirty="0">
                <a:solidFill>
                  <a:srgbClr val="2A5887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2A5887"/>
                </a:solidFill>
                <a:latin typeface="Verdana"/>
                <a:cs typeface="Verdana"/>
              </a:rPr>
              <a:t>канализации</a:t>
            </a:r>
            <a:r>
              <a:rPr sz="1800" b="1" spc="30" dirty="0">
                <a:solidFill>
                  <a:srgbClr val="2A5887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2A5887"/>
                </a:solidFill>
                <a:latin typeface="Verdana"/>
                <a:cs typeface="Verdana"/>
              </a:rPr>
              <a:t>города</a:t>
            </a:r>
            <a:endParaRPr sz="1800" dirty="0">
              <a:latin typeface="Verdana"/>
              <a:cs typeface="Verdana"/>
            </a:endParaRPr>
          </a:p>
          <a:p>
            <a:pPr marL="802640">
              <a:lnSpc>
                <a:spcPct val="100000"/>
              </a:lnSpc>
              <a:spcBef>
                <a:spcPts val="1845"/>
              </a:spcBef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Отсутствие</a:t>
            </a:r>
            <a:r>
              <a:rPr sz="1400" spc="-2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информации</a:t>
            </a:r>
            <a:r>
              <a:rPr sz="1400" spc="-3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об</a:t>
            </a:r>
            <a:r>
              <a:rPr sz="1400" spc="-2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объектах</a:t>
            </a:r>
            <a:r>
              <a:rPr sz="1400" spc="-2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системы,</a:t>
            </a:r>
            <a:r>
              <a:rPr sz="1400" spc="-3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бесхозные</a:t>
            </a:r>
            <a:endParaRPr sz="1400" dirty="0">
              <a:latin typeface="Verdana"/>
              <a:cs typeface="Verdana"/>
            </a:endParaRPr>
          </a:p>
          <a:p>
            <a:pPr marL="802640">
              <a:lnSpc>
                <a:spcPct val="100000"/>
              </a:lnSpc>
            </a:pP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системы,</a:t>
            </a:r>
            <a:r>
              <a:rPr sz="1400" spc="-2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отсутствие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взаимодействия</a:t>
            </a:r>
            <a:r>
              <a:rPr sz="1400" spc="-1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собственников.</a:t>
            </a:r>
            <a:endParaRPr sz="1400" dirty="0">
              <a:latin typeface="Verdana"/>
              <a:cs typeface="Verdana"/>
            </a:endParaRPr>
          </a:p>
          <a:p>
            <a:pPr marL="802640" marR="1118870">
              <a:lnSpc>
                <a:spcPct val="100000"/>
              </a:lnSpc>
              <a:spcBef>
                <a:spcPts val="1295"/>
              </a:spcBef>
            </a:pPr>
            <a:r>
              <a:rPr sz="1400" dirty="0" err="1" smtClean="0">
                <a:solidFill>
                  <a:srgbClr val="54575E"/>
                </a:solidFill>
                <a:latin typeface="Verdana"/>
                <a:cs typeface="Verdana"/>
              </a:rPr>
              <a:t>Неудовлетворительное</a:t>
            </a:r>
            <a:r>
              <a:rPr sz="1400" dirty="0" smtClean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состояние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объектов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системы,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засоры, </a:t>
            </a:r>
            <a:r>
              <a:rPr sz="1400" spc="-48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в</a:t>
            </a:r>
            <a:r>
              <a:rPr sz="1400" spc="-1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связи с</a:t>
            </a:r>
            <a:r>
              <a:rPr sz="1400" spc="-1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неверными</a:t>
            </a:r>
            <a:r>
              <a:rPr sz="1400" spc="-4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проектными</a:t>
            </a:r>
            <a:r>
              <a:rPr sz="1400" spc="-4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решениями.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700" dirty="0">
              <a:latin typeface="Verdana"/>
              <a:cs typeface="Verdana"/>
            </a:endParaRPr>
          </a:p>
          <a:p>
            <a:pPr marL="802640">
              <a:lnSpc>
                <a:spcPct val="100000"/>
              </a:lnSpc>
              <a:spcBef>
                <a:spcPts val="1295"/>
              </a:spcBef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Проблемы</a:t>
            </a:r>
            <a:r>
              <a:rPr sz="1400" spc="-3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дорожного</a:t>
            </a:r>
            <a:r>
              <a:rPr sz="1400" spc="-4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spc="-5" dirty="0">
                <a:solidFill>
                  <a:srgbClr val="54575E"/>
                </a:solidFill>
                <a:latin typeface="Verdana"/>
                <a:cs typeface="Verdana"/>
              </a:rPr>
              <a:t>содержания.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700" dirty="0">
              <a:latin typeface="Verdana"/>
              <a:cs typeface="Verdana"/>
            </a:endParaRPr>
          </a:p>
          <a:p>
            <a:pPr marL="802640">
              <a:lnSpc>
                <a:spcPct val="100000"/>
              </a:lnSpc>
              <a:spcBef>
                <a:spcPts val="1295"/>
              </a:spcBef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Отсутствие</a:t>
            </a:r>
            <a:r>
              <a:rPr sz="1400" spc="-2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ливневых</a:t>
            </a:r>
            <a:r>
              <a:rPr sz="1400" spc="-5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очистных</a:t>
            </a:r>
            <a:r>
              <a:rPr sz="1400" spc="-2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сооружений.</a:t>
            </a:r>
            <a:endParaRPr sz="14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700" dirty="0">
              <a:latin typeface="Verdana"/>
              <a:cs typeface="Verdana"/>
            </a:endParaRPr>
          </a:p>
          <a:p>
            <a:pPr marL="802640">
              <a:lnSpc>
                <a:spcPct val="100000"/>
              </a:lnSpc>
              <a:spcBef>
                <a:spcPts val="1295"/>
              </a:spcBef>
            </a:pP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Отсутствие</a:t>
            </a:r>
            <a:r>
              <a:rPr sz="1400" spc="-3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эксплуатирующих</a:t>
            </a:r>
            <a:r>
              <a:rPr sz="1400" spc="-65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организаций</a:t>
            </a:r>
            <a:r>
              <a:rPr sz="1400" spc="-30" dirty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54575E"/>
                </a:solidFill>
                <a:latin typeface="Verdana"/>
                <a:cs typeface="Verdana"/>
              </a:rPr>
              <a:t>(предприятий).</a:t>
            </a:r>
            <a:endParaRPr sz="1400" dirty="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29182" y="242641"/>
            <a:ext cx="712421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 err="1"/>
              <a:t>Основные</a:t>
            </a:r>
            <a:r>
              <a:rPr sz="1800" spc="-80" dirty="0"/>
              <a:t> </a:t>
            </a:r>
            <a:r>
              <a:rPr sz="1800" dirty="0" err="1" smtClean="0"/>
              <a:t>характеристики</a:t>
            </a:r>
            <a:r>
              <a:rPr lang="ru-RU" sz="1800" dirty="0" smtClean="0"/>
              <a:t> существующей системы</a:t>
            </a:r>
            <a:endParaRPr sz="1800" dirty="0"/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1756" y="1482941"/>
            <a:ext cx="380722" cy="42214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0804" y="694000"/>
            <a:ext cx="433089" cy="4663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9581285" cy="369332"/>
          </a:xfrm>
        </p:spPr>
        <p:txBody>
          <a:bodyPr/>
          <a:lstStyle/>
          <a:p>
            <a:r>
              <a:rPr lang="ru-RU" dirty="0"/>
              <a:t>Контроль  </a:t>
            </a:r>
            <a:r>
              <a:rPr lang="ru-RU" dirty="0" smtClean="0"/>
              <a:t>подземных природных засоленных вод</a:t>
            </a:r>
            <a:endParaRPr lang="ru-RU" dirty="0"/>
          </a:p>
        </p:txBody>
      </p:sp>
      <p:sp>
        <p:nvSpPr>
          <p:cNvPr id="4" name="object 8"/>
          <p:cNvSpPr txBox="1">
            <a:spLocks noGrp="1"/>
          </p:cNvSpPr>
          <p:nvPr>
            <p:ph type="body" idx="1"/>
          </p:nvPr>
        </p:nvSpPr>
        <p:spPr>
          <a:xfrm>
            <a:off x="1086713" y="804397"/>
            <a:ext cx="10018572" cy="233717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На территории городского округа имеются места, где выявлены зоны с повышенными показателями </a:t>
            </a:r>
            <a:r>
              <a:rPr lang="ru-RU" sz="1400" dirty="0" err="1">
                <a:solidFill>
                  <a:srgbClr val="54575E"/>
                </a:solidFill>
                <a:latin typeface="Verdana"/>
                <a:cs typeface="Verdana"/>
              </a:rPr>
              <a:t>криопэгов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 (подземные природные засоленные воды) </a:t>
            </a: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(например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: СК Триумф, </a:t>
            </a:r>
            <a:r>
              <a:rPr lang="ru-RU" sz="1400" dirty="0" err="1">
                <a:solidFill>
                  <a:srgbClr val="54575E"/>
                </a:solidFill>
                <a:latin typeface="Verdana"/>
                <a:cs typeface="Verdana"/>
              </a:rPr>
              <a:t>Медцентр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). </a:t>
            </a:r>
            <a:endParaRPr lang="ru-RU" sz="1400" dirty="0" smtClean="0">
              <a:solidFill>
                <a:srgbClr val="54575E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Они выявляются 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при </a:t>
            </a: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изыскательских 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работах на стадии строительства, после ввода в эксплуатацию объекта исследования почвы не проводятся и тем самым создаются риски деформации здания. </a:t>
            </a:r>
          </a:p>
          <a:p>
            <a:pPr marL="12700">
              <a:lnSpc>
                <a:spcPct val="100000"/>
              </a:lnSpc>
            </a:pPr>
            <a:endParaRPr lang="ru-RU"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 err="1" smtClean="0">
                <a:solidFill>
                  <a:srgbClr val="2A5887"/>
                </a:solidFill>
                <a:latin typeface="Verdana"/>
                <a:cs typeface="Verdana"/>
              </a:rPr>
              <a:t>Проблемы</a:t>
            </a:r>
            <a:r>
              <a:rPr sz="1800" b="1" spc="-15" dirty="0" smtClean="0">
                <a:solidFill>
                  <a:srgbClr val="2A5887"/>
                </a:solidFill>
                <a:latin typeface="Verdana"/>
                <a:cs typeface="Verdana"/>
              </a:rPr>
              <a:t> </a:t>
            </a:r>
            <a:endParaRPr lang="ru-RU" sz="1800" b="1" spc="-15" dirty="0" smtClean="0">
              <a:solidFill>
                <a:srgbClr val="2A588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endParaRPr lang="ru-RU" b="1" spc="-15" dirty="0">
              <a:solidFill>
                <a:srgbClr val="2A588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Большинство 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установленных </a:t>
            </a: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 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лотков по городу не справляются со своей задачей, и талые </a:t>
            </a: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воды 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просачиваются в грунт тем самым усугубляя ситуацию с </a:t>
            </a:r>
            <a:r>
              <a:rPr lang="ru-RU" sz="1400" dirty="0" err="1">
                <a:solidFill>
                  <a:srgbClr val="54575E"/>
                </a:solidFill>
                <a:latin typeface="Verdana"/>
                <a:cs typeface="Verdana"/>
              </a:rPr>
              <a:t>криопэгами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. Так же на </a:t>
            </a:r>
            <a:r>
              <a:rPr lang="ru-RU" sz="1400" dirty="0" err="1">
                <a:solidFill>
                  <a:srgbClr val="54575E"/>
                </a:solidFill>
                <a:latin typeface="Verdana"/>
                <a:cs typeface="Verdana"/>
              </a:rPr>
              <a:t>криопэги</a:t>
            </a:r>
            <a:r>
              <a:rPr lang="ru-RU" sz="1400" dirty="0">
                <a:solidFill>
                  <a:srgbClr val="54575E"/>
                </a:solidFill>
                <a:latin typeface="Verdana"/>
                <a:cs typeface="Verdana"/>
              </a:rPr>
              <a:t> влияет разлив вод из инженерных </a:t>
            </a:r>
            <a:r>
              <a:rPr lang="ru-RU" sz="1400" dirty="0" smtClean="0">
                <a:solidFill>
                  <a:srgbClr val="54575E"/>
                </a:solidFill>
                <a:latin typeface="Verdana"/>
                <a:cs typeface="Verdana"/>
              </a:rPr>
              <a:t>коммуникаций.</a:t>
            </a:r>
            <a:endParaRPr sz="1700" dirty="0">
              <a:latin typeface="Verdana"/>
              <a:cs typeface="Verdana"/>
            </a:endParaRPr>
          </a:p>
        </p:txBody>
      </p:sp>
      <p:sp>
        <p:nvSpPr>
          <p:cNvPr id="5" name="object 8"/>
          <p:cNvSpPr txBox="1">
            <a:spLocks/>
          </p:cNvSpPr>
          <p:nvPr/>
        </p:nvSpPr>
        <p:spPr>
          <a:xfrm>
            <a:off x="1060336" y="3657600"/>
            <a:ext cx="10018572" cy="22294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ru-RU" b="1" kern="0" spc="-5" dirty="0" smtClean="0">
                <a:solidFill>
                  <a:srgbClr val="2A5887"/>
                </a:solidFill>
                <a:latin typeface="Verdana"/>
                <a:cs typeface="Verdana"/>
              </a:rPr>
              <a:t>Пути решения</a:t>
            </a:r>
            <a:endParaRPr lang="ru-RU" kern="0" dirty="0">
              <a:latin typeface="Verdana"/>
              <a:cs typeface="Verdana"/>
            </a:endParaRPr>
          </a:p>
          <a:p>
            <a:pPr marL="12700"/>
            <a:endParaRPr lang="ru-RU" sz="1400" kern="0" dirty="0" smtClean="0">
              <a:solidFill>
                <a:srgbClr val="54575E"/>
              </a:solidFill>
              <a:latin typeface="Verdana"/>
              <a:cs typeface="Verdana"/>
            </a:endParaRPr>
          </a:p>
          <a:p>
            <a:pPr marL="12700"/>
            <a:r>
              <a:rPr lang="ru-RU" sz="1400" kern="0" dirty="0" smtClean="0">
                <a:solidFill>
                  <a:srgbClr val="54575E"/>
                </a:solidFill>
                <a:latin typeface="Verdana"/>
                <a:cs typeface="Verdana"/>
              </a:rPr>
              <a:t>Для </a:t>
            </a:r>
            <a:r>
              <a:rPr lang="ru-RU" sz="1400" kern="0" dirty="0">
                <a:solidFill>
                  <a:srgbClr val="54575E"/>
                </a:solidFill>
                <a:latin typeface="Verdana"/>
                <a:cs typeface="Verdana"/>
              </a:rPr>
              <a:t>стабилизации температуры грунта, в местах с повышенными показателями </a:t>
            </a:r>
            <a:r>
              <a:rPr lang="ru-RU" sz="1400" kern="0" dirty="0" err="1">
                <a:solidFill>
                  <a:srgbClr val="54575E"/>
                </a:solidFill>
                <a:latin typeface="Verdana"/>
                <a:cs typeface="Verdana"/>
              </a:rPr>
              <a:t>криопэгов</a:t>
            </a:r>
            <a:r>
              <a:rPr lang="ru-RU" sz="1400" kern="0" dirty="0">
                <a:solidFill>
                  <a:srgbClr val="54575E"/>
                </a:solidFill>
                <a:latin typeface="Verdana"/>
                <a:cs typeface="Verdana"/>
              </a:rPr>
              <a:t> устанавливаются термосифоны (сезонно-охлаждающие установки). Такое решение подходит для строящихся зданий. Для установки термосифонов в эксплуатирующие здания довольно проблематично и </a:t>
            </a:r>
            <a:r>
              <a:rPr lang="ru-RU" sz="1400" kern="0" dirty="0" err="1" smtClean="0">
                <a:solidFill>
                  <a:srgbClr val="54575E"/>
                </a:solidFill>
                <a:latin typeface="Verdana"/>
                <a:cs typeface="Verdana"/>
              </a:rPr>
              <a:t>затратно</a:t>
            </a:r>
            <a:r>
              <a:rPr lang="ru-RU" sz="1400" kern="0" dirty="0" smtClean="0">
                <a:solidFill>
                  <a:srgbClr val="54575E"/>
                </a:solidFill>
                <a:latin typeface="Verdana"/>
                <a:cs typeface="Verdana"/>
              </a:rPr>
              <a:t>.</a:t>
            </a:r>
          </a:p>
          <a:p>
            <a:pPr marL="12700"/>
            <a:endParaRPr lang="ru-RU" sz="1400" kern="0" dirty="0">
              <a:solidFill>
                <a:srgbClr val="54575E"/>
              </a:solidFill>
              <a:latin typeface="Verdana"/>
              <a:cs typeface="Verdana"/>
            </a:endParaRPr>
          </a:p>
          <a:p>
            <a:pPr marL="12700"/>
            <a:r>
              <a:rPr lang="ru-RU" sz="1400" kern="0" dirty="0" smtClean="0">
                <a:solidFill>
                  <a:srgbClr val="54575E"/>
                </a:solidFill>
                <a:latin typeface="Verdana"/>
                <a:cs typeface="Verdana"/>
              </a:rPr>
              <a:t>Для </a:t>
            </a:r>
            <a:r>
              <a:rPr lang="ru-RU" sz="1400" kern="0" dirty="0">
                <a:solidFill>
                  <a:srgbClr val="54575E"/>
                </a:solidFill>
                <a:latin typeface="Verdana"/>
                <a:cs typeface="Verdana"/>
              </a:rPr>
              <a:t>реализации </a:t>
            </a:r>
            <a:r>
              <a:rPr lang="ru-RU" sz="1400" kern="0" dirty="0" smtClean="0">
                <a:solidFill>
                  <a:srgbClr val="54575E"/>
                </a:solidFill>
                <a:latin typeface="Verdana"/>
                <a:cs typeface="Verdana"/>
              </a:rPr>
              <a:t>мероприятий нужно </a:t>
            </a:r>
            <a:r>
              <a:rPr lang="ru-RU" sz="1400" kern="0" dirty="0">
                <a:solidFill>
                  <a:srgbClr val="54575E"/>
                </a:solidFill>
                <a:latin typeface="Verdana"/>
                <a:cs typeface="Verdana"/>
              </a:rPr>
              <a:t>провести научно-исследовательские работы для выявления наиболее опасных мест с повышенными показателями </a:t>
            </a:r>
            <a:r>
              <a:rPr lang="ru-RU" sz="1400" kern="0" dirty="0" err="1">
                <a:solidFill>
                  <a:srgbClr val="54575E"/>
                </a:solidFill>
                <a:latin typeface="Verdana"/>
                <a:cs typeface="Verdana"/>
              </a:rPr>
              <a:t>криопэгов</a:t>
            </a:r>
            <a:r>
              <a:rPr lang="ru-RU" sz="1400" kern="0" dirty="0">
                <a:solidFill>
                  <a:srgbClr val="54575E"/>
                </a:solidFill>
                <a:latin typeface="Verdana"/>
                <a:cs typeface="Verdana"/>
              </a:rPr>
              <a:t>. Так же для выбора стратегии стабилизации надмерзлотных вод.</a:t>
            </a:r>
          </a:p>
        </p:txBody>
      </p:sp>
      <p:pic>
        <p:nvPicPr>
          <p:cNvPr id="6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686" y="3657600"/>
            <a:ext cx="433089" cy="466344"/>
          </a:xfrm>
          <a:prstGeom prst="rect">
            <a:avLst/>
          </a:prstGeom>
        </p:spPr>
      </p:pic>
      <p:pic>
        <p:nvPicPr>
          <p:cNvPr id="7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869" y="1963461"/>
            <a:ext cx="380722" cy="42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07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6027</TotalTime>
  <Words>265</Words>
  <Application>Microsoft Office PowerPoint</Application>
  <PresentationFormat>Широкоэкранный</PresentationFormat>
  <Paragraphs>32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Microsoft Sans Serif</vt:lpstr>
      <vt:lpstr>Verdana</vt:lpstr>
      <vt:lpstr>Office Theme</vt:lpstr>
      <vt:lpstr>Обеспечение строительства и функционирования системы  водоотведения поверхностных и надмерзлотных вод, обеспечение  проточности городских каналов и водоемов  ГО «город Якутск»</vt:lpstr>
      <vt:lpstr>Основные характеристики существующей системы</vt:lpstr>
      <vt:lpstr>Контроль  подземных природных засоленных 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Тахтамышева Анна Артуровна</dc:creator>
  <cp:lastModifiedBy>Наталия А. Алексеева</cp:lastModifiedBy>
  <cp:revision>40</cp:revision>
  <cp:lastPrinted>2022-09-05T05:08:17Z</cp:lastPrinted>
  <dcterms:created xsi:type="dcterms:W3CDTF">2022-06-10T07:23:46Z</dcterms:created>
  <dcterms:modified xsi:type="dcterms:W3CDTF">2022-09-07T06:19:33Z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2022-06-10T00:00:00Z</vt:filetime>
  </property>
</Properties>
</file>